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8"/>
  </p:notesMasterIdLst>
  <p:sldIdLst>
    <p:sldId id="285" r:id="rId2"/>
    <p:sldId id="324" r:id="rId3"/>
    <p:sldId id="293" r:id="rId4"/>
    <p:sldId id="325" r:id="rId5"/>
    <p:sldId id="326" r:id="rId6"/>
    <p:sldId id="301" r:id="rId7"/>
    <p:sldId id="302" r:id="rId8"/>
    <p:sldId id="287" r:id="rId9"/>
    <p:sldId id="327" r:id="rId10"/>
    <p:sldId id="290" r:id="rId11"/>
    <p:sldId id="328" r:id="rId12"/>
    <p:sldId id="300" r:id="rId13"/>
    <p:sldId id="329" r:id="rId14"/>
    <p:sldId id="320" r:id="rId15"/>
    <p:sldId id="305" r:id="rId16"/>
    <p:sldId id="294" r:id="rId17"/>
    <p:sldId id="321" r:id="rId18"/>
    <p:sldId id="323" r:id="rId19"/>
    <p:sldId id="306" r:id="rId20"/>
    <p:sldId id="307" r:id="rId21"/>
    <p:sldId id="322" r:id="rId22"/>
    <p:sldId id="330" r:id="rId23"/>
    <p:sldId id="292" r:id="rId24"/>
    <p:sldId id="334" r:id="rId25"/>
    <p:sldId id="331" r:id="rId26"/>
    <p:sldId id="332" r:id="rId27"/>
    <p:sldId id="333" r:id="rId28"/>
    <p:sldId id="338" r:id="rId29"/>
    <p:sldId id="335" r:id="rId30"/>
    <p:sldId id="336" r:id="rId31"/>
    <p:sldId id="339" r:id="rId32"/>
    <p:sldId id="340" r:id="rId33"/>
    <p:sldId id="337" r:id="rId34"/>
    <p:sldId id="341" r:id="rId35"/>
    <p:sldId id="342" r:id="rId36"/>
    <p:sldId id="34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187" autoAdjust="0"/>
    <p:restoredTop sz="90929"/>
  </p:normalViewPr>
  <p:slideViewPr>
    <p:cSldViewPr snapToGrid="0">
      <p:cViewPr>
        <p:scale>
          <a:sx n="75" d="100"/>
          <a:sy n="75" d="100"/>
        </p:scale>
        <p:origin x="-238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5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1DC7E9-53B3-4887-B9F4-448517F32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0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D441-D8C6-4497-BDDA-512C63B54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DB8F-906C-4D27-895C-368E94EC0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65F6-F42A-422C-91B5-09278B41F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874D-44AB-4C57-B578-60773C05A3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A1FE-54B5-47EA-9C45-5943AAAB1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1B73-43A1-4CD0-8935-C356EA6A0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A81D-2C0E-43B6-BFCC-D915C7E26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60A91-C9B9-407F-AA8B-F3BB9DAEC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722E-E65E-4782-BEA1-58D872555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D2B3-CC99-470F-875D-3C4EAF767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8AC3-DBA3-4F42-9EA6-0F725444C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466EEB-3CC1-4916-B5F2-E3978CDB4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9OTjKOl-Rfm6SM&amp;tbnid=R16uRLKnJoV8OM:&amp;ved=0CAUQjRw&amp;url=http%3A%2F%2Flekover.ru%2Fhystory%2F514-st~1.htm&amp;ei=k8H4U4yTEouyyASzvoLgAg&amp;psig=AFQjCNFw_Jb6VMQoGgyEwOKR9_LcMbDG9w&amp;ust=140889775391988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Whirlwind History of Geometrical Optics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Schwiegerling PhD</a:t>
            </a:r>
          </a:p>
          <a:p>
            <a:r>
              <a:rPr lang="en-US" dirty="0" smtClean="0"/>
              <a:t>College of Optical Sciences</a:t>
            </a:r>
          </a:p>
          <a:p>
            <a:r>
              <a:rPr lang="en-US" dirty="0" smtClean="0"/>
              <a:t>University of Arizona</a:t>
            </a:r>
          </a:p>
          <a:p>
            <a:r>
              <a:rPr lang="en-US" dirty="0" smtClean="0"/>
              <a:t>Tucson, Arizona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Zacharias Janssen  ~1590AD</a:t>
            </a:r>
            <a:endParaRPr lang="en-US" dirty="0"/>
          </a:p>
        </p:txBody>
      </p:sp>
      <p:pic>
        <p:nvPicPr>
          <p:cNvPr id="9218" name="Picture 2" descr="http://upload.wikimedia.org/wikipedia/commons/3/3b/Zacha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869223"/>
            <a:ext cx="3406775" cy="45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301" y="2108200"/>
            <a:ext cx="491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Dutch Spectacle maker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compound microscope attributed to him in 1590.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telescope sometimes attributed to him.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Caught counterfeiting coins in</a:t>
            </a:r>
          </a:p>
          <a:p>
            <a:r>
              <a:rPr lang="en-US" dirty="0"/>
              <a:t> </a:t>
            </a:r>
            <a:r>
              <a:rPr lang="en-US" dirty="0" smtClean="0"/>
              <a:t>   1618.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 </a:t>
            </a:r>
            <a:r>
              <a:rPr lang="en-US" dirty="0" err="1" smtClean="0"/>
              <a:t>Lipperhay</a:t>
            </a:r>
            <a:r>
              <a:rPr lang="en-US" dirty="0" smtClean="0"/>
              <a:t>  ~1608AD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300" y="2108200"/>
            <a:ext cx="4711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Dutch Spectacle maker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door neighbor of Zacharias Janssen.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telescope is attributed to him in 1608.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Telescope has positive and negative lens and upright image.</a:t>
            </a:r>
          </a:p>
        </p:txBody>
      </p:sp>
      <p:pic>
        <p:nvPicPr>
          <p:cNvPr id="10242" name="Picture 2" descr="http://upload.wikimedia.org/wikipedia/commons/5/5d/Lipperhey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74" y="1549399"/>
            <a:ext cx="36274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 1609AD</a:t>
            </a:r>
            <a:endParaRPr lang="en-US" dirty="0"/>
          </a:p>
        </p:txBody>
      </p:sp>
      <p:sp>
        <p:nvSpPr>
          <p:cNvPr id="3" name="AutoShape 2" descr="http://www.google.com/url?sa=i&amp;source=images&amp;cd=&amp;docid=fx5S3EKEqnjEPM&amp;tbnid=_YYSKb5LaoM6ZM&amp;ved=0CAUQjBw&amp;url=http%3A%2F%2Fnews.nationalgeographic.com%2Fnews%2F2009%2F08%2Fphotogalleries%2Fgalileos-telescope-pictures-anniversary%2Fimages%2Fprimary%2F090825-01-galileos-telescope_big.jpg&amp;ei=GMn4U6y-KIWMyASE34LYBA&amp;psig=AFQjCNFLpFT6AaEx6Iw10N0utQHt_-ejlg&amp;ust=140889973677316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www.google.com/url?sa=i&amp;source=images&amp;cd=&amp;docid=fx5S3EKEqnjEPM&amp;tbnid=_YYSKb5LaoM6ZM&amp;ved=0CAUQjBw&amp;url=http%3A%2F%2Fnews.nationalgeographic.com%2Fnews%2F2009%2F08%2Fphotogalleries%2Fgalileos-telescope-pictures-anniversary%2Fimages%2Fprimary%2F090825-01-galileos-telescope_big.jpg&amp;ei=GMn4U6y-KIWMyASE34LYBA&amp;psig=AFQjCNFLpFT6AaEx6Iw10N0utQHt_-ejlg&amp;ust=140889973677316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08" y="1930400"/>
            <a:ext cx="46300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000" y="2006600"/>
            <a:ext cx="3822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Constructs in 1609 one of </a:t>
            </a:r>
            <a:r>
              <a:rPr lang="en-US" dirty="0" err="1" smtClean="0"/>
              <a:t>Lipperhay’s</a:t>
            </a:r>
            <a:r>
              <a:rPr lang="en-US" dirty="0" smtClean="0"/>
              <a:t> telescopes.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Father of observational </a:t>
            </a:r>
            <a:r>
              <a:rPr lang="en-US" dirty="0" err="1" smtClean="0"/>
              <a:t>astromnomy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Observed phases of Venus, sunspots and moons of Jupiter.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Got in trouble for heliocentric views.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 </a:t>
            </a:r>
            <a:r>
              <a:rPr lang="en-US" dirty="0" err="1" smtClean="0"/>
              <a:t>Kepler</a:t>
            </a:r>
            <a:r>
              <a:rPr lang="en-US" dirty="0" smtClean="0"/>
              <a:t>  1611AD</a:t>
            </a:r>
            <a:endParaRPr lang="en-US" dirty="0"/>
          </a:p>
        </p:txBody>
      </p:sp>
      <p:sp>
        <p:nvSpPr>
          <p:cNvPr id="3" name="AutoShape 2" descr="http://www.google.com/url?sa=i&amp;source=images&amp;cd=&amp;docid=fx5S3EKEqnjEPM&amp;tbnid=_YYSKb5LaoM6ZM&amp;ved=0CAUQjBw&amp;url=http%3A%2F%2Fnews.nationalgeographic.com%2Fnews%2F2009%2F08%2Fphotogalleries%2Fgalileos-telescope-pictures-anniversary%2Fimages%2Fprimary%2F090825-01-galileos-telescope_big.jpg&amp;ei=GMn4U6y-KIWMyASE34LYBA&amp;psig=AFQjCNFLpFT6AaEx6Iw10N0utQHt_-ejlg&amp;ust=140889973677316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www.google.com/url?sa=i&amp;source=images&amp;cd=&amp;docid=fx5S3EKEqnjEPM&amp;tbnid=_YYSKb5LaoM6ZM&amp;ved=0CAUQjBw&amp;url=http%3A%2F%2Fnews.nationalgeographic.com%2Fnews%2F2009%2F08%2Fphotogalleries%2Fgalileos-telescope-pictures-anniversary%2Fimages%2Fprimary%2F090825-01-galileos-telescope_big.jpg&amp;ei=GMn4U6y-KIWMyASE34LYBA&amp;psig=AFQjCNFLpFT6AaEx6Iw10N0utQHt_-ejlg&amp;ust=140889973677316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000" y="2006600"/>
            <a:ext cx="501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German astronomer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Describes telescopes and microscopes in his book </a:t>
            </a:r>
            <a:r>
              <a:rPr lang="en-US" i="1" dirty="0" err="1" smtClean="0"/>
              <a:t>Dioptrics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Proposes telescope with two positive lenses and upside down image.</a:t>
            </a:r>
            <a:endParaRPr lang="en-US" dirty="0"/>
          </a:p>
        </p:txBody>
      </p:sp>
      <p:pic>
        <p:nvPicPr>
          <p:cNvPr id="12290" name="Picture 2" descr="http://upload.wikimedia.org/wikipedia/commons/thumb/d/d4/Johannes_Kepler_1610.jpg/640px-Johannes_Kepler_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72" y="1714500"/>
            <a:ext cx="2896828" cy="41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Willebrord</a:t>
            </a:r>
            <a:r>
              <a:rPr lang="en-US" dirty="0" smtClean="0"/>
              <a:t> </a:t>
            </a:r>
            <a:r>
              <a:rPr lang="en-US" dirty="0" err="1" smtClean="0"/>
              <a:t>Snellius</a:t>
            </a:r>
            <a:r>
              <a:rPr lang="en-US" dirty="0" smtClean="0"/>
              <a:t> 1621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“Snell’s Law” of refraction n</a:t>
            </a:r>
            <a:r>
              <a:rPr lang="en-US" baseline="-25000" dirty="0" smtClean="0"/>
              <a:t>1</a:t>
            </a:r>
            <a:r>
              <a:rPr lang="en-US" dirty="0" smtClean="0"/>
              <a:t>sin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1 </a:t>
            </a:r>
            <a:r>
              <a:rPr lang="en-US" dirty="0" smtClean="0"/>
              <a:t>= n</a:t>
            </a:r>
            <a:r>
              <a:rPr lang="en-US" baseline="-25000" dirty="0" smtClean="0"/>
              <a:t>2</a:t>
            </a:r>
            <a:r>
              <a:rPr lang="en-US" dirty="0" smtClean="0"/>
              <a:t>sin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although 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Sahl</a:t>
            </a:r>
            <a:r>
              <a:rPr lang="en-US" dirty="0" smtClean="0"/>
              <a:t> describes this effect in 984 and by </a:t>
            </a:r>
            <a:r>
              <a:rPr lang="en-US" dirty="0" err="1" smtClean="0"/>
              <a:t>Harriot</a:t>
            </a:r>
            <a:r>
              <a:rPr lang="en-US" dirty="0" smtClean="0"/>
              <a:t> in 1602 who corresponded with </a:t>
            </a:r>
            <a:r>
              <a:rPr lang="en-US" dirty="0" err="1" smtClean="0"/>
              <a:t>Kepler</a:t>
            </a:r>
            <a:r>
              <a:rPr lang="en-US" dirty="0" smtClean="0"/>
              <a:t> about it.</a:t>
            </a:r>
          </a:p>
        </p:txBody>
      </p:sp>
      <p:pic>
        <p:nvPicPr>
          <p:cNvPr id="13314" name="Picture 2" descr="http://i1.ytimg.com/vi/yfawFJCRDSE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0257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 de Fermat 1657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Fermat’s principle says that rays follow paths that take the least amount of time.  Modern description is the ray path is stationary.</a:t>
            </a:r>
          </a:p>
          <a:p>
            <a:r>
              <a:rPr lang="en-US" dirty="0" smtClean="0"/>
              <a:t>Can get Snell’s law and the law of reflection directly from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Isaac Newton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09700"/>
            <a:ext cx="7772400" cy="4419600"/>
          </a:xfrm>
        </p:spPr>
        <p:txBody>
          <a:bodyPr/>
          <a:lstStyle/>
          <a:p>
            <a:r>
              <a:rPr lang="en-US" dirty="0" smtClean="0"/>
              <a:t>1666 showed white light is composed of all the colors of the spectrum. </a:t>
            </a:r>
          </a:p>
          <a:p>
            <a:r>
              <a:rPr lang="en-US" dirty="0" smtClean="0"/>
              <a:t>1668 suggested all reflective telescope to avoid chromatic aberration. </a:t>
            </a:r>
            <a:r>
              <a:rPr lang="en-US" dirty="0"/>
              <a:t>Didn’t think lenses could be made </a:t>
            </a:r>
            <a:r>
              <a:rPr lang="en-US" dirty="0" smtClean="0"/>
              <a:t>to correct chromatic aberration.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8" name="Picture 2" descr="http://www-psych.stanford.edu/~lera/psych115s/notes/lecture5/images/new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05" y="3441700"/>
            <a:ext cx="5125120" cy="3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Chester Moore Hall ~1729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89100"/>
            <a:ext cx="7772400" cy="4419600"/>
          </a:xfrm>
        </p:spPr>
        <p:txBody>
          <a:bodyPr/>
          <a:lstStyle/>
          <a:p>
            <a:r>
              <a:rPr lang="en-US" dirty="0" smtClean="0"/>
              <a:t>Developed achromatic doublet, or two lenses that correct chromatic aberration when used together.</a:t>
            </a:r>
            <a:endParaRPr lang="en-US" dirty="0" smtClean="0"/>
          </a:p>
          <a:p>
            <a:r>
              <a:rPr lang="en-US" dirty="0" smtClean="0"/>
              <a:t>Demonstrated telescope with achromatic lenses that corrected chromatic aberration.</a:t>
            </a:r>
            <a:endParaRPr lang="en-US" dirty="0" smtClean="0"/>
          </a:p>
        </p:txBody>
      </p:sp>
      <p:pic>
        <p:nvPicPr>
          <p:cNvPr id="15362" name="Picture 2" descr="http://www.thorlabs.com/images/TabImages/Achromatic_Doublet_Ray_Draw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25926"/>
          <a:stretch/>
        </p:blipFill>
        <p:spPr bwMode="auto">
          <a:xfrm>
            <a:off x="558799" y="3505201"/>
            <a:ext cx="3570923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tlc-systems.com/pp011185c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40" y="3454399"/>
            <a:ext cx="3005759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7500" y="6294735"/>
            <a:ext cx="289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www.tlc-systems.com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&amp; Peter </a:t>
            </a:r>
            <a:r>
              <a:rPr lang="en-US" dirty="0" err="1" smtClean="0"/>
              <a:t>Dolland</a:t>
            </a:r>
            <a:r>
              <a:rPr lang="en-US" dirty="0" smtClean="0"/>
              <a:t>  1758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Patented Achromatic lenses well after Hall’s invention.</a:t>
            </a:r>
          </a:p>
          <a:p>
            <a:r>
              <a:rPr lang="en-US" dirty="0" smtClean="0"/>
              <a:t>Hall used an optician George Bass to fabricate lenses.</a:t>
            </a:r>
          </a:p>
          <a:p>
            <a:r>
              <a:rPr lang="en-US" dirty="0" smtClean="0"/>
              <a:t>Bass told </a:t>
            </a:r>
            <a:r>
              <a:rPr lang="en-US" dirty="0" err="1" smtClean="0"/>
              <a:t>Dolland</a:t>
            </a:r>
            <a:r>
              <a:rPr lang="en-US" dirty="0" smtClean="0"/>
              <a:t> about the lenses and </a:t>
            </a:r>
            <a:r>
              <a:rPr lang="en-US" dirty="0" err="1" smtClean="0"/>
              <a:t>Dolland</a:t>
            </a:r>
            <a:r>
              <a:rPr lang="en-US" dirty="0" smtClean="0"/>
              <a:t> was able to reproduce the effect.</a:t>
            </a:r>
          </a:p>
          <a:p>
            <a:r>
              <a:rPr lang="en-US" dirty="0" smtClean="0"/>
              <a:t>John (Father) didn’t enforce the patent, but Peter (son) did after father’s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Young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physician who had significant impact in medicine, vision, mechanics, wave theory of light and even Egyptology.</a:t>
            </a:r>
          </a:p>
          <a:p>
            <a:r>
              <a:rPr lang="en-US" dirty="0" smtClean="0"/>
              <a:t>1801 Proved light acts like a wave by demonstrating interference.</a:t>
            </a:r>
          </a:p>
          <a:p>
            <a:r>
              <a:rPr lang="en-US" dirty="0" smtClean="0"/>
              <a:t>1814 Realized a Cartouche represented a name in Hieroglyphics.</a:t>
            </a:r>
            <a:endParaRPr lang="en-US" dirty="0"/>
          </a:p>
        </p:txBody>
      </p:sp>
      <p:pic>
        <p:nvPicPr>
          <p:cNvPr id="16386" name="Picture 2" descr="http://napoleon.lindahall.org/images/learn/rosetta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12864"/>
            <a:ext cx="3911600" cy="23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</a:t>
            </a:r>
            <a:endParaRPr lang="en-US" dirty="0"/>
          </a:p>
        </p:txBody>
      </p:sp>
      <p:pic>
        <p:nvPicPr>
          <p:cNvPr id="1026" name="Picture 2" descr="http://upload.wikimedia.org/wikipedia/commons/thumb/9/94/Sanzio_01.jpg/1024px-Sanzio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6"/>
          <a:stretch/>
        </p:blipFill>
        <p:spPr bwMode="auto">
          <a:xfrm>
            <a:off x="1384300" y="1358294"/>
            <a:ext cx="6635750" cy="48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5000" y="6248400"/>
            <a:ext cx="359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Raphael’s </a:t>
            </a:r>
            <a:r>
              <a:rPr lang="en-US" i="1" dirty="0" smtClean="0"/>
              <a:t>School of Athens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1536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Augustin-Jean Fresnel</a:t>
            </a:r>
            <a:endParaRPr lang="en-US" dirty="0"/>
          </a:p>
        </p:txBody>
      </p:sp>
      <p:pic>
        <p:nvPicPr>
          <p:cNvPr id="17410" name="Picture 2" descr="http://upload.wikimedia.org/wikipedia/commons/thumb/3/37/Fresnel_Lens_at_Point_Arena_Lighthouse_Museum.jpg/640px-Fresnel_Lens_at_Point_Arena_Lighthouse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69" y="2070100"/>
            <a:ext cx="3330206" cy="40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1943100"/>
            <a:ext cx="477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~1818 Developed the concept for a Fresnel lens for lighthouses which have large aperture and short focal length.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impact in areas of wave optics including polarization and diffraction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Nicéphore</a:t>
            </a:r>
            <a:r>
              <a:rPr lang="en-US" dirty="0"/>
              <a:t> </a:t>
            </a:r>
            <a:r>
              <a:rPr lang="en-US" dirty="0" err="1"/>
              <a:t>Niépce</a:t>
            </a:r>
            <a:r>
              <a:rPr lang="en-US" dirty="0"/>
              <a:t> </a:t>
            </a:r>
            <a:r>
              <a:rPr lang="en-US" dirty="0" smtClean="0"/>
              <a:t>~1826</a:t>
            </a:r>
            <a:endParaRPr lang="en-US" dirty="0"/>
          </a:p>
        </p:txBody>
      </p:sp>
      <p:pic>
        <p:nvPicPr>
          <p:cNvPr id="18434" name="Picture 2" descr="http://upload.wikimedia.org/wikipedia/commons/thumb/5/5c/View_from_the_Window_at_Le_Gras%2C_Joseph_Nic%C3%A9phore_Ni%C3%A9pce.jpg/1024px-View_from_the_Window_at_Le_Gras%2C_Joseph_Nic%C3%A9phore_Ni%C3%A9p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25" y="3238499"/>
            <a:ext cx="45539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200" y="1879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heliography, earliest known photographic process for recording images in a camera </a:t>
            </a:r>
            <a:r>
              <a:rPr lang="en-US" dirty="0" err="1" smtClean="0"/>
              <a:t>obscura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Required several days to expose.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Daguerre ~1839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200" y="1879600"/>
            <a:ext cx="447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practical and commercial demonstration of photography.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Worked with </a:t>
            </a:r>
            <a:r>
              <a:rPr lang="en-US" dirty="0" err="1" smtClean="0"/>
              <a:t>Niepce</a:t>
            </a:r>
            <a:r>
              <a:rPr lang="en-US" dirty="0" smtClean="0"/>
              <a:t> until </a:t>
            </a:r>
            <a:r>
              <a:rPr lang="en-US" dirty="0" err="1" smtClean="0"/>
              <a:t>Niepce</a:t>
            </a:r>
            <a:r>
              <a:rPr lang="en-US" dirty="0" smtClean="0"/>
              <a:t> died in 1933.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Required several minutes to expose.</a:t>
            </a:r>
            <a:endParaRPr lang="en-US" dirty="0"/>
          </a:p>
        </p:txBody>
      </p:sp>
      <p:pic>
        <p:nvPicPr>
          <p:cNvPr id="19458" name="Picture 2" descr="http://upload.wikimedia.org/wikipedia/commons/thumb/2/2e/Louis_Daguerre_2.jpg/640px-Louis_Daguer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50" y="1638300"/>
            <a:ext cx="373864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 Friedrich Gauss  1840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mathematician</a:t>
            </a:r>
            <a:endParaRPr lang="en-US" dirty="0" smtClean="0"/>
          </a:p>
          <a:p>
            <a:r>
              <a:rPr lang="en-US" dirty="0"/>
              <a:t>Published </a:t>
            </a:r>
            <a:r>
              <a:rPr lang="en-US" i="1" dirty="0" err="1"/>
              <a:t>Dioptrische</a:t>
            </a:r>
            <a:r>
              <a:rPr lang="en-US" i="1" dirty="0"/>
              <a:t> </a:t>
            </a:r>
            <a:r>
              <a:rPr lang="en-US" i="1" dirty="0" err="1" smtClean="0"/>
              <a:t>Untersuchungen</a:t>
            </a:r>
            <a:r>
              <a:rPr lang="en-US" dirty="0" smtClean="0"/>
              <a:t> which describes the paraxial or </a:t>
            </a:r>
            <a:r>
              <a:rPr lang="en-US" dirty="0"/>
              <a:t>G</a:t>
            </a:r>
            <a:r>
              <a:rPr lang="en-US" dirty="0" smtClean="0"/>
              <a:t>aussian theory of optics.</a:t>
            </a:r>
            <a:endParaRPr lang="en-US" i="1" dirty="0" smtClean="0"/>
          </a:p>
          <a:p>
            <a:r>
              <a:rPr lang="en-US" dirty="0" smtClean="0"/>
              <a:t>Imaging properties of lenses can be determined by their cardinal points.</a:t>
            </a:r>
            <a:endParaRPr lang="en-US" dirty="0"/>
          </a:p>
        </p:txBody>
      </p:sp>
      <p:pic>
        <p:nvPicPr>
          <p:cNvPr id="20482" name="Picture 2" descr="http://upload.wikimedia.org/wikipedia/commons/5/5c/Carl_Friedrich_Gauss_on_his_Deathbed%2C_1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14035"/>
            <a:ext cx="3651250" cy="27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3800" y="6396335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 in 1855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 Zeiss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600700" cy="4419600"/>
          </a:xfrm>
        </p:spPr>
        <p:txBody>
          <a:bodyPr/>
          <a:lstStyle/>
          <a:p>
            <a:r>
              <a:rPr lang="en-US" dirty="0" smtClean="0"/>
              <a:t>German Instrument Maker</a:t>
            </a:r>
          </a:p>
          <a:p>
            <a:r>
              <a:rPr lang="en-US" dirty="0" smtClean="0"/>
              <a:t>Developed high quality microscopes and later camera lenses.</a:t>
            </a:r>
            <a:endParaRPr lang="en-US" dirty="0"/>
          </a:p>
        </p:txBody>
      </p:sp>
      <p:pic>
        <p:nvPicPr>
          <p:cNvPr id="24578" name="Picture 2" descr="http://upload.wikimedia.org/wikipedia/commons/9/9e/Microscope_Zeiss_1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6375"/>
            <a:ext cx="23907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 Ludwig von Seidel  </a:t>
            </a:r>
            <a:r>
              <a:rPr lang="en-US" dirty="0" smtClean="0"/>
              <a:t>1856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mathematician</a:t>
            </a:r>
            <a:endParaRPr lang="en-US" dirty="0" smtClean="0"/>
          </a:p>
          <a:p>
            <a:r>
              <a:rPr lang="en-US" dirty="0" smtClean="0"/>
              <a:t>Developed a description of monochromatic aberrations which are a deviation of light rays from the paraxial properties described by Gauss.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Ernst Abbe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016500" cy="4419600"/>
          </a:xfrm>
        </p:spPr>
        <p:txBody>
          <a:bodyPr/>
          <a:lstStyle/>
          <a:p>
            <a:r>
              <a:rPr lang="en-US" dirty="0" smtClean="0"/>
              <a:t>1866 Research director at Zeiss Optical Works.</a:t>
            </a:r>
          </a:p>
          <a:p>
            <a:r>
              <a:rPr lang="en-US" dirty="0" smtClean="0"/>
              <a:t>1868 Developed apochromatic lenses which further reduce chromatic aberration beyond what an </a:t>
            </a:r>
            <a:r>
              <a:rPr lang="en-US" dirty="0" err="1" smtClean="0"/>
              <a:t>achromat</a:t>
            </a:r>
            <a:r>
              <a:rPr lang="en-US" dirty="0" smtClean="0"/>
              <a:t> is capable of.</a:t>
            </a:r>
          </a:p>
          <a:p>
            <a:r>
              <a:rPr lang="en-US" dirty="0" smtClean="0"/>
              <a:t>1871 Describes a </a:t>
            </a:r>
            <a:r>
              <a:rPr lang="en-US" dirty="0" err="1" smtClean="0"/>
              <a:t>refractometer</a:t>
            </a:r>
            <a:r>
              <a:rPr lang="en-US" dirty="0" smtClean="0"/>
              <a:t> for measure index of refraction at various wavelengths.</a:t>
            </a:r>
          </a:p>
          <a:p>
            <a:r>
              <a:rPr lang="en-US" dirty="0" smtClean="0"/>
              <a:t>Abbe sine condition describes requirements to reduce aberrations.</a:t>
            </a:r>
            <a:endParaRPr lang="en-US" dirty="0"/>
          </a:p>
        </p:txBody>
      </p:sp>
      <p:pic>
        <p:nvPicPr>
          <p:cNvPr id="21506" name="Picture 2" descr="http://upload.wikimedia.org/wikipedia/commons/b/b7/Ernst_Ab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755775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Schott 1884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016500" cy="4419600"/>
          </a:xfrm>
        </p:spPr>
        <p:txBody>
          <a:bodyPr/>
          <a:lstStyle/>
          <a:p>
            <a:r>
              <a:rPr lang="en-US" dirty="0" smtClean="0"/>
              <a:t>In conjunction with Carl Zeiss and Ernst Abbe founded what is now Schott glass.</a:t>
            </a:r>
          </a:p>
          <a:p>
            <a:r>
              <a:rPr lang="en-US" dirty="0" smtClean="0"/>
              <a:t>Developed new and novel forms of glass.</a:t>
            </a:r>
            <a:endParaRPr lang="en-US" dirty="0"/>
          </a:p>
        </p:txBody>
      </p:sp>
      <p:pic>
        <p:nvPicPr>
          <p:cNvPr id="23554" name="Picture 2" descr="http://www.andrewgasson.co.uk/images/opioneers_schot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82" y="1777999"/>
            <a:ext cx="3191393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Eastman ~1888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Licensed patents from Peter and David Houston covering various aspects of using rolls of film in a camera.</a:t>
            </a:r>
          </a:p>
          <a:p>
            <a:r>
              <a:rPr lang="en-US" dirty="0" smtClean="0"/>
              <a:t>Started Eastman Kodak company which popularized photography.</a:t>
            </a:r>
          </a:p>
          <a:p>
            <a:r>
              <a:rPr lang="en-US" dirty="0" smtClean="0"/>
              <a:t>Original box camera came pre-loaded with film and the customer returned camera for Kodak to make prints and reload.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296960"/>
            <a:ext cx="2306638" cy="216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Edison 1891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175500" cy="1346200"/>
          </a:xfrm>
        </p:spPr>
        <p:txBody>
          <a:bodyPr/>
          <a:lstStyle/>
          <a:p>
            <a:r>
              <a:rPr lang="en-US" dirty="0" smtClean="0"/>
              <a:t>Developed the </a:t>
            </a:r>
            <a:r>
              <a:rPr lang="en-US" dirty="0" err="1" smtClean="0"/>
              <a:t>Kinetoscope</a:t>
            </a:r>
            <a:r>
              <a:rPr lang="en-US" dirty="0" smtClean="0"/>
              <a:t> which enable one person at a time to view motion pictures.</a:t>
            </a:r>
            <a:endParaRPr lang="en-US" dirty="0"/>
          </a:p>
        </p:txBody>
      </p:sp>
      <p:pic>
        <p:nvPicPr>
          <p:cNvPr id="25602" name="Picture 2" descr="http://minalkumaronjour.files.wordpress.com/2012/03/edison-kinet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959100"/>
            <a:ext cx="6093691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~300BC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mathematician</a:t>
            </a:r>
            <a:endParaRPr lang="en-US" dirty="0" smtClean="0"/>
          </a:p>
          <a:p>
            <a:r>
              <a:rPr lang="en-US" dirty="0" smtClean="0"/>
              <a:t>His book </a:t>
            </a:r>
            <a:r>
              <a:rPr lang="en-US" i="1" dirty="0" smtClean="0"/>
              <a:t>Elements</a:t>
            </a:r>
            <a:r>
              <a:rPr lang="en-US" dirty="0" smtClean="0"/>
              <a:t> used to teach geometry for over 2000 years.</a:t>
            </a:r>
            <a:endParaRPr lang="en-US" dirty="0" smtClean="0"/>
          </a:p>
          <a:p>
            <a:r>
              <a:rPr lang="en-US" dirty="0" smtClean="0"/>
              <a:t>Also wrote about optics of the eye, but thought rays exit the eye and we “see” whatever these rays fall on.</a:t>
            </a:r>
            <a:endParaRPr lang="en-US" dirty="0" smtClean="0"/>
          </a:p>
        </p:txBody>
      </p:sp>
      <p:pic>
        <p:nvPicPr>
          <p:cNvPr id="2050" name="Picture 2" descr="http://static.comicvine.com/uploads/scale_super/7/74798/1562894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787775"/>
            <a:ext cx="45624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</a:t>
            </a:r>
            <a:r>
              <a:rPr lang="en-US" dirty="0" err="1" smtClean="0"/>
              <a:t>Lumiere</a:t>
            </a:r>
            <a:r>
              <a:rPr lang="en-US" dirty="0" smtClean="0"/>
              <a:t> 1895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portable motion picture camera, film processing and projection system.</a:t>
            </a:r>
            <a:endParaRPr lang="en-US" dirty="0"/>
          </a:p>
        </p:txBody>
      </p:sp>
      <p:sp>
        <p:nvSpPr>
          <p:cNvPr id="4" name="AutoShape 2" descr="http://www.google.com/url?sa=i&amp;source=images&amp;cd=&amp;docid=_cUWMXbwgB0cGM&amp;tbnid=lsnIR3qA5uXD6M&amp;ved=0CAUQjBw&amp;url=http%3A%2F%2Flowres-picturecabinet.com.s3-eu-west-1.amazonaws.com%2F43%2Fmain%2F8%2F87391.jpg&amp;ei=Kev4U9rWC4H9yQSnjoHgBA&amp;psig=AFQjCNGLTvLA5aaWNX6KngBUzbhLaKT6dQ&amp;ust=140890845727957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368550"/>
            <a:ext cx="40481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Lake 1902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collapsible submarine periscope.</a:t>
            </a:r>
          </a:p>
          <a:p>
            <a:r>
              <a:rPr lang="en-US" dirty="0" smtClean="0"/>
              <a:t>Earlier submarines had fixed periscopes.</a:t>
            </a:r>
          </a:p>
          <a:p>
            <a:r>
              <a:rPr lang="en-US" dirty="0" smtClean="0"/>
              <a:t>Basic concept goes back to at least 1430s.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15" y="3175000"/>
            <a:ext cx="2141348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Hale 1908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60” telescope on Mount Wilson (California).</a:t>
            </a:r>
          </a:p>
          <a:p>
            <a:r>
              <a:rPr lang="en-US" dirty="0" smtClean="0"/>
              <a:t>First light 1908.</a:t>
            </a:r>
          </a:p>
          <a:p>
            <a:r>
              <a:rPr lang="en-US" dirty="0" smtClean="0"/>
              <a:t>Biggest telescope in the world at the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Oskar </a:t>
            </a:r>
            <a:r>
              <a:rPr lang="en-US" dirty="0" err="1" smtClean="0"/>
              <a:t>Barnack</a:t>
            </a:r>
            <a:r>
              <a:rPr lang="en-US" dirty="0" smtClean="0"/>
              <a:t> ~1912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359400" cy="4419600"/>
          </a:xfrm>
        </p:spPr>
        <p:txBody>
          <a:bodyPr/>
          <a:lstStyle/>
          <a:p>
            <a:r>
              <a:rPr lang="en-US" dirty="0" smtClean="0"/>
              <a:t>Worked for Leica</a:t>
            </a:r>
          </a:p>
          <a:p>
            <a:r>
              <a:rPr lang="en-US" dirty="0" smtClean="0"/>
              <a:t>Developed portable camera with rolls of film based on Kodak’s 35 mm wide film.</a:t>
            </a:r>
          </a:p>
          <a:p>
            <a:r>
              <a:rPr lang="en-US" dirty="0" smtClean="0"/>
              <a:t>24 x 36 mm images “35 mm format”</a:t>
            </a:r>
          </a:p>
          <a:p>
            <a:r>
              <a:rPr lang="en-US" dirty="0" smtClean="0"/>
              <a:t>Roll of film as long as he could stretch his arms.</a:t>
            </a:r>
          </a:p>
          <a:p>
            <a:r>
              <a:rPr lang="en-US" dirty="0" smtClean="0"/>
              <a:t>Enlarger</a:t>
            </a:r>
            <a:r>
              <a:rPr lang="en-US" dirty="0"/>
              <a:t> </a:t>
            </a:r>
            <a:r>
              <a:rPr lang="en-US" dirty="0" smtClean="0"/>
              <a:t>&amp; Dark </a:t>
            </a:r>
            <a:r>
              <a:rPr lang="en-US" dirty="0"/>
              <a:t>r</a:t>
            </a:r>
            <a:r>
              <a:rPr lang="en-US" dirty="0" smtClean="0"/>
              <a:t>oom required.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084388"/>
            <a:ext cx="1905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Edwin Land 1947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what would become Polaroid corporation in 1932.</a:t>
            </a:r>
          </a:p>
          <a:p>
            <a:r>
              <a:rPr lang="en-US" dirty="0" smtClean="0"/>
              <a:t>Fabricated sheet polarizers for a variety of applications.</a:t>
            </a:r>
          </a:p>
          <a:p>
            <a:r>
              <a:rPr lang="en-US" dirty="0" smtClean="0"/>
              <a:t>Developed the Land Camera and associated film in 1947 which introduced instant photography giving fully developed print in 60 seconds.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3873500"/>
            <a:ext cx="366065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 &amp; Smith 1969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a charged-couple device where charge could be shifted along the surface of a semiconductor to storage capacitors.</a:t>
            </a:r>
          </a:p>
          <a:p>
            <a:r>
              <a:rPr lang="en-US" dirty="0" smtClean="0"/>
              <a:t>Fairchild semiconductor developed the technology into commercial devices.</a:t>
            </a:r>
          </a:p>
          <a:p>
            <a:r>
              <a:rPr lang="en-US" dirty="0" smtClean="0"/>
              <a:t>Kodak developed a digital camera in 1975 based on the Fairchild sensor. (0.01 </a:t>
            </a:r>
            <a:r>
              <a:rPr lang="en-US" dirty="0" err="1" smtClean="0"/>
              <a:t>Mpix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4635500" cy="4419600"/>
          </a:xfrm>
        </p:spPr>
        <p:txBody>
          <a:bodyPr/>
          <a:lstStyle/>
          <a:p>
            <a:r>
              <a:rPr lang="en-US" dirty="0" smtClean="0"/>
              <a:t>First launched in 1990.</a:t>
            </a:r>
          </a:p>
          <a:p>
            <a:r>
              <a:rPr lang="en-US" dirty="0" smtClean="0"/>
              <a:t>Primary mirror was made incorrectly and had spherical aberration.</a:t>
            </a:r>
          </a:p>
          <a:p>
            <a:r>
              <a:rPr lang="en-US" dirty="0" smtClean="0"/>
              <a:t>Repair mission performed in 1993.</a:t>
            </a:r>
          </a:p>
          <a:p>
            <a:r>
              <a:rPr lang="en-US" dirty="0" smtClean="0"/>
              <a:t>Corrected system now provides some of the most iconic </a:t>
            </a:r>
            <a:r>
              <a:rPr lang="en-US" dirty="0" err="1" smtClean="0"/>
              <a:t>astro</a:t>
            </a:r>
            <a:r>
              <a:rPr lang="en-US" dirty="0" smtClean="0"/>
              <a:t>-photographs ever captured.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1701800"/>
            <a:ext cx="3447326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Archimedes ~250BC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3568700" cy="4419600"/>
          </a:xfrm>
        </p:spPr>
        <p:txBody>
          <a:bodyPr/>
          <a:lstStyle/>
          <a:p>
            <a:r>
              <a:rPr lang="en-US" dirty="0" smtClean="0"/>
              <a:t>Attributed with a “heat ray” which would focus sunlight onto enemy ships and set them on fire.</a:t>
            </a:r>
          </a:p>
          <a:p>
            <a:r>
              <a:rPr lang="en-US" dirty="0" err="1" smtClean="0"/>
              <a:t>Mythbusters</a:t>
            </a:r>
            <a:r>
              <a:rPr lang="en-US" dirty="0" smtClean="0"/>
              <a:t> “busted” this theory in 2006.</a:t>
            </a:r>
            <a:endParaRPr lang="en-US" dirty="0"/>
          </a:p>
        </p:txBody>
      </p:sp>
      <p:pic>
        <p:nvPicPr>
          <p:cNvPr id="4098" name="Picture 2" descr="http://upload.wikimedia.org/wikipedia/commons/thumb/c/c6/Thesaurus_opticus_Titelblatt.jpg/640px-Thesaurus_opticus_Titelbla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80" y="1803399"/>
            <a:ext cx="4141120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Alhazen</a:t>
            </a:r>
            <a:r>
              <a:rPr lang="en-US" dirty="0" smtClean="0"/>
              <a:t> ~1000AD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modern day Iraq and called the father of modern optics.</a:t>
            </a:r>
          </a:p>
          <a:p>
            <a:r>
              <a:rPr lang="en-US" dirty="0" smtClean="0"/>
              <a:t>His </a:t>
            </a:r>
            <a:r>
              <a:rPr lang="en-US" i="1" dirty="0" smtClean="0"/>
              <a:t>Book of Optics</a:t>
            </a:r>
            <a:r>
              <a:rPr lang="en-US" dirty="0" smtClean="0"/>
              <a:t> was translated into Latin and later influenced European scholars.</a:t>
            </a:r>
          </a:p>
          <a:p>
            <a:r>
              <a:rPr lang="en-US" dirty="0" smtClean="0"/>
              <a:t>Described magnification 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lenses, as well as spherical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parabolic mirrors.</a:t>
            </a:r>
          </a:p>
          <a:p>
            <a:r>
              <a:rPr lang="en-US" dirty="0" smtClean="0"/>
              <a:t>Rays from objects enter the eye.</a:t>
            </a:r>
            <a:endParaRPr lang="en-US" dirty="0"/>
          </a:p>
        </p:txBody>
      </p:sp>
      <p:pic>
        <p:nvPicPr>
          <p:cNvPr id="5122" name="Picture 2" descr="http://www.visionlearning.com/img/library/large_images/image_3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974975"/>
            <a:ext cx="36576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Alhazen</a:t>
            </a:r>
            <a:r>
              <a:rPr lang="en-US" dirty="0"/>
              <a:t> </a:t>
            </a:r>
            <a:r>
              <a:rPr lang="en-US" dirty="0" smtClean="0"/>
              <a:t>- Camera </a:t>
            </a:r>
            <a:r>
              <a:rPr lang="en-US" dirty="0" err="1" smtClean="0"/>
              <a:t>Obscura</a:t>
            </a:r>
            <a:endParaRPr lang="en-US" dirty="0"/>
          </a:p>
        </p:txBody>
      </p:sp>
      <p:sp>
        <p:nvSpPr>
          <p:cNvPr id="3" name="AutoShape 2" descr="http://www.google.com/url?sa=i&amp;source=images&amp;cd=&amp;docid=fZuBlB0FEATwDM&amp;tbnid=wGkB1ZDO3rCOwM&amp;ved=0CAUQjBw&amp;url=http%3A%2F%2Frsta.royalsocietypublishing.org%2Fcontent%2F368%2F1914%2F1191%2FF2.large.jpg&amp;ei=8Lb4U_nNHIKMyAT0uIDABw&amp;psig=AFQjCNE6vluBTp-a7SZyZE0r9THNGv5x9w&amp;ust=1408895088553348"/>
          <p:cNvSpPr>
            <a:spLocks noChangeAspect="1" noChangeArrowheads="1"/>
          </p:cNvSpPr>
          <p:nvPr/>
        </p:nvSpPr>
        <p:spPr bwMode="auto">
          <a:xfrm>
            <a:off x="63500" y="-136525"/>
            <a:ext cx="90678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11426" r="7190" b="9381"/>
          <a:stretch/>
        </p:blipFill>
        <p:spPr bwMode="auto">
          <a:xfrm>
            <a:off x="1524000" y="1549400"/>
            <a:ext cx="6489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Visby Lenses ~11-12th Century</a:t>
            </a:r>
            <a:endParaRPr lang="en-US" dirty="0"/>
          </a:p>
        </p:txBody>
      </p:sp>
      <p:pic>
        <p:nvPicPr>
          <p:cNvPr id="6146" name="Picture 2" descr="http://www.die-scheune.info/wp-content/uploads/2013/03/Visby-Lin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02" y="2705100"/>
            <a:ext cx="4923523" cy="38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0" y="1689100"/>
            <a:ext cx="405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Found in modern Sweden.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Possibly used as magnifiers or to start fires.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 Bacon - 1262AD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Philosopher and Franciscan Friar.</a:t>
            </a:r>
          </a:p>
          <a:p>
            <a:r>
              <a:rPr lang="en-US" dirty="0" smtClean="0"/>
              <a:t>Studied math, astronomy, optics, alchemy.</a:t>
            </a:r>
          </a:p>
          <a:p>
            <a:r>
              <a:rPr lang="en-US" dirty="0" smtClean="0"/>
              <a:t>Studied the refraction of light by lenses.</a:t>
            </a:r>
            <a:endParaRPr lang="en-US" dirty="0"/>
          </a:p>
        </p:txBody>
      </p:sp>
      <p:pic>
        <p:nvPicPr>
          <p:cNvPr id="8194" name="Picture 2" descr="http://jgollner.typepad.com/.a/6a00e54f8d09138833010534db0721970c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152775"/>
            <a:ext cx="3048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Spectacle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4813300" cy="4419600"/>
          </a:xfrm>
        </p:spPr>
        <p:txBody>
          <a:bodyPr/>
          <a:lstStyle/>
          <a:p>
            <a:r>
              <a:rPr lang="en-US" dirty="0" smtClean="0"/>
              <a:t>Roger Bacon definitely wrote about burning lenses.</a:t>
            </a:r>
          </a:p>
          <a:p>
            <a:r>
              <a:rPr lang="en-US" dirty="0" smtClean="0"/>
              <a:t>He is sometimes attributed with inventing spectacles, but evidence is scarce.</a:t>
            </a:r>
          </a:p>
          <a:p>
            <a:r>
              <a:rPr lang="en-US" dirty="0" smtClean="0"/>
              <a:t>Marco Polo may have seen spectacles in China in 1270.</a:t>
            </a:r>
          </a:p>
          <a:p>
            <a:r>
              <a:rPr lang="en-US" dirty="0" smtClean="0"/>
              <a:t>Italians may have developed spectacles in late 1200s.</a:t>
            </a:r>
            <a:endParaRPr lang="en-US" dirty="0"/>
          </a:p>
        </p:txBody>
      </p:sp>
      <p:pic>
        <p:nvPicPr>
          <p:cNvPr id="7170" name="Picture 2" descr="https://encrypted-tbn2.gstatic.com/images?q=tbn:ANd9GcRbaoLVPO_7LRyJLdmmUpJOX6lgYyc2aa4y9F0MzWuFcWSNQ30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30" y="2163762"/>
            <a:ext cx="3295558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2725" y="6197600"/>
            <a:ext cx="4891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Fresco by </a:t>
            </a:r>
            <a:r>
              <a:rPr lang="en-US" dirty="0" err="1"/>
              <a:t>Tommaso</a:t>
            </a:r>
            <a:r>
              <a:rPr lang="en-US" dirty="0"/>
              <a:t> da </a:t>
            </a:r>
            <a:r>
              <a:rPr lang="en-US" dirty="0" smtClean="0"/>
              <a:t>Modena, </a:t>
            </a:r>
            <a:r>
              <a:rPr lang="en-US" dirty="0"/>
              <a:t>1352</a:t>
            </a:r>
          </a:p>
        </p:txBody>
      </p:sp>
    </p:spTree>
    <p:extLst>
      <p:ext uri="{BB962C8B-B14F-4D97-AF65-F5344CB8AC3E}">
        <p14:creationId xmlns:p14="http://schemas.microsoft.com/office/powerpoint/2010/main" val="37189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5489</TotalTime>
  <Words>1162</Words>
  <Application>Microsoft Office PowerPoint</Application>
  <PresentationFormat>On-screen Show (4:3)</PresentationFormat>
  <Paragraphs>140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Pulse</vt:lpstr>
      <vt:lpstr>Whirlwind History of Geometrical Optics</vt:lpstr>
      <vt:lpstr>Euclid</vt:lpstr>
      <vt:lpstr>Euclid ~300BC</vt:lpstr>
      <vt:lpstr>Archimedes ~250BC</vt:lpstr>
      <vt:lpstr>Alhazen ~1000AD</vt:lpstr>
      <vt:lpstr>Alhazen - Camera Obscura</vt:lpstr>
      <vt:lpstr>Visby Lenses ~11-12th Century</vt:lpstr>
      <vt:lpstr>Roger Bacon - 1262AD</vt:lpstr>
      <vt:lpstr>Spectacle Lenses</vt:lpstr>
      <vt:lpstr>Zacharias Janssen  ~1590AD</vt:lpstr>
      <vt:lpstr>Hans Lipperhay  ~1608AD</vt:lpstr>
      <vt:lpstr>Galileo  1609AD</vt:lpstr>
      <vt:lpstr>Johannes Kepler  1611AD</vt:lpstr>
      <vt:lpstr>Willebrord Snellius 1621</vt:lpstr>
      <vt:lpstr>Pierre de Fermat 1657</vt:lpstr>
      <vt:lpstr>Isaac Newton</vt:lpstr>
      <vt:lpstr>Chester Moore Hall ~1729</vt:lpstr>
      <vt:lpstr>John &amp; Peter Dolland  1758</vt:lpstr>
      <vt:lpstr>Thomas Young</vt:lpstr>
      <vt:lpstr>Augustin-Jean Fresnel</vt:lpstr>
      <vt:lpstr>Nicéphore Niépce ~1826</vt:lpstr>
      <vt:lpstr>Louis Daguerre ~1839</vt:lpstr>
      <vt:lpstr>Carl Friedrich Gauss  1840</vt:lpstr>
      <vt:lpstr>Carl Zeiss</vt:lpstr>
      <vt:lpstr>Philipp Ludwig von Seidel  1856</vt:lpstr>
      <vt:lpstr>Ernst Abbe</vt:lpstr>
      <vt:lpstr>Otto Schott 1884</vt:lpstr>
      <vt:lpstr>George Eastman ~1888</vt:lpstr>
      <vt:lpstr>Thomas Edison 1891</vt:lpstr>
      <vt:lpstr>Louis Lumiere 1895</vt:lpstr>
      <vt:lpstr>Simon Lake 1902</vt:lpstr>
      <vt:lpstr>George Hale 1908</vt:lpstr>
      <vt:lpstr>Oskar Barnack ~1912</vt:lpstr>
      <vt:lpstr>Edwin Land 1947</vt:lpstr>
      <vt:lpstr>Boyle &amp; Smith 1969</vt:lpstr>
      <vt:lpstr>Hubble Telescope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Retinal Images Following Refractive Surgery</dc:title>
  <dc:creator>Jim Schwiegerling</dc:creator>
  <cp:lastModifiedBy>jschwieg</cp:lastModifiedBy>
  <cp:revision>157</cp:revision>
  <dcterms:created xsi:type="dcterms:W3CDTF">1999-02-17T19:46:39Z</dcterms:created>
  <dcterms:modified xsi:type="dcterms:W3CDTF">2014-08-23T20:48:57Z</dcterms:modified>
</cp:coreProperties>
</file>