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555" r:id="rId2"/>
    <p:sldId id="556" r:id="rId3"/>
    <p:sldId id="643" r:id="rId4"/>
    <p:sldId id="646" r:id="rId5"/>
    <p:sldId id="644" r:id="rId6"/>
    <p:sldId id="557" r:id="rId7"/>
    <p:sldId id="638" r:id="rId8"/>
    <p:sldId id="639" r:id="rId9"/>
    <p:sldId id="640" r:id="rId10"/>
    <p:sldId id="645" r:id="rId11"/>
    <p:sldId id="647" r:id="rId12"/>
    <p:sldId id="648" r:id="rId13"/>
    <p:sldId id="649" r:id="rId14"/>
    <p:sldId id="650" r:id="rId15"/>
    <p:sldId id="651" r:id="rId16"/>
    <p:sldId id="652" r:id="rId17"/>
    <p:sldId id="653" r:id="rId18"/>
    <p:sldId id="654" r:id="rId19"/>
    <p:sldId id="655" r:id="rId20"/>
    <p:sldId id="656" r:id="rId21"/>
    <p:sldId id="657" r:id="rId22"/>
    <p:sldId id="665" r:id="rId23"/>
    <p:sldId id="662" r:id="rId24"/>
    <p:sldId id="663" r:id="rId25"/>
    <p:sldId id="658" r:id="rId26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9900"/>
    <a:srgbClr val="003300"/>
    <a:srgbClr val="99FF66"/>
    <a:srgbClr val="DDDDDD"/>
    <a:srgbClr val="FF9999"/>
    <a:srgbClr val="99FF99"/>
    <a:srgbClr val="33CC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74" autoAdjust="0"/>
    <p:restoredTop sz="90991" autoAdjust="0"/>
  </p:normalViewPr>
  <p:slideViewPr>
    <p:cSldViewPr snapToGrid="0">
      <p:cViewPr>
        <p:scale>
          <a:sx n="90" d="100"/>
          <a:sy n="90" d="100"/>
        </p:scale>
        <p:origin x="-1752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330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1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889380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2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96153-2EA7-4802-8980-C131B6E79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4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04F96-27F5-460B-8928-4640D5AE6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8D7C7-5B95-4C26-8B06-CCDDB4202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9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A0846-88A7-4225-844F-1BCD48583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B8F9B-B193-4C90-8D16-D81CA0F9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5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F9241-38CD-4611-B10E-74BF84802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4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EBAE5-FFE4-40C6-AFAA-DC5A11291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3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89421-B1A2-419F-86CF-F7AD58CF7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E9EC5-A1E2-4E6E-A41C-5015D8A3F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1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CE34-CA52-48EB-BBCB-0FE83EBBC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4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37D1D-9D6F-4D7A-AA39-2CC2E238D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0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452438 h 286"/>
              <a:gd name="T4" fmla="*/ 304800 w 2884"/>
              <a:gd name="T5" fmla="*/ 452438 h 286"/>
              <a:gd name="T6" fmla="*/ 609600 w 2884"/>
              <a:gd name="T7" fmla="*/ 447676 h 286"/>
              <a:gd name="T8" fmla="*/ 919163 w 2884"/>
              <a:gd name="T9" fmla="*/ 438151 h 286"/>
              <a:gd name="T10" fmla="*/ 1252538 w 2884"/>
              <a:gd name="T11" fmla="*/ 423863 h 286"/>
              <a:gd name="T12" fmla="*/ 1585913 w 2884"/>
              <a:gd name="T13" fmla="*/ 409576 h 286"/>
              <a:gd name="T14" fmla="*/ 1843088 w 2884"/>
              <a:gd name="T15" fmla="*/ 390526 h 286"/>
              <a:gd name="T16" fmla="*/ 2066925 w 2884"/>
              <a:gd name="T17" fmla="*/ 371476 h 286"/>
              <a:gd name="T18" fmla="*/ 2314575 w 2884"/>
              <a:gd name="T19" fmla="*/ 352426 h 286"/>
              <a:gd name="T20" fmla="*/ 2643188 w 2884"/>
              <a:gd name="T21" fmla="*/ 319088 h 286"/>
              <a:gd name="T22" fmla="*/ 3162300 w 2884"/>
              <a:gd name="T23" fmla="*/ 252413 h 286"/>
              <a:gd name="T24" fmla="*/ 3652838 w 2884"/>
              <a:gd name="T25" fmla="*/ 185738 h 286"/>
              <a:gd name="T26" fmla="*/ 4133850 w 2884"/>
              <a:gd name="T27" fmla="*/ 95250 h 286"/>
              <a:gd name="T28" fmla="*/ 4576763 w 2884"/>
              <a:gd name="T29" fmla="*/ 0 h 286"/>
              <a:gd name="T30" fmla="*/ 0 w 2884"/>
              <a:gd name="T31" fmla="*/ 0 h 2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99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1F8520A-B6A8-4557-81DE-0E8506DB3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Computational Photography</a:t>
            </a:r>
            <a:br>
              <a:rPr lang="en-US" dirty="0" smtClean="0"/>
            </a:br>
            <a:r>
              <a:rPr lang="en-US" dirty="0" smtClean="0"/>
              <a:t>OPTI </a:t>
            </a:r>
            <a:r>
              <a:rPr lang="en-US" dirty="0" smtClean="0"/>
              <a:t>600C</a:t>
            </a:r>
            <a:br>
              <a:rPr lang="en-US" dirty="0" smtClean="0"/>
            </a:br>
            <a:r>
              <a:rPr lang="en-US" dirty="0" smtClean="0"/>
              <a:t>High Dynamic Range Imaging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Jim Schwiegerling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20856" y="6071191"/>
            <a:ext cx="3975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many stolen slides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7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Exposure Photography</a:t>
            </a:r>
            <a:endParaRPr lang="en-US" dirty="0"/>
          </a:p>
        </p:txBody>
      </p:sp>
      <p:pic>
        <p:nvPicPr>
          <p:cNvPr id="50178" name="Picture 2" descr="http://wolfcrow.com/blog/wp-content/uploads/2012/08/vision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02" y="1607214"/>
            <a:ext cx="619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136605" y="4593266"/>
            <a:ext cx="723014" cy="144602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94074" y="3168502"/>
            <a:ext cx="2222205" cy="39340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5 Orders of magnitude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3" y="3179134"/>
            <a:ext cx="2353339" cy="353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Exposure Photography</a:t>
            </a:r>
            <a:endParaRPr lang="en-US" dirty="0"/>
          </a:p>
        </p:txBody>
      </p:sp>
      <p:pic>
        <p:nvPicPr>
          <p:cNvPr id="50178" name="Picture 2" descr="http://wolfcrow.com/blog/wp-content/uploads/2012/08/vision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02" y="1607214"/>
            <a:ext cx="619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540642" y="4582634"/>
            <a:ext cx="723014" cy="144602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94074" y="3168502"/>
            <a:ext cx="2222205" cy="39340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5 Orders of magnitude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5" y="3187714"/>
            <a:ext cx="2356995" cy="35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Exposure Photography</a:t>
            </a:r>
            <a:endParaRPr lang="en-US" dirty="0"/>
          </a:p>
        </p:txBody>
      </p:sp>
      <p:pic>
        <p:nvPicPr>
          <p:cNvPr id="50178" name="Picture 2" descr="http://wolfcrow.com/blog/wp-content/uploads/2012/08/vision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02" y="1607214"/>
            <a:ext cx="619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093535" y="4593266"/>
            <a:ext cx="723014" cy="144602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94074" y="3168502"/>
            <a:ext cx="2222205" cy="39340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5 Orders of magnitude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8" y="3143233"/>
            <a:ext cx="2347172" cy="35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Exposure Photography</a:t>
            </a:r>
            <a:endParaRPr lang="en-US" dirty="0"/>
          </a:p>
        </p:txBody>
      </p:sp>
      <p:pic>
        <p:nvPicPr>
          <p:cNvPr id="50178" name="Picture 2" descr="http://wolfcrow.com/blog/wp-content/uploads/2012/08/vision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02" y="1607214"/>
            <a:ext cx="619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625163" y="4572001"/>
            <a:ext cx="723014" cy="144602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94074" y="3168502"/>
            <a:ext cx="2222205" cy="393403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5 Orders of magnitude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" r="2774"/>
          <a:stretch/>
        </p:blipFill>
        <p:spPr>
          <a:xfrm>
            <a:off x="411824" y="3157869"/>
            <a:ext cx="2384539" cy="35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5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Varying Exposure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Shutter speed ranges from ~30 sec to 1/4000</a:t>
            </a:r>
            <a:r>
              <a:rPr lang="en-US" baseline="30000" dirty="0" smtClean="0"/>
              <a:t>th</a:t>
            </a:r>
            <a:r>
              <a:rPr lang="en-US" dirty="0" smtClean="0"/>
              <a:t> sec which is six orders of magnitude.</a:t>
            </a:r>
          </a:p>
          <a:p>
            <a:r>
              <a:rPr lang="en-US" dirty="0" smtClean="0"/>
              <a:t>Aperture ~F/1.4 to F/22 (2.5 orders of magnitude)  Changes depth of focus.</a:t>
            </a:r>
          </a:p>
          <a:p>
            <a:r>
              <a:rPr lang="en-US" dirty="0" smtClean="0"/>
              <a:t>ISO 100 to 3200 (2.5 orders of magnitude) noise becomes issue with higher ISO.</a:t>
            </a:r>
          </a:p>
          <a:p>
            <a:r>
              <a:rPr lang="en-US" dirty="0" smtClean="0"/>
              <a:t>Neutral density filters. good range of possibilities, but need to touch camera to attach.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98585" y="382773"/>
            <a:ext cx="7409750" cy="2022547"/>
            <a:chOff x="320120" y="-1200335"/>
            <a:chExt cx="8823880" cy="25603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20" y="-1200335"/>
              <a:ext cx="1706880" cy="25603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370" y="-1200335"/>
              <a:ext cx="1706880" cy="25603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620" y="-1200335"/>
              <a:ext cx="1706880" cy="25603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70" y="-1200335"/>
              <a:ext cx="1706880" cy="25603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120" y="-1200335"/>
              <a:ext cx="1706880" cy="256032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29517" y="2488468"/>
            <a:ext cx="7347887" cy="2022547"/>
            <a:chOff x="219516" y="1506056"/>
            <a:chExt cx="8750211" cy="25603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16" y="1506056"/>
              <a:ext cx="1706880" cy="25603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349" y="1506056"/>
              <a:ext cx="1706880" cy="25603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1182" y="1506056"/>
              <a:ext cx="1706880" cy="25603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015" y="1506056"/>
              <a:ext cx="1706880" cy="256032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847" y="1506056"/>
              <a:ext cx="1706880" cy="256032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820588" y="4594164"/>
            <a:ext cx="7365744" cy="2022547"/>
            <a:chOff x="203972" y="4130818"/>
            <a:chExt cx="8771476" cy="256032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72" y="4130818"/>
              <a:ext cx="1706880" cy="25603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121" y="4130818"/>
              <a:ext cx="1706880" cy="256032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6270" y="4130818"/>
              <a:ext cx="1706880" cy="256032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2419" y="4130818"/>
              <a:ext cx="1706880" cy="256032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568" y="4130818"/>
              <a:ext cx="1706880" cy="2560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27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30688" r="13177" b="48713"/>
          <a:stretch/>
        </p:blipFill>
        <p:spPr bwMode="auto">
          <a:xfrm>
            <a:off x="520994" y="434866"/>
            <a:ext cx="8176438" cy="133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46802" r="9860" b="17302"/>
          <a:stretch/>
        </p:blipFill>
        <p:spPr bwMode="auto">
          <a:xfrm>
            <a:off x="627319" y="2806994"/>
            <a:ext cx="7185275" cy="374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1956391" y="2402958"/>
            <a:ext cx="1414130" cy="5741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4933507" y="2519916"/>
            <a:ext cx="1084521" cy="3827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497573" y="2583712"/>
            <a:ext cx="159487" cy="2870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15" idx="2"/>
          </p:cNvCxnSpPr>
          <p:nvPr/>
        </p:nvCxnSpPr>
        <p:spPr bwMode="auto">
          <a:xfrm>
            <a:off x="3417271" y="2691695"/>
            <a:ext cx="750692" cy="1790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37954" y="1871330"/>
            <a:ext cx="1587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Value</a:t>
            </a:r>
          </a:p>
          <a:p>
            <a:r>
              <a:rPr lang="en-US" dirty="0" smtClean="0"/>
              <a:t>(Known)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15609" y="1860698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Conversion</a:t>
            </a:r>
          </a:p>
          <a:p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31760" y="1850065"/>
            <a:ext cx="1430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Irradiance</a:t>
            </a:r>
          </a:p>
          <a:p>
            <a:r>
              <a:rPr lang="en-US" dirty="0" smtClean="0"/>
              <a:t>on pixel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49925" y="1903227"/>
            <a:ext cx="20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Exposure Time</a:t>
            </a:r>
          </a:p>
          <a:p>
            <a:r>
              <a:rPr lang="en-US" dirty="0" smtClean="0"/>
              <a:t>(Known)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5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21920" r="50101" b="22827"/>
          <a:stretch/>
        </p:blipFill>
        <p:spPr bwMode="auto">
          <a:xfrm>
            <a:off x="435934" y="3211033"/>
            <a:ext cx="4199861" cy="324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30688" r="13177" b="48713"/>
          <a:stretch/>
        </p:blipFill>
        <p:spPr bwMode="auto">
          <a:xfrm>
            <a:off x="520994" y="434866"/>
            <a:ext cx="8176438" cy="133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912" y="2147777"/>
            <a:ext cx="7883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 is to figure out </a:t>
            </a:r>
            <a:r>
              <a:rPr lang="en-US" dirty="0" err="1" smtClean="0"/>
              <a:t>Ei</a:t>
            </a:r>
            <a:r>
              <a:rPr lang="en-US" dirty="0" smtClean="0"/>
              <a:t> to with a scale factor give pixel values,</a:t>
            </a:r>
          </a:p>
          <a:p>
            <a:r>
              <a:rPr lang="en-US" dirty="0" smtClean="0"/>
              <a:t>exposure time and assuming g( ) is smooth and monotonic.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81692" y="3487479"/>
            <a:ext cx="6379535" cy="1618511"/>
            <a:chOff x="320120" y="-1200335"/>
            <a:chExt cx="8823880" cy="25603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20" y="-1200335"/>
              <a:ext cx="1706880" cy="256032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9370" y="-1200335"/>
              <a:ext cx="1706880" cy="25603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620" y="-1200335"/>
              <a:ext cx="1706880" cy="25603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70" y="-1200335"/>
              <a:ext cx="1706880" cy="25603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7120" y="-1200335"/>
              <a:ext cx="1706880" cy="2560320"/>
            </a:xfrm>
            <a:prstGeom prst="rect">
              <a:avLst/>
            </a:prstGeom>
          </p:spPr>
        </p:pic>
      </p:grpSp>
      <p:cxnSp>
        <p:nvCxnSpPr>
          <p:cNvPr id="4" name="Straight Arrow Connector 3"/>
          <p:cNvCxnSpPr/>
          <p:nvPr/>
        </p:nvCxnSpPr>
        <p:spPr bwMode="auto">
          <a:xfrm flipH="1" flipV="1">
            <a:off x="1967024" y="4380615"/>
            <a:ext cx="723013" cy="4253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1031358" y="4805916"/>
            <a:ext cx="6762307" cy="1701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869712" y="5273749"/>
            <a:ext cx="40607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same </a:t>
            </a:r>
            <a:r>
              <a:rPr lang="en-US" dirty="0" err="1" smtClean="0"/>
              <a:t>Ei</a:t>
            </a:r>
            <a:r>
              <a:rPr lang="en-US" dirty="0" smtClean="0"/>
              <a:t> for each pixel</a:t>
            </a:r>
          </a:p>
          <a:p>
            <a:r>
              <a:rPr lang="en-US" dirty="0" smtClean="0"/>
              <a:t>initially and see how g( ) varies</a:t>
            </a:r>
          </a:p>
          <a:p>
            <a:r>
              <a:rPr lang="en-US" dirty="0" smtClean="0"/>
              <a:t>over multiple images.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21920" r="10622" b="22827"/>
          <a:stretch/>
        </p:blipFill>
        <p:spPr bwMode="auto">
          <a:xfrm>
            <a:off x="435934" y="3211033"/>
            <a:ext cx="8389090" cy="324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30688" r="13177" b="48713"/>
          <a:stretch/>
        </p:blipFill>
        <p:spPr bwMode="auto">
          <a:xfrm>
            <a:off x="520994" y="434866"/>
            <a:ext cx="8176438" cy="133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912" y="2147777"/>
            <a:ext cx="7883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 is to figure out </a:t>
            </a:r>
            <a:r>
              <a:rPr lang="en-US" dirty="0" err="1" smtClean="0"/>
              <a:t>Ei</a:t>
            </a:r>
            <a:r>
              <a:rPr lang="en-US" dirty="0" smtClean="0"/>
              <a:t> to with a scale factor give pixel values,</a:t>
            </a:r>
          </a:p>
          <a:p>
            <a:r>
              <a:rPr lang="en-US" dirty="0" smtClean="0"/>
              <a:t>exposure time and assuming g( ) is smooth and monotonic.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Radiance Map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26204" r="64425" b="7153"/>
          <a:stretch/>
        </p:blipFill>
        <p:spPr bwMode="auto">
          <a:xfrm>
            <a:off x="5135526" y="1892596"/>
            <a:ext cx="3232298" cy="46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4" t="45077" r="9343" b="24327"/>
          <a:stretch/>
        </p:blipFill>
        <p:spPr bwMode="auto">
          <a:xfrm>
            <a:off x="148857" y="2806995"/>
            <a:ext cx="4774019" cy="21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3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Dynamic Range Imaging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Cameras have a limited range of luminance values that they can record.</a:t>
            </a:r>
          </a:p>
          <a:p>
            <a:r>
              <a:rPr lang="en-US" dirty="0" smtClean="0"/>
              <a:t>Displays and prints have a limited range of luminance values they can provide.</a:t>
            </a:r>
            <a:endParaRPr lang="en-US" dirty="0" smtClean="0"/>
          </a:p>
          <a:p>
            <a:r>
              <a:rPr lang="en-US" dirty="0" smtClean="0"/>
              <a:t>Scenes often greatly exceed these ranges, so techniques for capturing and displaying them need to be further developed. </a:t>
            </a:r>
            <a:endParaRPr lang="en-US" dirty="0" smtClean="0"/>
          </a:p>
          <a:p>
            <a:r>
              <a:rPr lang="en-US" dirty="0" smtClean="0"/>
              <a:t>Eye does this naturally.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6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Display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9" t="22265" r="9147" b="10486"/>
          <a:stretch/>
        </p:blipFill>
        <p:spPr bwMode="auto">
          <a:xfrm>
            <a:off x="1222745" y="1711843"/>
            <a:ext cx="6517757" cy="472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3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26809" r="4332" b="16999"/>
          <a:stretch/>
        </p:blipFill>
        <p:spPr bwMode="auto">
          <a:xfrm>
            <a:off x="467833" y="1679944"/>
            <a:ext cx="8195040" cy="299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43015" r="52389" b="3519"/>
          <a:stretch/>
        </p:blipFill>
        <p:spPr bwMode="auto">
          <a:xfrm>
            <a:off x="6638300" y="5114260"/>
            <a:ext cx="2005970" cy="150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9684" y="6177516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0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Luminance and Color Channels</a:t>
            </a:r>
            <a:endParaRPr lang="en-US" dirty="0"/>
          </a:p>
        </p:txBody>
      </p:sp>
      <p:pic>
        <p:nvPicPr>
          <p:cNvPr id="59394" name="Picture 2" descr="http://www.bevhillsmag.com/wp-content/uploads/Exclusive-Escapes-Travel-to-Switzerland-Zurich-Cities-in-Switzerland-Geneva-Switzerland-Lake-Geneva-Luxury-Travel-Magazin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77" y="2928305"/>
            <a:ext cx="3753588" cy="284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08" y="1605516"/>
            <a:ext cx="2580494" cy="195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22945" r="36989" b="8062"/>
          <a:stretch/>
        </p:blipFill>
        <p:spPr bwMode="auto">
          <a:xfrm>
            <a:off x="6390168" y="3296093"/>
            <a:ext cx="2562447" cy="189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24108" r="37405" b="6512"/>
          <a:stretch/>
        </p:blipFill>
        <p:spPr bwMode="auto">
          <a:xfrm>
            <a:off x="4699590" y="4742120"/>
            <a:ext cx="2562447" cy="190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Tone Mapping</a:t>
            </a:r>
            <a:endParaRPr lang="en-US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43015" r="52389" b="3519"/>
          <a:stretch/>
        </p:blipFill>
        <p:spPr bwMode="auto">
          <a:xfrm>
            <a:off x="6638300" y="5114260"/>
            <a:ext cx="2005970" cy="150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9684" y="6177516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</a:t>
            </a:r>
            <a:endParaRPr lang="en-US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21659" r="4510" b="22602"/>
          <a:stretch/>
        </p:blipFill>
        <p:spPr bwMode="auto">
          <a:xfrm>
            <a:off x="489098" y="1839432"/>
            <a:ext cx="8224430" cy="298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4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</a:t>
            </a:r>
            <a:endParaRPr lang="en-US" dirty="0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43015" r="52389" b="3519"/>
          <a:stretch/>
        </p:blipFill>
        <p:spPr bwMode="auto">
          <a:xfrm>
            <a:off x="6638300" y="5114260"/>
            <a:ext cx="2005970" cy="150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9684" y="6177516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</a:t>
            </a:r>
            <a:endParaRPr lang="en-US" dirty="0"/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29383" r="4244" b="15334"/>
          <a:stretch/>
        </p:blipFill>
        <p:spPr bwMode="auto">
          <a:xfrm>
            <a:off x="340241" y="1811731"/>
            <a:ext cx="8452884" cy="303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10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Tone Mapping</a:t>
            </a:r>
            <a:endParaRPr lang="en-US" dirty="0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0" t="25143" r="37321" b="7608"/>
          <a:stretch/>
        </p:blipFill>
        <p:spPr bwMode="auto">
          <a:xfrm>
            <a:off x="2923953" y="1775638"/>
            <a:ext cx="3179136" cy="472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in the Bucket</a:t>
            </a:r>
            <a:endParaRPr lang="en-US" dirty="0"/>
          </a:p>
        </p:txBody>
      </p:sp>
      <p:pic>
        <p:nvPicPr>
          <p:cNvPr id="51202" name="Picture 2" descr="The advantage of a big photo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09" y="1733107"/>
            <a:ext cx="6393915" cy="354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2958" y="5305647"/>
            <a:ext cx="5317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http://www.circleofconfusion.ie/articles/a-brief-look-at-dynamic-range/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0214" y="5624623"/>
            <a:ext cx="6758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Larger pixels will hold more photons.  These photons</a:t>
            </a:r>
          </a:p>
          <a:p>
            <a:r>
              <a:rPr lang="en-US" dirty="0" smtClean="0"/>
              <a:t>also need to be accurately counted and noise can </a:t>
            </a:r>
          </a:p>
          <a:p>
            <a:r>
              <a:rPr lang="en-US" dirty="0" smtClean="0"/>
              <a:t>introduce errors.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Range</a:t>
            </a:r>
            <a:endParaRPr lang="en-US" dirty="0"/>
          </a:p>
        </p:txBody>
      </p:sp>
      <p:pic>
        <p:nvPicPr>
          <p:cNvPr id="50178" name="Picture 2" descr="http://wolfcrow.com/blog/wp-content/uploads/2012/08/vision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02" y="1607214"/>
            <a:ext cx="619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4401880" y="4582634"/>
            <a:ext cx="723014" cy="1446028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6307" y="6092456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8bits = 256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401879" y="5146158"/>
            <a:ext cx="744279" cy="41467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RAW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3117" y="5124893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12bits = 4096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16817" y="4632606"/>
            <a:ext cx="946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JPEG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8465" y="4986669"/>
            <a:ext cx="3926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File conversion affects levels. </a:t>
            </a:r>
          </a:p>
          <a:p>
            <a:r>
              <a:rPr lang="en-US" dirty="0" smtClean="0"/>
              <a:t>JPEG reduces non-linearly</a:t>
            </a:r>
          </a:p>
          <a:p>
            <a:r>
              <a:rPr lang="en-US" dirty="0" smtClean="0"/>
              <a:t>to 256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62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Limits</a:t>
            </a:r>
            <a:endParaRPr lang="en-US" dirty="0"/>
          </a:p>
        </p:txBody>
      </p:sp>
      <p:pic>
        <p:nvPicPr>
          <p:cNvPr id="53250" name="Picture 2" descr="https://encrypted-tbn3.gstatic.com/images?q=tbn:ANd9GcSccks6PstXmQobSXkNxfAB2DtfwsDSKjElkK5R_dFeemwVwrLN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03" y="2028935"/>
            <a:ext cx="5157086" cy="357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079" y="3700130"/>
            <a:ext cx="149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cd/m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248093" y="4809460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0.03 cd/m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 bwMode="auto">
          <a:xfrm flipV="1">
            <a:off x="1764855" y="4476307"/>
            <a:ext cx="1339852" cy="5639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stCxn id="3" idx="3"/>
          </p:cNvCxnSpPr>
          <p:nvPr/>
        </p:nvCxnSpPr>
        <p:spPr bwMode="auto">
          <a:xfrm>
            <a:off x="1778193" y="3930963"/>
            <a:ext cx="1028802" cy="4709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612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91"/>
            <a:ext cx="7772400" cy="1143000"/>
          </a:xfrm>
        </p:spPr>
        <p:txBody>
          <a:bodyPr/>
          <a:lstStyle/>
          <a:p>
            <a:r>
              <a:rPr lang="en-US" dirty="0" smtClean="0"/>
              <a:t>Display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432" y="1449572"/>
            <a:ext cx="7772400" cy="4114800"/>
          </a:xfrm>
        </p:spPr>
        <p:txBody>
          <a:bodyPr/>
          <a:lstStyle/>
          <a:p>
            <a:r>
              <a:rPr lang="en-US" dirty="0" smtClean="0"/>
              <a:t>Each channel get 256 possible </a:t>
            </a:r>
            <a:r>
              <a:rPr lang="en-US" dirty="0" smtClean="0"/>
              <a:t>luminance levels</a:t>
            </a:r>
            <a:endParaRPr lang="en-US" dirty="0" smtClean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47" y="2009554"/>
            <a:ext cx="684567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1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91"/>
            <a:ext cx="7772400" cy="1143000"/>
          </a:xfrm>
        </p:spPr>
        <p:txBody>
          <a:bodyPr/>
          <a:lstStyle/>
          <a:p>
            <a:r>
              <a:rPr lang="en-US" dirty="0" smtClean="0"/>
              <a:t>Display Limits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71" y="2137145"/>
            <a:ext cx="684567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9" t="22325" r="31279" b="9070"/>
          <a:stretch/>
        </p:blipFill>
        <p:spPr bwMode="auto">
          <a:xfrm>
            <a:off x="3902150" y="1275908"/>
            <a:ext cx="4805916" cy="31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3370521" y="1786270"/>
            <a:ext cx="2530549" cy="3615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44549" y="1382233"/>
            <a:ext cx="3429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Reflection has high pixel</a:t>
            </a:r>
          </a:p>
          <a:p>
            <a:r>
              <a:rPr lang="en-US" dirty="0" smtClean="0"/>
              <a:t>values compared to rest of</a:t>
            </a:r>
          </a:p>
          <a:p>
            <a:r>
              <a:rPr lang="en-US" dirty="0" smtClean="0"/>
              <a:t>scene.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2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91"/>
            <a:ext cx="7772400" cy="1143000"/>
          </a:xfrm>
        </p:spPr>
        <p:txBody>
          <a:bodyPr/>
          <a:lstStyle/>
          <a:p>
            <a:r>
              <a:rPr lang="en-US" dirty="0" smtClean="0"/>
              <a:t>Display Limits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71" y="2137145"/>
            <a:ext cx="684567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1302157"/>
            <a:ext cx="39528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1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9991"/>
            <a:ext cx="7772400" cy="1143000"/>
          </a:xfrm>
        </p:spPr>
        <p:txBody>
          <a:bodyPr/>
          <a:lstStyle/>
          <a:p>
            <a:r>
              <a:rPr lang="en-US" dirty="0" smtClean="0"/>
              <a:t>Display Limits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12" y="1977952"/>
            <a:ext cx="686211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4" y="1334055"/>
            <a:ext cx="39528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Designs\PULSE.POT</Template>
  <TotalTime>8184</TotalTime>
  <Pages>36</Pages>
  <Words>352</Words>
  <Application>Microsoft Office PowerPoint</Application>
  <PresentationFormat>On-screen Show (4:3)</PresentationFormat>
  <Paragraphs>71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Pulse</vt:lpstr>
      <vt:lpstr>Computational Photography OPTI 600C High Dynamic Range Imaging</vt:lpstr>
      <vt:lpstr>High Dynamic Range Imaging</vt:lpstr>
      <vt:lpstr>Light in the Bucket</vt:lpstr>
      <vt:lpstr>Dynamic Range</vt:lpstr>
      <vt:lpstr>Display Limits</vt:lpstr>
      <vt:lpstr>Display Limits</vt:lpstr>
      <vt:lpstr>Display Limits</vt:lpstr>
      <vt:lpstr>Display Limits</vt:lpstr>
      <vt:lpstr>Display Limits</vt:lpstr>
      <vt:lpstr>Multiple Exposure Photography</vt:lpstr>
      <vt:lpstr>Multiple Exposure Photography</vt:lpstr>
      <vt:lpstr>Multiple Exposure Photography</vt:lpstr>
      <vt:lpstr>Multiple Exposure Photography</vt:lpstr>
      <vt:lpstr>Varying Exposure</vt:lpstr>
      <vt:lpstr>PowerPoint Presentation</vt:lpstr>
      <vt:lpstr>PowerPoint Presentation</vt:lpstr>
      <vt:lpstr>PowerPoint Presentation</vt:lpstr>
      <vt:lpstr>PowerPoint Presentation</vt:lpstr>
      <vt:lpstr>Radiance Map</vt:lpstr>
      <vt:lpstr>Linear Display</vt:lpstr>
      <vt:lpstr>Gamma</vt:lpstr>
      <vt:lpstr>Luminance and Color Channels</vt:lpstr>
      <vt:lpstr>Tone Mapping</vt:lpstr>
      <vt:lpstr>Bilateral Filter</vt:lpstr>
      <vt:lpstr>Tone Mapping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Eye as an Optical System</dc:title>
  <dc:creator>John E. Greivenkamp</dc:creator>
  <cp:lastModifiedBy>jschwieg</cp:lastModifiedBy>
  <cp:revision>181</cp:revision>
  <cp:lastPrinted>1994-09-29T12:08:46Z</cp:lastPrinted>
  <dcterms:created xsi:type="dcterms:W3CDTF">1998-07-07T00:10:42Z</dcterms:created>
  <dcterms:modified xsi:type="dcterms:W3CDTF">2014-10-07T03:48:49Z</dcterms:modified>
</cp:coreProperties>
</file>