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63"/>
  </p:notesMasterIdLst>
  <p:handoutMasterIdLst>
    <p:handoutMasterId r:id="rId64"/>
  </p:handoutMasterIdLst>
  <p:sldIdLst>
    <p:sldId id="555" r:id="rId2"/>
    <p:sldId id="556" r:id="rId3"/>
    <p:sldId id="557" r:id="rId4"/>
    <p:sldId id="564" r:id="rId5"/>
    <p:sldId id="565" r:id="rId6"/>
    <p:sldId id="566" r:id="rId7"/>
    <p:sldId id="567" r:id="rId8"/>
    <p:sldId id="568" r:id="rId9"/>
    <p:sldId id="561" r:id="rId10"/>
    <p:sldId id="562" r:id="rId11"/>
    <p:sldId id="563" r:id="rId12"/>
    <p:sldId id="553" r:id="rId13"/>
    <p:sldId id="554" r:id="rId14"/>
    <p:sldId id="560" r:id="rId15"/>
    <p:sldId id="559" r:id="rId16"/>
    <p:sldId id="558" r:id="rId17"/>
    <p:sldId id="569" r:id="rId18"/>
    <p:sldId id="570" r:id="rId19"/>
    <p:sldId id="571" r:id="rId20"/>
    <p:sldId id="572" r:id="rId21"/>
    <p:sldId id="573" r:id="rId22"/>
    <p:sldId id="574" r:id="rId23"/>
    <p:sldId id="575" r:id="rId24"/>
    <p:sldId id="576" r:id="rId25"/>
    <p:sldId id="577" r:id="rId26"/>
    <p:sldId id="578" r:id="rId27"/>
    <p:sldId id="579" r:id="rId28"/>
    <p:sldId id="580" r:id="rId29"/>
    <p:sldId id="581" r:id="rId30"/>
    <p:sldId id="582" r:id="rId31"/>
    <p:sldId id="583" r:id="rId32"/>
    <p:sldId id="585" r:id="rId33"/>
    <p:sldId id="586" r:id="rId34"/>
    <p:sldId id="587" r:id="rId35"/>
    <p:sldId id="588" r:id="rId36"/>
    <p:sldId id="589" r:id="rId37"/>
    <p:sldId id="590" r:id="rId38"/>
    <p:sldId id="591" r:id="rId39"/>
    <p:sldId id="592" r:id="rId40"/>
    <p:sldId id="593" r:id="rId41"/>
    <p:sldId id="594" r:id="rId42"/>
    <p:sldId id="595" r:id="rId43"/>
    <p:sldId id="596" r:id="rId44"/>
    <p:sldId id="597" r:id="rId45"/>
    <p:sldId id="598" r:id="rId46"/>
    <p:sldId id="599" r:id="rId47"/>
    <p:sldId id="600" r:id="rId48"/>
    <p:sldId id="601" r:id="rId49"/>
    <p:sldId id="602" r:id="rId50"/>
    <p:sldId id="603" r:id="rId51"/>
    <p:sldId id="632" r:id="rId52"/>
    <p:sldId id="630" r:id="rId53"/>
    <p:sldId id="631" r:id="rId54"/>
    <p:sldId id="634" r:id="rId55"/>
    <p:sldId id="627" r:id="rId56"/>
    <p:sldId id="633" r:id="rId57"/>
    <p:sldId id="628" r:id="rId58"/>
    <p:sldId id="629" r:id="rId59"/>
    <p:sldId id="635" r:id="rId60"/>
    <p:sldId id="636" r:id="rId61"/>
    <p:sldId id="637" r:id="rId62"/>
  </p:sldIdLst>
  <p:sldSz cx="9144000" cy="6858000" type="screen4x3"/>
  <p:notesSz cx="6858000" cy="91440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00"/>
    <a:srgbClr val="FF3300"/>
    <a:srgbClr val="003300"/>
    <a:srgbClr val="99FF66"/>
    <a:srgbClr val="DDDDDD"/>
    <a:srgbClr val="FF9999"/>
    <a:srgbClr val="99FF99"/>
    <a:srgbClr val="33CC33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174" autoAdjust="0"/>
    <p:restoredTop sz="90991" autoAdjust="0"/>
  </p:normalViewPr>
  <p:slideViewPr>
    <p:cSldViewPr snapToGrid="0">
      <p:cViewPr>
        <p:scale>
          <a:sx n="90" d="100"/>
          <a:sy n="90" d="100"/>
        </p:scale>
        <p:origin x="-1764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image" Target="../media/image34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image" Target="../media/image43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image" Target="../media/image3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23302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6019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36889380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Freeform 3"/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>
              <a:gd name="T0" fmla="*/ 0 w 3625"/>
              <a:gd name="T1" fmla="*/ 2366963 h 1492"/>
              <a:gd name="T2" fmla="*/ 0 w 3625"/>
              <a:gd name="T3" fmla="*/ 0 h 1492"/>
              <a:gd name="T4" fmla="*/ 271463 w 3625"/>
              <a:gd name="T5" fmla="*/ 4763 h 1492"/>
              <a:gd name="T6" fmla="*/ 563563 w 3625"/>
              <a:gd name="T7" fmla="*/ 14288 h 1492"/>
              <a:gd name="T8" fmla="*/ 792163 w 3625"/>
              <a:gd name="T9" fmla="*/ 33338 h 1492"/>
              <a:gd name="T10" fmla="*/ 1031875 w 3625"/>
              <a:gd name="T11" fmla="*/ 57150 h 1492"/>
              <a:gd name="T12" fmla="*/ 1284288 w 3625"/>
              <a:gd name="T13" fmla="*/ 85725 h 1492"/>
              <a:gd name="T14" fmla="*/ 1519238 w 3625"/>
              <a:gd name="T15" fmla="*/ 123825 h 1492"/>
              <a:gd name="T16" fmla="*/ 1776413 w 3625"/>
              <a:gd name="T17" fmla="*/ 166688 h 1492"/>
              <a:gd name="T18" fmla="*/ 2001838 w 3625"/>
              <a:gd name="T19" fmla="*/ 211138 h 1492"/>
              <a:gd name="T20" fmla="*/ 2287588 w 3625"/>
              <a:gd name="T21" fmla="*/ 277813 h 1492"/>
              <a:gd name="T22" fmla="*/ 2536825 w 3625"/>
              <a:gd name="T23" fmla="*/ 344488 h 1492"/>
              <a:gd name="T24" fmla="*/ 2798763 w 3625"/>
              <a:gd name="T25" fmla="*/ 427038 h 1492"/>
              <a:gd name="T26" fmla="*/ 2995613 w 3625"/>
              <a:gd name="T27" fmla="*/ 488950 h 1492"/>
              <a:gd name="T28" fmla="*/ 3309938 w 3625"/>
              <a:gd name="T29" fmla="*/ 609600 h 1492"/>
              <a:gd name="T30" fmla="*/ 3540125 w 3625"/>
              <a:gd name="T31" fmla="*/ 704850 h 1492"/>
              <a:gd name="T32" fmla="*/ 3898900 w 3625"/>
              <a:gd name="T33" fmla="*/ 868363 h 1492"/>
              <a:gd name="T34" fmla="*/ 4232275 w 3625"/>
              <a:gd name="T35" fmla="*/ 1050925 h 1492"/>
              <a:gd name="T36" fmla="*/ 4538663 w 3625"/>
              <a:gd name="T37" fmla="*/ 1247775 h 1492"/>
              <a:gd name="T38" fmla="*/ 4835525 w 3625"/>
              <a:gd name="T39" fmla="*/ 1460500 h 1492"/>
              <a:gd name="T40" fmla="*/ 5068888 w 3625"/>
              <a:gd name="T41" fmla="*/ 1647825 h 1492"/>
              <a:gd name="T42" fmla="*/ 5289550 w 3625"/>
              <a:gd name="T43" fmla="*/ 1854200 h 1492"/>
              <a:gd name="T44" fmla="*/ 5461000 w 3625"/>
              <a:gd name="T45" fmla="*/ 2032000 h 1492"/>
              <a:gd name="T46" fmla="*/ 5594350 w 3625"/>
              <a:gd name="T47" fmla="*/ 2190750 h 1492"/>
              <a:gd name="T48" fmla="*/ 5753100 w 3625"/>
              <a:gd name="T49" fmla="*/ 2366963 h 1492"/>
              <a:gd name="T50" fmla="*/ 5727700 w 3625"/>
              <a:gd name="T51" fmla="*/ 2366963 h 1492"/>
              <a:gd name="T52" fmla="*/ 0 w 3625"/>
              <a:gd name="T53" fmla="*/ 2366963 h 149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Freeform 4"/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>
              <a:gd name="T0" fmla="*/ 4314825 w 5143"/>
              <a:gd name="T1" fmla="*/ 642938 h 1902"/>
              <a:gd name="T2" fmla="*/ 3914775 w 5143"/>
              <a:gd name="T3" fmla="*/ 528638 h 1902"/>
              <a:gd name="T4" fmla="*/ 3495675 w 5143"/>
              <a:gd name="T5" fmla="*/ 414338 h 1902"/>
              <a:gd name="T6" fmla="*/ 3062288 w 5143"/>
              <a:gd name="T7" fmla="*/ 314325 h 1902"/>
              <a:gd name="T8" fmla="*/ 2690813 w 5143"/>
              <a:gd name="T9" fmla="*/ 242888 h 1902"/>
              <a:gd name="T10" fmla="*/ 2276475 w 5143"/>
              <a:gd name="T11" fmla="*/ 176213 h 1902"/>
              <a:gd name="T12" fmla="*/ 1885950 w 5143"/>
              <a:gd name="T13" fmla="*/ 119063 h 1902"/>
              <a:gd name="T14" fmla="*/ 1519238 w 5143"/>
              <a:gd name="T15" fmla="*/ 76200 h 1902"/>
              <a:gd name="T16" fmla="*/ 1185863 w 5143"/>
              <a:gd name="T17" fmla="*/ 47625 h 1902"/>
              <a:gd name="T18" fmla="*/ 795338 w 5143"/>
              <a:gd name="T19" fmla="*/ 23813 h 1902"/>
              <a:gd name="T20" fmla="*/ 390525 w 5143"/>
              <a:gd name="T21" fmla="*/ 4763 h 1902"/>
              <a:gd name="T22" fmla="*/ 0 w 5143"/>
              <a:gd name="T23" fmla="*/ 0 h 1902"/>
              <a:gd name="T24" fmla="*/ 0 w 5143"/>
              <a:gd name="T25" fmla="*/ 436563 h 1902"/>
              <a:gd name="T26" fmla="*/ 0 w 5143"/>
              <a:gd name="T27" fmla="*/ 547688 h 1902"/>
              <a:gd name="T28" fmla="*/ 0 w 5143"/>
              <a:gd name="T29" fmla="*/ 436563 h 1902"/>
              <a:gd name="T30" fmla="*/ 0 w 5143"/>
              <a:gd name="T31" fmla="*/ 542925 h 1902"/>
              <a:gd name="T32" fmla="*/ 538163 w 5143"/>
              <a:gd name="T33" fmla="*/ 557213 h 1902"/>
              <a:gd name="T34" fmla="*/ 962025 w 5143"/>
              <a:gd name="T35" fmla="*/ 590550 h 1902"/>
              <a:gd name="T36" fmla="*/ 1352550 w 5143"/>
              <a:gd name="T37" fmla="*/ 633413 h 1902"/>
              <a:gd name="T38" fmla="*/ 1695450 w 5143"/>
              <a:gd name="T39" fmla="*/ 690563 h 1902"/>
              <a:gd name="T40" fmla="*/ 2024063 w 5143"/>
              <a:gd name="T41" fmla="*/ 752475 h 1902"/>
              <a:gd name="T42" fmla="*/ 2452688 w 5143"/>
              <a:gd name="T43" fmla="*/ 857250 h 1902"/>
              <a:gd name="T44" fmla="*/ 2795588 w 5143"/>
              <a:gd name="T45" fmla="*/ 957263 h 1902"/>
              <a:gd name="T46" fmla="*/ 3128963 w 5143"/>
              <a:gd name="T47" fmla="*/ 1076325 h 1902"/>
              <a:gd name="T48" fmla="*/ 3438525 w 5143"/>
              <a:gd name="T49" fmla="*/ 1185863 h 1902"/>
              <a:gd name="T50" fmla="*/ 3805238 w 5143"/>
              <a:gd name="T51" fmla="*/ 1352550 h 1902"/>
              <a:gd name="T52" fmla="*/ 4148138 w 5143"/>
              <a:gd name="T53" fmla="*/ 1524000 h 1902"/>
              <a:gd name="T54" fmla="*/ 4495800 w 5143"/>
              <a:gd name="T55" fmla="*/ 1738313 h 1902"/>
              <a:gd name="T56" fmla="*/ 4781550 w 5143"/>
              <a:gd name="T57" fmla="*/ 1924050 h 1902"/>
              <a:gd name="T58" fmla="*/ 5057775 w 5143"/>
              <a:gd name="T59" fmla="*/ 2138363 h 1902"/>
              <a:gd name="T60" fmla="*/ 5319713 w 5143"/>
              <a:gd name="T61" fmla="*/ 2376488 h 1902"/>
              <a:gd name="T62" fmla="*/ 5524500 w 5143"/>
              <a:gd name="T63" fmla="*/ 2586038 h 1902"/>
              <a:gd name="T64" fmla="*/ 5734050 w 5143"/>
              <a:gd name="T65" fmla="*/ 2833688 h 1902"/>
              <a:gd name="T66" fmla="*/ 5872163 w 5143"/>
              <a:gd name="T67" fmla="*/ 3017838 h 1902"/>
              <a:gd name="T68" fmla="*/ 8162925 w 5143"/>
              <a:gd name="T69" fmla="*/ 3017838 h 1902"/>
              <a:gd name="T70" fmla="*/ 8058150 w 5143"/>
              <a:gd name="T71" fmla="*/ 2900363 h 1902"/>
              <a:gd name="T72" fmla="*/ 7886700 w 5143"/>
              <a:gd name="T73" fmla="*/ 2709863 h 1902"/>
              <a:gd name="T74" fmla="*/ 7615238 w 5143"/>
              <a:gd name="T75" fmla="*/ 2443163 h 1902"/>
              <a:gd name="T76" fmla="*/ 7329488 w 5143"/>
              <a:gd name="T77" fmla="*/ 2195513 h 1902"/>
              <a:gd name="T78" fmla="*/ 7000875 w 5143"/>
              <a:gd name="T79" fmla="*/ 1938338 h 1902"/>
              <a:gd name="T80" fmla="*/ 6643688 w 5143"/>
              <a:gd name="T81" fmla="*/ 1700213 h 1902"/>
              <a:gd name="T82" fmla="*/ 6286500 w 5143"/>
              <a:gd name="T83" fmla="*/ 1490663 h 1902"/>
              <a:gd name="T84" fmla="*/ 5886450 w 5143"/>
              <a:gd name="T85" fmla="*/ 1271588 h 1902"/>
              <a:gd name="T86" fmla="*/ 5543550 w 5143"/>
              <a:gd name="T87" fmla="*/ 1114425 h 1902"/>
              <a:gd name="T88" fmla="*/ 5129213 w 5143"/>
              <a:gd name="T89" fmla="*/ 933450 h 1902"/>
              <a:gd name="T90" fmla="*/ 4705350 w 5143"/>
              <a:gd name="T91" fmla="*/ 776288 h 1902"/>
              <a:gd name="T92" fmla="*/ 4314825 w 5143"/>
              <a:gd name="T93" fmla="*/ 642938 h 190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Freeform 5"/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>
              <a:gd name="T0" fmla="*/ 0 w 5760"/>
              <a:gd name="T1" fmla="*/ 0 h 2325"/>
              <a:gd name="T2" fmla="*/ 0 w 5760"/>
              <a:gd name="T3" fmla="*/ 538163 h 2325"/>
              <a:gd name="T4" fmla="*/ 885825 w 5760"/>
              <a:gd name="T5" fmla="*/ 566738 h 2325"/>
              <a:gd name="T6" fmla="*/ 1281113 w 5760"/>
              <a:gd name="T7" fmla="*/ 595313 h 2325"/>
              <a:gd name="T8" fmla="*/ 1676400 w 5760"/>
              <a:gd name="T9" fmla="*/ 633413 h 2325"/>
              <a:gd name="T10" fmla="*/ 2019300 w 5760"/>
              <a:gd name="T11" fmla="*/ 676275 h 2325"/>
              <a:gd name="T12" fmla="*/ 2443163 w 5760"/>
              <a:gd name="T13" fmla="*/ 738188 h 2325"/>
              <a:gd name="T14" fmla="*/ 2843213 w 5760"/>
              <a:gd name="T15" fmla="*/ 809625 h 2325"/>
              <a:gd name="T16" fmla="*/ 3295650 w 5760"/>
              <a:gd name="T17" fmla="*/ 904875 h 2325"/>
              <a:gd name="T18" fmla="*/ 3705225 w 5760"/>
              <a:gd name="T19" fmla="*/ 1000125 h 2325"/>
              <a:gd name="T20" fmla="*/ 4038600 w 5760"/>
              <a:gd name="T21" fmla="*/ 1090613 h 2325"/>
              <a:gd name="T22" fmla="*/ 4405313 w 5760"/>
              <a:gd name="T23" fmla="*/ 1204913 h 2325"/>
              <a:gd name="T24" fmla="*/ 4767263 w 5760"/>
              <a:gd name="T25" fmla="*/ 1328738 h 2325"/>
              <a:gd name="T26" fmla="*/ 5129213 w 5760"/>
              <a:gd name="T27" fmla="*/ 1466850 h 2325"/>
              <a:gd name="T28" fmla="*/ 5457825 w 5760"/>
              <a:gd name="T29" fmla="*/ 1595438 h 2325"/>
              <a:gd name="T30" fmla="*/ 5815013 w 5760"/>
              <a:gd name="T31" fmla="*/ 1762125 h 2325"/>
              <a:gd name="T32" fmla="*/ 6196013 w 5760"/>
              <a:gd name="T33" fmla="*/ 1957388 h 2325"/>
              <a:gd name="T34" fmla="*/ 6586538 w 5760"/>
              <a:gd name="T35" fmla="*/ 2181225 h 2325"/>
              <a:gd name="T36" fmla="*/ 6910388 w 5760"/>
              <a:gd name="T37" fmla="*/ 2390775 h 2325"/>
              <a:gd name="T38" fmla="*/ 7129463 w 5760"/>
              <a:gd name="T39" fmla="*/ 2543175 h 2325"/>
              <a:gd name="T40" fmla="*/ 7410450 w 5760"/>
              <a:gd name="T41" fmla="*/ 2762250 h 2325"/>
              <a:gd name="T42" fmla="*/ 7658100 w 5760"/>
              <a:gd name="T43" fmla="*/ 2976563 h 2325"/>
              <a:gd name="T44" fmla="*/ 7886700 w 5760"/>
              <a:gd name="T45" fmla="*/ 3200400 h 2325"/>
              <a:gd name="T46" fmla="*/ 8096250 w 5760"/>
              <a:gd name="T47" fmla="*/ 3419475 h 2325"/>
              <a:gd name="T48" fmla="*/ 8315325 w 5760"/>
              <a:gd name="T49" fmla="*/ 3689350 h 2325"/>
              <a:gd name="T50" fmla="*/ 9142413 w 5760"/>
              <a:gd name="T51" fmla="*/ 3689350 h 2325"/>
              <a:gd name="T52" fmla="*/ 9142413 w 5760"/>
              <a:gd name="T53" fmla="*/ 1976438 h 2325"/>
              <a:gd name="T54" fmla="*/ 8858250 w 5760"/>
              <a:gd name="T55" fmla="*/ 1776413 h 2325"/>
              <a:gd name="T56" fmla="*/ 8572500 w 5760"/>
              <a:gd name="T57" fmla="*/ 1619250 h 2325"/>
              <a:gd name="T58" fmla="*/ 8262938 w 5760"/>
              <a:gd name="T59" fmla="*/ 1457325 h 2325"/>
              <a:gd name="T60" fmla="*/ 7986713 w 5760"/>
              <a:gd name="T61" fmla="*/ 1328738 h 2325"/>
              <a:gd name="T62" fmla="*/ 7724775 w 5760"/>
              <a:gd name="T63" fmla="*/ 1223963 h 2325"/>
              <a:gd name="T64" fmla="*/ 7477125 w 5760"/>
              <a:gd name="T65" fmla="*/ 1128713 h 2325"/>
              <a:gd name="T66" fmla="*/ 7215188 w 5760"/>
              <a:gd name="T67" fmla="*/ 1033463 h 2325"/>
              <a:gd name="T68" fmla="*/ 6962775 w 5760"/>
              <a:gd name="T69" fmla="*/ 952500 h 2325"/>
              <a:gd name="T70" fmla="*/ 6743700 w 5760"/>
              <a:gd name="T71" fmla="*/ 876300 h 2325"/>
              <a:gd name="T72" fmla="*/ 6338888 w 5760"/>
              <a:gd name="T73" fmla="*/ 766763 h 2325"/>
              <a:gd name="T74" fmla="*/ 5995988 w 5760"/>
              <a:gd name="T75" fmla="*/ 671513 h 2325"/>
              <a:gd name="T76" fmla="*/ 5657850 w 5760"/>
              <a:gd name="T77" fmla="*/ 595313 h 2325"/>
              <a:gd name="T78" fmla="*/ 5210175 w 5760"/>
              <a:gd name="T79" fmla="*/ 495300 h 2325"/>
              <a:gd name="T80" fmla="*/ 4767263 w 5760"/>
              <a:gd name="T81" fmla="*/ 414338 h 2325"/>
              <a:gd name="T82" fmla="*/ 4338638 w 5760"/>
              <a:gd name="T83" fmla="*/ 338138 h 2325"/>
              <a:gd name="T84" fmla="*/ 3890963 w 5760"/>
              <a:gd name="T85" fmla="*/ 271463 h 2325"/>
              <a:gd name="T86" fmla="*/ 3509963 w 5760"/>
              <a:gd name="T87" fmla="*/ 219075 h 2325"/>
              <a:gd name="T88" fmla="*/ 3133725 w 5760"/>
              <a:gd name="T89" fmla="*/ 171450 h 2325"/>
              <a:gd name="T90" fmla="*/ 2643188 w 5760"/>
              <a:gd name="T91" fmla="*/ 128588 h 2325"/>
              <a:gd name="T92" fmla="*/ 2281238 w 5760"/>
              <a:gd name="T93" fmla="*/ 95250 h 2325"/>
              <a:gd name="T94" fmla="*/ 1785938 w 5760"/>
              <a:gd name="T95" fmla="*/ 57150 h 2325"/>
              <a:gd name="T96" fmla="*/ 1314450 w 5760"/>
              <a:gd name="T97" fmla="*/ 33338 h 2325"/>
              <a:gd name="T98" fmla="*/ 885825 w 5760"/>
              <a:gd name="T99" fmla="*/ 19050 h 2325"/>
              <a:gd name="T100" fmla="*/ 447675 w 5760"/>
              <a:gd name="T101" fmla="*/ 4763 h 2325"/>
              <a:gd name="T102" fmla="*/ 0 w 5760"/>
              <a:gd name="T103" fmla="*/ 0 h 232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Freeform 6"/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>
              <a:gd name="T0" fmla="*/ 0 w 5760"/>
              <a:gd name="T1" fmla="*/ 0 h 1573"/>
              <a:gd name="T2" fmla="*/ 0 w 5760"/>
              <a:gd name="T3" fmla="*/ 557213 h 1573"/>
              <a:gd name="T4" fmla="*/ 447675 w 5760"/>
              <a:gd name="T5" fmla="*/ 566738 h 1573"/>
              <a:gd name="T6" fmla="*/ 995363 w 5760"/>
              <a:gd name="T7" fmla="*/ 576263 h 1573"/>
              <a:gd name="T8" fmla="*/ 1524000 w 5760"/>
              <a:gd name="T9" fmla="*/ 595313 h 1573"/>
              <a:gd name="T10" fmla="*/ 1933575 w 5760"/>
              <a:gd name="T11" fmla="*/ 623888 h 1573"/>
              <a:gd name="T12" fmla="*/ 2333625 w 5760"/>
              <a:gd name="T13" fmla="*/ 652463 h 1573"/>
              <a:gd name="T14" fmla="*/ 2771775 w 5760"/>
              <a:gd name="T15" fmla="*/ 690563 h 1573"/>
              <a:gd name="T16" fmla="*/ 3209925 w 5760"/>
              <a:gd name="T17" fmla="*/ 733425 h 1573"/>
              <a:gd name="T18" fmla="*/ 3714750 w 5760"/>
              <a:gd name="T19" fmla="*/ 800100 h 1573"/>
              <a:gd name="T20" fmla="*/ 4229100 w 5760"/>
              <a:gd name="T21" fmla="*/ 871538 h 1573"/>
              <a:gd name="T22" fmla="*/ 4686300 w 5760"/>
              <a:gd name="T23" fmla="*/ 947738 h 1573"/>
              <a:gd name="T24" fmla="*/ 5119688 w 5760"/>
              <a:gd name="T25" fmla="*/ 1028700 h 1573"/>
              <a:gd name="T26" fmla="*/ 5576888 w 5760"/>
              <a:gd name="T27" fmla="*/ 1123950 h 1573"/>
              <a:gd name="T28" fmla="*/ 5862638 w 5760"/>
              <a:gd name="T29" fmla="*/ 1190625 h 1573"/>
              <a:gd name="T30" fmla="*/ 6248400 w 5760"/>
              <a:gd name="T31" fmla="*/ 1285875 h 1573"/>
              <a:gd name="T32" fmla="*/ 6500813 w 5760"/>
              <a:gd name="T33" fmla="*/ 1357313 h 1573"/>
              <a:gd name="T34" fmla="*/ 6796088 w 5760"/>
              <a:gd name="T35" fmla="*/ 1443038 h 1573"/>
              <a:gd name="T36" fmla="*/ 7148513 w 5760"/>
              <a:gd name="T37" fmla="*/ 1557338 h 1573"/>
              <a:gd name="T38" fmla="*/ 7467600 w 5760"/>
              <a:gd name="T39" fmla="*/ 1671638 h 1573"/>
              <a:gd name="T40" fmla="*/ 7796213 w 5760"/>
              <a:gd name="T41" fmla="*/ 1795463 h 1573"/>
              <a:gd name="T42" fmla="*/ 8053388 w 5760"/>
              <a:gd name="T43" fmla="*/ 1900238 h 1573"/>
              <a:gd name="T44" fmla="*/ 8343900 w 5760"/>
              <a:gd name="T45" fmla="*/ 2033588 h 1573"/>
              <a:gd name="T46" fmla="*/ 8691563 w 5760"/>
              <a:gd name="T47" fmla="*/ 2224088 h 1573"/>
              <a:gd name="T48" fmla="*/ 8934450 w 5760"/>
              <a:gd name="T49" fmla="*/ 2352675 h 1573"/>
              <a:gd name="T50" fmla="*/ 9142413 w 5760"/>
              <a:gd name="T51" fmla="*/ 2495550 h 1573"/>
              <a:gd name="T52" fmla="*/ 9142413 w 5760"/>
              <a:gd name="T53" fmla="*/ 1004888 h 1573"/>
              <a:gd name="T54" fmla="*/ 8720138 w 5760"/>
              <a:gd name="T55" fmla="*/ 904875 h 1573"/>
              <a:gd name="T56" fmla="*/ 8277225 w 5760"/>
              <a:gd name="T57" fmla="*/ 795338 h 1573"/>
              <a:gd name="T58" fmla="*/ 7858125 w 5760"/>
              <a:gd name="T59" fmla="*/ 704850 h 1573"/>
              <a:gd name="T60" fmla="*/ 7462838 w 5760"/>
              <a:gd name="T61" fmla="*/ 628650 h 1573"/>
              <a:gd name="T62" fmla="*/ 7024688 w 5760"/>
              <a:gd name="T63" fmla="*/ 552450 h 1573"/>
              <a:gd name="T64" fmla="*/ 6524625 w 5760"/>
              <a:gd name="T65" fmla="*/ 466725 h 1573"/>
              <a:gd name="T66" fmla="*/ 6053138 w 5760"/>
              <a:gd name="T67" fmla="*/ 400050 h 1573"/>
              <a:gd name="T68" fmla="*/ 5634038 w 5760"/>
              <a:gd name="T69" fmla="*/ 338138 h 1573"/>
              <a:gd name="T70" fmla="*/ 5176838 w 5760"/>
              <a:gd name="T71" fmla="*/ 290513 h 1573"/>
              <a:gd name="T72" fmla="*/ 4786313 w 5760"/>
              <a:gd name="T73" fmla="*/ 242888 h 1573"/>
              <a:gd name="T74" fmla="*/ 4376738 w 5760"/>
              <a:gd name="T75" fmla="*/ 204788 h 1573"/>
              <a:gd name="T76" fmla="*/ 4000500 w 5760"/>
              <a:gd name="T77" fmla="*/ 166688 h 1573"/>
              <a:gd name="T78" fmla="*/ 3652838 w 5760"/>
              <a:gd name="T79" fmla="*/ 138113 h 1573"/>
              <a:gd name="T80" fmla="*/ 3195638 w 5760"/>
              <a:gd name="T81" fmla="*/ 104775 h 1573"/>
              <a:gd name="T82" fmla="*/ 2747963 w 5760"/>
              <a:gd name="T83" fmla="*/ 76200 h 1573"/>
              <a:gd name="T84" fmla="*/ 2419350 w 5760"/>
              <a:gd name="T85" fmla="*/ 61913 h 1573"/>
              <a:gd name="T86" fmla="*/ 2000250 w 5760"/>
              <a:gd name="T87" fmla="*/ 42863 h 1573"/>
              <a:gd name="T88" fmla="*/ 1533525 w 5760"/>
              <a:gd name="T89" fmla="*/ 23813 h 1573"/>
              <a:gd name="T90" fmla="*/ 1133475 w 5760"/>
              <a:gd name="T91" fmla="*/ 19050 h 1573"/>
              <a:gd name="T92" fmla="*/ 809625 w 5760"/>
              <a:gd name="T93" fmla="*/ 9525 h 1573"/>
              <a:gd name="T94" fmla="*/ 385763 w 5760"/>
              <a:gd name="T95" fmla="*/ 0 h 1573"/>
              <a:gd name="T96" fmla="*/ 0 w 5760"/>
              <a:gd name="T97" fmla="*/ 0 h 157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Freeform 7"/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>
              <a:gd name="T0" fmla="*/ 0 w 5760"/>
              <a:gd name="T1" fmla="*/ 0 h 970"/>
              <a:gd name="T2" fmla="*/ 0 w 5760"/>
              <a:gd name="T3" fmla="*/ 538163 h 970"/>
              <a:gd name="T4" fmla="*/ 504825 w 5760"/>
              <a:gd name="T5" fmla="*/ 542925 h 970"/>
              <a:gd name="T6" fmla="*/ 938213 w 5760"/>
              <a:gd name="T7" fmla="*/ 552450 h 970"/>
              <a:gd name="T8" fmla="*/ 1343025 w 5760"/>
              <a:gd name="T9" fmla="*/ 561975 h 970"/>
              <a:gd name="T10" fmla="*/ 1704975 w 5760"/>
              <a:gd name="T11" fmla="*/ 571500 h 970"/>
              <a:gd name="T12" fmla="*/ 2085975 w 5760"/>
              <a:gd name="T13" fmla="*/ 581025 h 970"/>
              <a:gd name="T14" fmla="*/ 2538413 w 5760"/>
              <a:gd name="T15" fmla="*/ 604838 h 970"/>
              <a:gd name="T16" fmla="*/ 3033713 w 5760"/>
              <a:gd name="T17" fmla="*/ 633413 h 970"/>
              <a:gd name="T18" fmla="*/ 3557588 w 5760"/>
              <a:gd name="T19" fmla="*/ 666750 h 970"/>
              <a:gd name="T20" fmla="*/ 4157663 w 5760"/>
              <a:gd name="T21" fmla="*/ 719138 h 970"/>
              <a:gd name="T22" fmla="*/ 4586288 w 5760"/>
              <a:gd name="T23" fmla="*/ 757238 h 970"/>
              <a:gd name="T24" fmla="*/ 5043488 w 5760"/>
              <a:gd name="T25" fmla="*/ 804863 h 970"/>
              <a:gd name="T26" fmla="*/ 5553075 w 5760"/>
              <a:gd name="T27" fmla="*/ 862013 h 970"/>
              <a:gd name="T28" fmla="*/ 6053138 w 5760"/>
              <a:gd name="T29" fmla="*/ 928688 h 970"/>
              <a:gd name="T30" fmla="*/ 6419850 w 5760"/>
              <a:gd name="T31" fmla="*/ 981075 h 970"/>
              <a:gd name="T32" fmla="*/ 6929438 w 5760"/>
              <a:gd name="T33" fmla="*/ 1062038 h 970"/>
              <a:gd name="T34" fmla="*/ 7434263 w 5760"/>
              <a:gd name="T35" fmla="*/ 1152525 h 970"/>
              <a:gd name="T36" fmla="*/ 7905750 w 5760"/>
              <a:gd name="T37" fmla="*/ 1247775 h 970"/>
              <a:gd name="T38" fmla="*/ 8362950 w 5760"/>
              <a:gd name="T39" fmla="*/ 1343025 h 970"/>
              <a:gd name="T40" fmla="*/ 8963025 w 5760"/>
              <a:gd name="T41" fmla="*/ 1495425 h 970"/>
              <a:gd name="T42" fmla="*/ 9142413 w 5760"/>
              <a:gd name="T43" fmla="*/ 1538288 h 970"/>
              <a:gd name="T44" fmla="*/ 9142413 w 5760"/>
              <a:gd name="T45" fmla="*/ 0 h 970"/>
              <a:gd name="T46" fmla="*/ 0 w 5760"/>
              <a:gd name="T47" fmla="*/ 0 h 97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Freeform 8"/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>
              <a:gd name="T0" fmla="*/ 0 w 5760"/>
              <a:gd name="T1" fmla="*/ 1195388 h 1060"/>
              <a:gd name="T2" fmla="*/ 0 w 5760"/>
              <a:gd name="T3" fmla="*/ 1681163 h 1060"/>
              <a:gd name="T4" fmla="*/ 9142413 w 5760"/>
              <a:gd name="T5" fmla="*/ 1681163 h 1060"/>
              <a:gd name="T6" fmla="*/ 9142413 w 5760"/>
              <a:gd name="T7" fmla="*/ 0 h 1060"/>
              <a:gd name="T8" fmla="*/ 8620125 w 5760"/>
              <a:gd name="T9" fmla="*/ 0 h 1060"/>
              <a:gd name="T10" fmla="*/ 8410575 w 5760"/>
              <a:gd name="T11" fmla="*/ 133350 h 1060"/>
              <a:gd name="T12" fmla="*/ 8153400 w 5760"/>
              <a:gd name="T13" fmla="*/ 252413 h 1060"/>
              <a:gd name="T14" fmla="*/ 7886700 w 5760"/>
              <a:gd name="T15" fmla="*/ 352425 h 1060"/>
              <a:gd name="T16" fmla="*/ 7639050 w 5760"/>
              <a:gd name="T17" fmla="*/ 423863 h 1060"/>
              <a:gd name="T18" fmla="*/ 7343775 w 5760"/>
              <a:gd name="T19" fmla="*/ 514350 h 1060"/>
              <a:gd name="T20" fmla="*/ 7048500 w 5760"/>
              <a:gd name="T21" fmla="*/ 581025 h 1060"/>
              <a:gd name="T22" fmla="*/ 6715125 w 5760"/>
              <a:gd name="T23" fmla="*/ 657225 h 1060"/>
              <a:gd name="T24" fmla="*/ 6253163 w 5760"/>
              <a:gd name="T25" fmla="*/ 742950 h 1060"/>
              <a:gd name="T26" fmla="*/ 5891213 w 5760"/>
              <a:gd name="T27" fmla="*/ 800100 h 1060"/>
              <a:gd name="T28" fmla="*/ 5462588 w 5760"/>
              <a:gd name="T29" fmla="*/ 862013 h 1060"/>
              <a:gd name="T30" fmla="*/ 5062538 w 5760"/>
              <a:gd name="T31" fmla="*/ 919163 h 1060"/>
              <a:gd name="T32" fmla="*/ 4643438 w 5760"/>
              <a:gd name="T33" fmla="*/ 962026 h 1060"/>
              <a:gd name="T34" fmla="*/ 4252913 w 5760"/>
              <a:gd name="T35" fmla="*/ 1004888 h 1060"/>
              <a:gd name="T36" fmla="*/ 3838575 w 5760"/>
              <a:gd name="T37" fmla="*/ 1038226 h 1060"/>
              <a:gd name="T38" fmla="*/ 3400425 w 5760"/>
              <a:gd name="T39" fmla="*/ 1071563 h 1060"/>
              <a:gd name="T40" fmla="*/ 3009900 w 5760"/>
              <a:gd name="T41" fmla="*/ 1100138 h 1060"/>
              <a:gd name="T42" fmla="*/ 2614613 w 5760"/>
              <a:gd name="T43" fmla="*/ 1123951 h 1060"/>
              <a:gd name="T44" fmla="*/ 2228850 w 5760"/>
              <a:gd name="T45" fmla="*/ 1143001 h 1060"/>
              <a:gd name="T46" fmla="*/ 1857375 w 5760"/>
              <a:gd name="T47" fmla="*/ 1162051 h 1060"/>
              <a:gd name="T48" fmla="*/ 1438275 w 5760"/>
              <a:gd name="T49" fmla="*/ 1171576 h 1060"/>
              <a:gd name="T50" fmla="*/ 847725 w 5760"/>
              <a:gd name="T51" fmla="*/ 1185863 h 1060"/>
              <a:gd name="T52" fmla="*/ 319088 w 5760"/>
              <a:gd name="T53" fmla="*/ 1195388 h 1060"/>
              <a:gd name="T54" fmla="*/ 0 w 5760"/>
              <a:gd name="T55" fmla="*/ 1195388 h 106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Freeform 9"/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>
              <a:gd name="T0" fmla="*/ 0 w 5284"/>
              <a:gd name="T1" fmla="*/ 581025 h 673"/>
              <a:gd name="T2" fmla="*/ 0 w 5284"/>
              <a:gd name="T3" fmla="*/ 1066800 h 673"/>
              <a:gd name="T4" fmla="*/ 481013 w 5284"/>
              <a:gd name="T5" fmla="*/ 1066800 h 673"/>
              <a:gd name="T6" fmla="*/ 1147763 w 5284"/>
              <a:gd name="T7" fmla="*/ 1052513 h 673"/>
              <a:gd name="T8" fmla="*/ 1619250 w 5284"/>
              <a:gd name="T9" fmla="*/ 1038225 h 673"/>
              <a:gd name="T10" fmla="*/ 2066925 w 5284"/>
              <a:gd name="T11" fmla="*/ 1019175 h 673"/>
              <a:gd name="T12" fmla="*/ 2466975 w 5284"/>
              <a:gd name="T13" fmla="*/ 1000125 h 673"/>
              <a:gd name="T14" fmla="*/ 2824163 w 5284"/>
              <a:gd name="T15" fmla="*/ 976313 h 673"/>
              <a:gd name="T16" fmla="*/ 3114675 w 5284"/>
              <a:gd name="T17" fmla="*/ 962025 h 673"/>
              <a:gd name="T18" fmla="*/ 3481388 w 5284"/>
              <a:gd name="T19" fmla="*/ 933450 h 673"/>
              <a:gd name="T20" fmla="*/ 3886200 w 5284"/>
              <a:gd name="T21" fmla="*/ 904875 h 673"/>
              <a:gd name="T22" fmla="*/ 4286250 w 5284"/>
              <a:gd name="T23" fmla="*/ 866775 h 673"/>
              <a:gd name="T24" fmla="*/ 4610100 w 5284"/>
              <a:gd name="T25" fmla="*/ 838200 h 673"/>
              <a:gd name="T26" fmla="*/ 4981575 w 5284"/>
              <a:gd name="T27" fmla="*/ 790575 h 673"/>
              <a:gd name="T28" fmla="*/ 5276850 w 5284"/>
              <a:gd name="T29" fmla="*/ 752475 h 673"/>
              <a:gd name="T30" fmla="*/ 5610225 w 5284"/>
              <a:gd name="T31" fmla="*/ 709613 h 673"/>
              <a:gd name="T32" fmla="*/ 5929313 w 5284"/>
              <a:gd name="T33" fmla="*/ 666750 h 673"/>
              <a:gd name="T34" fmla="*/ 6243638 w 5284"/>
              <a:gd name="T35" fmla="*/ 609600 h 673"/>
              <a:gd name="T36" fmla="*/ 6534150 w 5284"/>
              <a:gd name="T37" fmla="*/ 557213 h 673"/>
              <a:gd name="T38" fmla="*/ 6772275 w 5284"/>
              <a:gd name="T39" fmla="*/ 504825 h 673"/>
              <a:gd name="T40" fmla="*/ 7058025 w 5284"/>
              <a:gd name="T41" fmla="*/ 442913 h 673"/>
              <a:gd name="T42" fmla="*/ 7334250 w 5284"/>
              <a:gd name="T43" fmla="*/ 376238 h 673"/>
              <a:gd name="T44" fmla="*/ 7586663 w 5284"/>
              <a:gd name="T45" fmla="*/ 304800 h 673"/>
              <a:gd name="T46" fmla="*/ 7810500 w 5284"/>
              <a:gd name="T47" fmla="*/ 233363 h 673"/>
              <a:gd name="T48" fmla="*/ 8072438 w 5284"/>
              <a:gd name="T49" fmla="*/ 142875 h 673"/>
              <a:gd name="T50" fmla="*/ 8243888 w 5284"/>
              <a:gd name="T51" fmla="*/ 66675 h 673"/>
              <a:gd name="T52" fmla="*/ 8386763 w 5284"/>
              <a:gd name="T53" fmla="*/ 0 h 673"/>
              <a:gd name="T54" fmla="*/ 5081588 w 5284"/>
              <a:gd name="T55" fmla="*/ 0 h 673"/>
              <a:gd name="T56" fmla="*/ 4733925 w 5284"/>
              <a:gd name="T57" fmla="*/ 90488 h 673"/>
              <a:gd name="T58" fmla="*/ 4405313 w 5284"/>
              <a:gd name="T59" fmla="*/ 171450 h 673"/>
              <a:gd name="T60" fmla="*/ 4067175 w 5284"/>
              <a:gd name="T61" fmla="*/ 238125 h 673"/>
              <a:gd name="T62" fmla="*/ 3805238 w 5284"/>
              <a:gd name="T63" fmla="*/ 290513 h 673"/>
              <a:gd name="T64" fmla="*/ 3500438 w 5284"/>
              <a:gd name="T65" fmla="*/ 338138 h 673"/>
              <a:gd name="T66" fmla="*/ 3176588 w 5284"/>
              <a:gd name="T67" fmla="*/ 385763 h 673"/>
              <a:gd name="T68" fmla="*/ 2819400 w 5284"/>
              <a:gd name="T69" fmla="*/ 433388 h 673"/>
              <a:gd name="T70" fmla="*/ 2438400 w 5284"/>
              <a:gd name="T71" fmla="*/ 471488 h 673"/>
              <a:gd name="T72" fmla="*/ 2133600 w 5284"/>
              <a:gd name="T73" fmla="*/ 495300 h 673"/>
              <a:gd name="T74" fmla="*/ 1800225 w 5284"/>
              <a:gd name="T75" fmla="*/ 523875 h 673"/>
              <a:gd name="T76" fmla="*/ 1462088 w 5284"/>
              <a:gd name="T77" fmla="*/ 542925 h 673"/>
              <a:gd name="T78" fmla="*/ 1104900 w 5284"/>
              <a:gd name="T79" fmla="*/ 561975 h 673"/>
              <a:gd name="T80" fmla="*/ 795338 w 5284"/>
              <a:gd name="T81" fmla="*/ 571500 h 673"/>
              <a:gd name="T82" fmla="*/ 442913 w 5284"/>
              <a:gd name="T83" fmla="*/ 581025 h 673"/>
              <a:gd name="T84" fmla="*/ 157163 w 5284"/>
              <a:gd name="T85" fmla="*/ 585788 h 673"/>
              <a:gd name="T86" fmla="*/ 0 w 5284"/>
              <a:gd name="T87" fmla="*/ 581025 h 67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Freeform 10"/>
          <p:cNvSpPr>
            <a:spLocks/>
          </p:cNvSpPr>
          <p:nvPr/>
        </p:nvSpPr>
        <p:spPr bwMode="white">
          <a:xfrm>
            <a:off x="0" y="-20638"/>
            <a:ext cx="4578350" cy="454026"/>
          </a:xfrm>
          <a:custGeom>
            <a:avLst/>
            <a:gdLst>
              <a:gd name="T0" fmla="*/ 0 w 2884"/>
              <a:gd name="T1" fmla="*/ 0 h 286"/>
              <a:gd name="T2" fmla="*/ 0 w 2884"/>
              <a:gd name="T3" fmla="*/ 452438 h 286"/>
              <a:gd name="T4" fmla="*/ 304800 w 2884"/>
              <a:gd name="T5" fmla="*/ 452438 h 286"/>
              <a:gd name="T6" fmla="*/ 609600 w 2884"/>
              <a:gd name="T7" fmla="*/ 447676 h 286"/>
              <a:gd name="T8" fmla="*/ 919163 w 2884"/>
              <a:gd name="T9" fmla="*/ 438151 h 286"/>
              <a:gd name="T10" fmla="*/ 1252538 w 2884"/>
              <a:gd name="T11" fmla="*/ 423863 h 286"/>
              <a:gd name="T12" fmla="*/ 1585913 w 2884"/>
              <a:gd name="T13" fmla="*/ 409576 h 286"/>
              <a:gd name="T14" fmla="*/ 1843088 w 2884"/>
              <a:gd name="T15" fmla="*/ 390526 h 286"/>
              <a:gd name="T16" fmla="*/ 2066925 w 2884"/>
              <a:gd name="T17" fmla="*/ 371476 h 286"/>
              <a:gd name="T18" fmla="*/ 2314575 w 2884"/>
              <a:gd name="T19" fmla="*/ 352426 h 286"/>
              <a:gd name="T20" fmla="*/ 2643188 w 2884"/>
              <a:gd name="T21" fmla="*/ 319088 h 286"/>
              <a:gd name="T22" fmla="*/ 3162300 w 2884"/>
              <a:gd name="T23" fmla="*/ 252413 h 286"/>
              <a:gd name="T24" fmla="*/ 3652838 w 2884"/>
              <a:gd name="T25" fmla="*/ 185738 h 286"/>
              <a:gd name="T26" fmla="*/ 4133850 w 2884"/>
              <a:gd name="T27" fmla="*/ 95250 h 286"/>
              <a:gd name="T28" fmla="*/ 4576763 w 2884"/>
              <a:gd name="T29" fmla="*/ 0 h 286"/>
              <a:gd name="T30" fmla="*/ 0 w 2884"/>
              <a:gd name="T31" fmla="*/ 0 h 28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9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3020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96153-2EA7-4802-8980-C131B6E799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44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B04F96-27F5-460B-8928-4640D5AE62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159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08D7C7-5B95-4C26-8B06-CCDDB4202F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99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FA0846-88A7-4225-844F-1BCD485839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84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CB8F9B-B193-4C90-8D16-D81CA0F95B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153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9F9241-38CD-4611-B10E-74BF84802A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543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EBAE5-FFE4-40C6-AFAA-DC5A112916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839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A89421-B1A2-419F-86CF-F7AD58CF72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34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E9EC5-A1E2-4E6E-A41C-5015D8A3F8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714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13CE34-CA52-48EB-BBCB-0FE83EBBC9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144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937D1D-9D6F-4D7A-AA39-2CC2E238D0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57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27" name="Freeform 3"/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>
              <a:gd name="T0" fmla="*/ 0 w 3625"/>
              <a:gd name="T1" fmla="*/ 2366963 h 1492"/>
              <a:gd name="T2" fmla="*/ 0 w 3625"/>
              <a:gd name="T3" fmla="*/ 0 h 1492"/>
              <a:gd name="T4" fmla="*/ 271463 w 3625"/>
              <a:gd name="T5" fmla="*/ 4763 h 1492"/>
              <a:gd name="T6" fmla="*/ 563563 w 3625"/>
              <a:gd name="T7" fmla="*/ 14288 h 1492"/>
              <a:gd name="T8" fmla="*/ 792163 w 3625"/>
              <a:gd name="T9" fmla="*/ 33338 h 1492"/>
              <a:gd name="T10" fmla="*/ 1031875 w 3625"/>
              <a:gd name="T11" fmla="*/ 57150 h 1492"/>
              <a:gd name="T12" fmla="*/ 1284288 w 3625"/>
              <a:gd name="T13" fmla="*/ 85725 h 1492"/>
              <a:gd name="T14" fmla="*/ 1519238 w 3625"/>
              <a:gd name="T15" fmla="*/ 123825 h 1492"/>
              <a:gd name="T16" fmla="*/ 1776413 w 3625"/>
              <a:gd name="T17" fmla="*/ 166688 h 1492"/>
              <a:gd name="T18" fmla="*/ 2001838 w 3625"/>
              <a:gd name="T19" fmla="*/ 211138 h 1492"/>
              <a:gd name="T20" fmla="*/ 2287588 w 3625"/>
              <a:gd name="T21" fmla="*/ 277813 h 1492"/>
              <a:gd name="T22" fmla="*/ 2536825 w 3625"/>
              <a:gd name="T23" fmla="*/ 344488 h 1492"/>
              <a:gd name="T24" fmla="*/ 2798763 w 3625"/>
              <a:gd name="T25" fmla="*/ 427038 h 1492"/>
              <a:gd name="T26" fmla="*/ 2995613 w 3625"/>
              <a:gd name="T27" fmla="*/ 488950 h 1492"/>
              <a:gd name="T28" fmla="*/ 3309938 w 3625"/>
              <a:gd name="T29" fmla="*/ 609600 h 1492"/>
              <a:gd name="T30" fmla="*/ 3540125 w 3625"/>
              <a:gd name="T31" fmla="*/ 704850 h 1492"/>
              <a:gd name="T32" fmla="*/ 3898900 w 3625"/>
              <a:gd name="T33" fmla="*/ 868363 h 1492"/>
              <a:gd name="T34" fmla="*/ 4232275 w 3625"/>
              <a:gd name="T35" fmla="*/ 1050925 h 1492"/>
              <a:gd name="T36" fmla="*/ 4538663 w 3625"/>
              <a:gd name="T37" fmla="*/ 1247775 h 1492"/>
              <a:gd name="T38" fmla="*/ 4835525 w 3625"/>
              <a:gd name="T39" fmla="*/ 1460500 h 1492"/>
              <a:gd name="T40" fmla="*/ 5068888 w 3625"/>
              <a:gd name="T41" fmla="*/ 1647825 h 1492"/>
              <a:gd name="T42" fmla="*/ 5289550 w 3625"/>
              <a:gd name="T43" fmla="*/ 1854200 h 1492"/>
              <a:gd name="T44" fmla="*/ 5461000 w 3625"/>
              <a:gd name="T45" fmla="*/ 2032000 h 1492"/>
              <a:gd name="T46" fmla="*/ 5594350 w 3625"/>
              <a:gd name="T47" fmla="*/ 2190750 h 1492"/>
              <a:gd name="T48" fmla="*/ 5753100 w 3625"/>
              <a:gd name="T49" fmla="*/ 2366963 h 1492"/>
              <a:gd name="T50" fmla="*/ 5727700 w 3625"/>
              <a:gd name="T51" fmla="*/ 2366963 h 1492"/>
              <a:gd name="T52" fmla="*/ 0 w 3625"/>
              <a:gd name="T53" fmla="*/ 2366963 h 149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8" name="Freeform 4"/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>
              <a:gd name="T0" fmla="*/ 4314825 w 5143"/>
              <a:gd name="T1" fmla="*/ 642938 h 1902"/>
              <a:gd name="T2" fmla="*/ 3914775 w 5143"/>
              <a:gd name="T3" fmla="*/ 528638 h 1902"/>
              <a:gd name="T4" fmla="*/ 3495675 w 5143"/>
              <a:gd name="T5" fmla="*/ 414338 h 1902"/>
              <a:gd name="T6" fmla="*/ 3062288 w 5143"/>
              <a:gd name="T7" fmla="*/ 314325 h 1902"/>
              <a:gd name="T8" fmla="*/ 2690813 w 5143"/>
              <a:gd name="T9" fmla="*/ 242888 h 1902"/>
              <a:gd name="T10" fmla="*/ 2276475 w 5143"/>
              <a:gd name="T11" fmla="*/ 176213 h 1902"/>
              <a:gd name="T12" fmla="*/ 1885950 w 5143"/>
              <a:gd name="T13" fmla="*/ 119063 h 1902"/>
              <a:gd name="T14" fmla="*/ 1519238 w 5143"/>
              <a:gd name="T15" fmla="*/ 76200 h 1902"/>
              <a:gd name="T16" fmla="*/ 1185863 w 5143"/>
              <a:gd name="T17" fmla="*/ 47625 h 1902"/>
              <a:gd name="T18" fmla="*/ 795338 w 5143"/>
              <a:gd name="T19" fmla="*/ 23813 h 1902"/>
              <a:gd name="T20" fmla="*/ 390525 w 5143"/>
              <a:gd name="T21" fmla="*/ 4763 h 1902"/>
              <a:gd name="T22" fmla="*/ 0 w 5143"/>
              <a:gd name="T23" fmla="*/ 0 h 1902"/>
              <a:gd name="T24" fmla="*/ 0 w 5143"/>
              <a:gd name="T25" fmla="*/ 436563 h 1902"/>
              <a:gd name="T26" fmla="*/ 0 w 5143"/>
              <a:gd name="T27" fmla="*/ 547688 h 1902"/>
              <a:gd name="T28" fmla="*/ 0 w 5143"/>
              <a:gd name="T29" fmla="*/ 436563 h 1902"/>
              <a:gd name="T30" fmla="*/ 0 w 5143"/>
              <a:gd name="T31" fmla="*/ 542925 h 1902"/>
              <a:gd name="T32" fmla="*/ 538163 w 5143"/>
              <a:gd name="T33" fmla="*/ 557213 h 1902"/>
              <a:gd name="T34" fmla="*/ 962025 w 5143"/>
              <a:gd name="T35" fmla="*/ 590550 h 1902"/>
              <a:gd name="T36" fmla="*/ 1352550 w 5143"/>
              <a:gd name="T37" fmla="*/ 633413 h 1902"/>
              <a:gd name="T38" fmla="*/ 1695450 w 5143"/>
              <a:gd name="T39" fmla="*/ 690563 h 1902"/>
              <a:gd name="T40" fmla="*/ 2024063 w 5143"/>
              <a:gd name="T41" fmla="*/ 752475 h 1902"/>
              <a:gd name="T42" fmla="*/ 2452688 w 5143"/>
              <a:gd name="T43" fmla="*/ 857250 h 1902"/>
              <a:gd name="T44" fmla="*/ 2795588 w 5143"/>
              <a:gd name="T45" fmla="*/ 957263 h 1902"/>
              <a:gd name="T46" fmla="*/ 3128963 w 5143"/>
              <a:gd name="T47" fmla="*/ 1076325 h 1902"/>
              <a:gd name="T48" fmla="*/ 3438525 w 5143"/>
              <a:gd name="T49" fmla="*/ 1185863 h 1902"/>
              <a:gd name="T50" fmla="*/ 3805238 w 5143"/>
              <a:gd name="T51" fmla="*/ 1352550 h 1902"/>
              <a:gd name="T52" fmla="*/ 4148138 w 5143"/>
              <a:gd name="T53" fmla="*/ 1524000 h 1902"/>
              <a:gd name="T54" fmla="*/ 4495800 w 5143"/>
              <a:gd name="T55" fmla="*/ 1738313 h 1902"/>
              <a:gd name="T56" fmla="*/ 4781550 w 5143"/>
              <a:gd name="T57" fmla="*/ 1924050 h 1902"/>
              <a:gd name="T58" fmla="*/ 5057775 w 5143"/>
              <a:gd name="T59" fmla="*/ 2138363 h 1902"/>
              <a:gd name="T60" fmla="*/ 5319713 w 5143"/>
              <a:gd name="T61" fmla="*/ 2376488 h 1902"/>
              <a:gd name="T62" fmla="*/ 5524500 w 5143"/>
              <a:gd name="T63" fmla="*/ 2586038 h 1902"/>
              <a:gd name="T64" fmla="*/ 5734050 w 5143"/>
              <a:gd name="T65" fmla="*/ 2833688 h 1902"/>
              <a:gd name="T66" fmla="*/ 5872163 w 5143"/>
              <a:gd name="T67" fmla="*/ 3017838 h 1902"/>
              <a:gd name="T68" fmla="*/ 8162925 w 5143"/>
              <a:gd name="T69" fmla="*/ 3017838 h 1902"/>
              <a:gd name="T70" fmla="*/ 8058150 w 5143"/>
              <a:gd name="T71" fmla="*/ 2900363 h 1902"/>
              <a:gd name="T72" fmla="*/ 7886700 w 5143"/>
              <a:gd name="T73" fmla="*/ 2709863 h 1902"/>
              <a:gd name="T74" fmla="*/ 7615238 w 5143"/>
              <a:gd name="T75" fmla="*/ 2443163 h 1902"/>
              <a:gd name="T76" fmla="*/ 7329488 w 5143"/>
              <a:gd name="T77" fmla="*/ 2195513 h 1902"/>
              <a:gd name="T78" fmla="*/ 7000875 w 5143"/>
              <a:gd name="T79" fmla="*/ 1938338 h 1902"/>
              <a:gd name="T80" fmla="*/ 6643688 w 5143"/>
              <a:gd name="T81" fmla="*/ 1700213 h 1902"/>
              <a:gd name="T82" fmla="*/ 6286500 w 5143"/>
              <a:gd name="T83" fmla="*/ 1490663 h 1902"/>
              <a:gd name="T84" fmla="*/ 5886450 w 5143"/>
              <a:gd name="T85" fmla="*/ 1271588 h 1902"/>
              <a:gd name="T86" fmla="*/ 5543550 w 5143"/>
              <a:gd name="T87" fmla="*/ 1114425 h 1902"/>
              <a:gd name="T88" fmla="*/ 5129213 w 5143"/>
              <a:gd name="T89" fmla="*/ 933450 h 1902"/>
              <a:gd name="T90" fmla="*/ 4705350 w 5143"/>
              <a:gd name="T91" fmla="*/ 776288 h 1902"/>
              <a:gd name="T92" fmla="*/ 4314825 w 5143"/>
              <a:gd name="T93" fmla="*/ 642938 h 190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9" name="Freeform 5"/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>
              <a:gd name="T0" fmla="*/ 0 w 5760"/>
              <a:gd name="T1" fmla="*/ 0 h 2325"/>
              <a:gd name="T2" fmla="*/ 0 w 5760"/>
              <a:gd name="T3" fmla="*/ 538163 h 2325"/>
              <a:gd name="T4" fmla="*/ 885825 w 5760"/>
              <a:gd name="T5" fmla="*/ 566738 h 2325"/>
              <a:gd name="T6" fmla="*/ 1281113 w 5760"/>
              <a:gd name="T7" fmla="*/ 595313 h 2325"/>
              <a:gd name="T8" fmla="*/ 1676400 w 5760"/>
              <a:gd name="T9" fmla="*/ 633413 h 2325"/>
              <a:gd name="T10" fmla="*/ 2019300 w 5760"/>
              <a:gd name="T11" fmla="*/ 676275 h 2325"/>
              <a:gd name="T12" fmla="*/ 2443163 w 5760"/>
              <a:gd name="T13" fmla="*/ 738188 h 2325"/>
              <a:gd name="T14" fmla="*/ 2843213 w 5760"/>
              <a:gd name="T15" fmla="*/ 809625 h 2325"/>
              <a:gd name="T16" fmla="*/ 3295650 w 5760"/>
              <a:gd name="T17" fmla="*/ 904875 h 2325"/>
              <a:gd name="T18" fmla="*/ 3705225 w 5760"/>
              <a:gd name="T19" fmla="*/ 1000125 h 2325"/>
              <a:gd name="T20" fmla="*/ 4038600 w 5760"/>
              <a:gd name="T21" fmla="*/ 1090613 h 2325"/>
              <a:gd name="T22" fmla="*/ 4405313 w 5760"/>
              <a:gd name="T23" fmla="*/ 1204913 h 2325"/>
              <a:gd name="T24" fmla="*/ 4767263 w 5760"/>
              <a:gd name="T25" fmla="*/ 1328738 h 2325"/>
              <a:gd name="T26" fmla="*/ 5129213 w 5760"/>
              <a:gd name="T27" fmla="*/ 1466850 h 2325"/>
              <a:gd name="T28" fmla="*/ 5457825 w 5760"/>
              <a:gd name="T29" fmla="*/ 1595438 h 2325"/>
              <a:gd name="T30" fmla="*/ 5815013 w 5760"/>
              <a:gd name="T31" fmla="*/ 1762125 h 2325"/>
              <a:gd name="T32" fmla="*/ 6196013 w 5760"/>
              <a:gd name="T33" fmla="*/ 1957388 h 2325"/>
              <a:gd name="T34" fmla="*/ 6586538 w 5760"/>
              <a:gd name="T35" fmla="*/ 2181225 h 2325"/>
              <a:gd name="T36" fmla="*/ 6910388 w 5760"/>
              <a:gd name="T37" fmla="*/ 2390775 h 2325"/>
              <a:gd name="T38" fmla="*/ 7129463 w 5760"/>
              <a:gd name="T39" fmla="*/ 2543175 h 2325"/>
              <a:gd name="T40" fmla="*/ 7410450 w 5760"/>
              <a:gd name="T41" fmla="*/ 2762250 h 2325"/>
              <a:gd name="T42" fmla="*/ 7658100 w 5760"/>
              <a:gd name="T43" fmla="*/ 2976563 h 2325"/>
              <a:gd name="T44" fmla="*/ 7886700 w 5760"/>
              <a:gd name="T45" fmla="*/ 3200400 h 2325"/>
              <a:gd name="T46" fmla="*/ 8096250 w 5760"/>
              <a:gd name="T47" fmla="*/ 3419475 h 2325"/>
              <a:gd name="T48" fmla="*/ 8315325 w 5760"/>
              <a:gd name="T49" fmla="*/ 3689350 h 2325"/>
              <a:gd name="T50" fmla="*/ 9142413 w 5760"/>
              <a:gd name="T51" fmla="*/ 3689350 h 2325"/>
              <a:gd name="T52" fmla="*/ 9142413 w 5760"/>
              <a:gd name="T53" fmla="*/ 1976438 h 2325"/>
              <a:gd name="T54" fmla="*/ 8858250 w 5760"/>
              <a:gd name="T55" fmla="*/ 1776413 h 2325"/>
              <a:gd name="T56" fmla="*/ 8572500 w 5760"/>
              <a:gd name="T57" fmla="*/ 1619250 h 2325"/>
              <a:gd name="T58" fmla="*/ 8262938 w 5760"/>
              <a:gd name="T59" fmla="*/ 1457325 h 2325"/>
              <a:gd name="T60" fmla="*/ 7986713 w 5760"/>
              <a:gd name="T61" fmla="*/ 1328738 h 2325"/>
              <a:gd name="T62" fmla="*/ 7724775 w 5760"/>
              <a:gd name="T63" fmla="*/ 1223963 h 2325"/>
              <a:gd name="T64" fmla="*/ 7477125 w 5760"/>
              <a:gd name="T65" fmla="*/ 1128713 h 2325"/>
              <a:gd name="T66" fmla="*/ 7215188 w 5760"/>
              <a:gd name="T67" fmla="*/ 1033463 h 2325"/>
              <a:gd name="T68" fmla="*/ 6962775 w 5760"/>
              <a:gd name="T69" fmla="*/ 952500 h 2325"/>
              <a:gd name="T70" fmla="*/ 6743700 w 5760"/>
              <a:gd name="T71" fmla="*/ 876300 h 2325"/>
              <a:gd name="T72" fmla="*/ 6338888 w 5760"/>
              <a:gd name="T73" fmla="*/ 766763 h 2325"/>
              <a:gd name="T74" fmla="*/ 5995988 w 5760"/>
              <a:gd name="T75" fmla="*/ 671513 h 2325"/>
              <a:gd name="T76" fmla="*/ 5657850 w 5760"/>
              <a:gd name="T77" fmla="*/ 595313 h 2325"/>
              <a:gd name="T78" fmla="*/ 5210175 w 5760"/>
              <a:gd name="T79" fmla="*/ 495300 h 2325"/>
              <a:gd name="T80" fmla="*/ 4767263 w 5760"/>
              <a:gd name="T81" fmla="*/ 414338 h 2325"/>
              <a:gd name="T82" fmla="*/ 4338638 w 5760"/>
              <a:gd name="T83" fmla="*/ 338138 h 2325"/>
              <a:gd name="T84" fmla="*/ 3890963 w 5760"/>
              <a:gd name="T85" fmla="*/ 271463 h 2325"/>
              <a:gd name="T86" fmla="*/ 3509963 w 5760"/>
              <a:gd name="T87" fmla="*/ 219075 h 2325"/>
              <a:gd name="T88" fmla="*/ 3133725 w 5760"/>
              <a:gd name="T89" fmla="*/ 171450 h 2325"/>
              <a:gd name="T90" fmla="*/ 2643188 w 5760"/>
              <a:gd name="T91" fmla="*/ 128588 h 2325"/>
              <a:gd name="T92" fmla="*/ 2281238 w 5760"/>
              <a:gd name="T93" fmla="*/ 95250 h 2325"/>
              <a:gd name="T94" fmla="*/ 1785938 w 5760"/>
              <a:gd name="T95" fmla="*/ 57150 h 2325"/>
              <a:gd name="T96" fmla="*/ 1314450 w 5760"/>
              <a:gd name="T97" fmla="*/ 33338 h 2325"/>
              <a:gd name="T98" fmla="*/ 885825 w 5760"/>
              <a:gd name="T99" fmla="*/ 19050 h 2325"/>
              <a:gd name="T100" fmla="*/ 447675 w 5760"/>
              <a:gd name="T101" fmla="*/ 4763 h 2325"/>
              <a:gd name="T102" fmla="*/ 0 w 5760"/>
              <a:gd name="T103" fmla="*/ 0 h 232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0" name="Freeform 6"/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>
              <a:gd name="T0" fmla="*/ 0 w 5760"/>
              <a:gd name="T1" fmla="*/ 0 h 1573"/>
              <a:gd name="T2" fmla="*/ 0 w 5760"/>
              <a:gd name="T3" fmla="*/ 557213 h 1573"/>
              <a:gd name="T4" fmla="*/ 447675 w 5760"/>
              <a:gd name="T5" fmla="*/ 566738 h 1573"/>
              <a:gd name="T6" fmla="*/ 995363 w 5760"/>
              <a:gd name="T7" fmla="*/ 576263 h 1573"/>
              <a:gd name="T8" fmla="*/ 1524000 w 5760"/>
              <a:gd name="T9" fmla="*/ 595313 h 1573"/>
              <a:gd name="T10" fmla="*/ 1933575 w 5760"/>
              <a:gd name="T11" fmla="*/ 623888 h 1573"/>
              <a:gd name="T12" fmla="*/ 2333625 w 5760"/>
              <a:gd name="T13" fmla="*/ 652463 h 1573"/>
              <a:gd name="T14" fmla="*/ 2771775 w 5760"/>
              <a:gd name="T15" fmla="*/ 690563 h 1573"/>
              <a:gd name="T16" fmla="*/ 3209925 w 5760"/>
              <a:gd name="T17" fmla="*/ 733425 h 1573"/>
              <a:gd name="T18" fmla="*/ 3714750 w 5760"/>
              <a:gd name="T19" fmla="*/ 800100 h 1573"/>
              <a:gd name="T20" fmla="*/ 4229100 w 5760"/>
              <a:gd name="T21" fmla="*/ 871538 h 1573"/>
              <a:gd name="T22" fmla="*/ 4686300 w 5760"/>
              <a:gd name="T23" fmla="*/ 947738 h 1573"/>
              <a:gd name="T24" fmla="*/ 5119688 w 5760"/>
              <a:gd name="T25" fmla="*/ 1028700 h 1573"/>
              <a:gd name="T26" fmla="*/ 5576888 w 5760"/>
              <a:gd name="T27" fmla="*/ 1123950 h 1573"/>
              <a:gd name="T28" fmla="*/ 5862638 w 5760"/>
              <a:gd name="T29" fmla="*/ 1190625 h 1573"/>
              <a:gd name="T30" fmla="*/ 6248400 w 5760"/>
              <a:gd name="T31" fmla="*/ 1285875 h 1573"/>
              <a:gd name="T32" fmla="*/ 6500813 w 5760"/>
              <a:gd name="T33" fmla="*/ 1357313 h 1573"/>
              <a:gd name="T34" fmla="*/ 6796088 w 5760"/>
              <a:gd name="T35" fmla="*/ 1443038 h 1573"/>
              <a:gd name="T36" fmla="*/ 7148513 w 5760"/>
              <a:gd name="T37" fmla="*/ 1557338 h 1573"/>
              <a:gd name="T38" fmla="*/ 7467600 w 5760"/>
              <a:gd name="T39" fmla="*/ 1671638 h 1573"/>
              <a:gd name="T40" fmla="*/ 7796213 w 5760"/>
              <a:gd name="T41" fmla="*/ 1795463 h 1573"/>
              <a:gd name="T42" fmla="*/ 8053388 w 5760"/>
              <a:gd name="T43" fmla="*/ 1900238 h 1573"/>
              <a:gd name="T44" fmla="*/ 8343900 w 5760"/>
              <a:gd name="T45" fmla="*/ 2033588 h 1573"/>
              <a:gd name="T46" fmla="*/ 8691563 w 5760"/>
              <a:gd name="T47" fmla="*/ 2224088 h 1573"/>
              <a:gd name="T48" fmla="*/ 8934450 w 5760"/>
              <a:gd name="T49" fmla="*/ 2352675 h 1573"/>
              <a:gd name="T50" fmla="*/ 9142413 w 5760"/>
              <a:gd name="T51" fmla="*/ 2495550 h 1573"/>
              <a:gd name="T52" fmla="*/ 9142413 w 5760"/>
              <a:gd name="T53" fmla="*/ 1004888 h 1573"/>
              <a:gd name="T54" fmla="*/ 8720138 w 5760"/>
              <a:gd name="T55" fmla="*/ 904875 h 1573"/>
              <a:gd name="T56" fmla="*/ 8277225 w 5760"/>
              <a:gd name="T57" fmla="*/ 795338 h 1573"/>
              <a:gd name="T58" fmla="*/ 7858125 w 5760"/>
              <a:gd name="T59" fmla="*/ 704850 h 1573"/>
              <a:gd name="T60" fmla="*/ 7462838 w 5760"/>
              <a:gd name="T61" fmla="*/ 628650 h 1573"/>
              <a:gd name="T62" fmla="*/ 7024688 w 5760"/>
              <a:gd name="T63" fmla="*/ 552450 h 1573"/>
              <a:gd name="T64" fmla="*/ 6524625 w 5760"/>
              <a:gd name="T65" fmla="*/ 466725 h 1573"/>
              <a:gd name="T66" fmla="*/ 6053138 w 5760"/>
              <a:gd name="T67" fmla="*/ 400050 h 1573"/>
              <a:gd name="T68" fmla="*/ 5634038 w 5760"/>
              <a:gd name="T69" fmla="*/ 338138 h 1573"/>
              <a:gd name="T70" fmla="*/ 5176838 w 5760"/>
              <a:gd name="T71" fmla="*/ 290513 h 1573"/>
              <a:gd name="T72" fmla="*/ 4786313 w 5760"/>
              <a:gd name="T73" fmla="*/ 242888 h 1573"/>
              <a:gd name="T74" fmla="*/ 4376738 w 5760"/>
              <a:gd name="T75" fmla="*/ 204788 h 1573"/>
              <a:gd name="T76" fmla="*/ 4000500 w 5760"/>
              <a:gd name="T77" fmla="*/ 166688 h 1573"/>
              <a:gd name="T78" fmla="*/ 3652838 w 5760"/>
              <a:gd name="T79" fmla="*/ 138113 h 1573"/>
              <a:gd name="T80" fmla="*/ 3195638 w 5760"/>
              <a:gd name="T81" fmla="*/ 104775 h 1573"/>
              <a:gd name="T82" fmla="*/ 2747963 w 5760"/>
              <a:gd name="T83" fmla="*/ 76200 h 1573"/>
              <a:gd name="T84" fmla="*/ 2419350 w 5760"/>
              <a:gd name="T85" fmla="*/ 61913 h 1573"/>
              <a:gd name="T86" fmla="*/ 2000250 w 5760"/>
              <a:gd name="T87" fmla="*/ 42863 h 1573"/>
              <a:gd name="T88" fmla="*/ 1533525 w 5760"/>
              <a:gd name="T89" fmla="*/ 23813 h 1573"/>
              <a:gd name="T90" fmla="*/ 1133475 w 5760"/>
              <a:gd name="T91" fmla="*/ 19050 h 1573"/>
              <a:gd name="T92" fmla="*/ 809625 w 5760"/>
              <a:gd name="T93" fmla="*/ 9525 h 1573"/>
              <a:gd name="T94" fmla="*/ 385763 w 5760"/>
              <a:gd name="T95" fmla="*/ 0 h 1573"/>
              <a:gd name="T96" fmla="*/ 0 w 5760"/>
              <a:gd name="T97" fmla="*/ 0 h 157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1" name="Freeform 7"/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>
              <a:gd name="T0" fmla="*/ 0 w 5760"/>
              <a:gd name="T1" fmla="*/ 0 h 970"/>
              <a:gd name="T2" fmla="*/ 0 w 5760"/>
              <a:gd name="T3" fmla="*/ 538163 h 970"/>
              <a:gd name="T4" fmla="*/ 504825 w 5760"/>
              <a:gd name="T5" fmla="*/ 542925 h 970"/>
              <a:gd name="T6" fmla="*/ 938213 w 5760"/>
              <a:gd name="T7" fmla="*/ 552450 h 970"/>
              <a:gd name="T8" fmla="*/ 1343025 w 5760"/>
              <a:gd name="T9" fmla="*/ 561975 h 970"/>
              <a:gd name="T10" fmla="*/ 1704975 w 5760"/>
              <a:gd name="T11" fmla="*/ 571500 h 970"/>
              <a:gd name="T12" fmla="*/ 2085975 w 5760"/>
              <a:gd name="T13" fmla="*/ 581025 h 970"/>
              <a:gd name="T14" fmla="*/ 2538413 w 5760"/>
              <a:gd name="T15" fmla="*/ 604838 h 970"/>
              <a:gd name="T16" fmla="*/ 3033713 w 5760"/>
              <a:gd name="T17" fmla="*/ 633413 h 970"/>
              <a:gd name="T18" fmla="*/ 3557588 w 5760"/>
              <a:gd name="T19" fmla="*/ 666750 h 970"/>
              <a:gd name="T20" fmla="*/ 4157663 w 5760"/>
              <a:gd name="T21" fmla="*/ 719138 h 970"/>
              <a:gd name="T22" fmla="*/ 4586288 w 5760"/>
              <a:gd name="T23" fmla="*/ 757238 h 970"/>
              <a:gd name="T24" fmla="*/ 5043488 w 5760"/>
              <a:gd name="T25" fmla="*/ 804863 h 970"/>
              <a:gd name="T26" fmla="*/ 5553075 w 5760"/>
              <a:gd name="T27" fmla="*/ 862013 h 970"/>
              <a:gd name="T28" fmla="*/ 6053138 w 5760"/>
              <a:gd name="T29" fmla="*/ 928688 h 970"/>
              <a:gd name="T30" fmla="*/ 6419850 w 5760"/>
              <a:gd name="T31" fmla="*/ 981075 h 970"/>
              <a:gd name="T32" fmla="*/ 6929438 w 5760"/>
              <a:gd name="T33" fmla="*/ 1062038 h 970"/>
              <a:gd name="T34" fmla="*/ 7434263 w 5760"/>
              <a:gd name="T35" fmla="*/ 1152525 h 970"/>
              <a:gd name="T36" fmla="*/ 7905750 w 5760"/>
              <a:gd name="T37" fmla="*/ 1247775 h 970"/>
              <a:gd name="T38" fmla="*/ 8362950 w 5760"/>
              <a:gd name="T39" fmla="*/ 1343025 h 970"/>
              <a:gd name="T40" fmla="*/ 8963025 w 5760"/>
              <a:gd name="T41" fmla="*/ 1495425 h 970"/>
              <a:gd name="T42" fmla="*/ 9142413 w 5760"/>
              <a:gd name="T43" fmla="*/ 1538288 h 970"/>
              <a:gd name="T44" fmla="*/ 9142413 w 5760"/>
              <a:gd name="T45" fmla="*/ 0 h 970"/>
              <a:gd name="T46" fmla="*/ 0 w 5760"/>
              <a:gd name="T47" fmla="*/ 0 h 97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2" name="Freeform 8"/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>
              <a:gd name="T0" fmla="*/ 0 w 5760"/>
              <a:gd name="T1" fmla="*/ 1195388 h 1060"/>
              <a:gd name="T2" fmla="*/ 0 w 5760"/>
              <a:gd name="T3" fmla="*/ 1681163 h 1060"/>
              <a:gd name="T4" fmla="*/ 9142413 w 5760"/>
              <a:gd name="T5" fmla="*/ 1681163 h 1060"/>
              <a:gd name="T6" fmla="*/ 9142413 w 5760"/>
              <a:gd name="T7" fmla="*/ 0 h 1060"/>
              <a:gd name="T8" fmla="*/ 8620125 w 5760"/>
              <a:gd name="T9" fmla="*/ 0 h 1060"/>
              <a:gd name="T10" fmla="*/ 8410575 w 5760"/>
              <a:gd name="T11" fmla="*/ 133350 h 1060"/>
              <a:gd name="T12" fmla="*/ 8153400 w 5760"/>
              <a:gd name="T13" fmla="*/ 252413 h 1060"/>
              <a:gd name="T14" fmla="*/ 7886700 w 5760"/>
              <a:gd name="T15" fmla="*/ 352425 h 1060"/>
              <a:gd name="T16" fmla="*/ 7639050 w 5760"/>
              <a:gd name="T17" fmla="*/ 423863 h 1060"/>
              <a:gd name="T18" fmla="*/ 7343775 w 5760"/>
              <a:gd name="T19" fmla="*/ 514350 h 1060"/>
              <a:gd name="T20" fmla="*/ 7048500 w 5760"/>
              <a:gd name="T21" fmla="*/ 581025 h 1060"/>
              <a:gd name="T22" fmla="*/ 6715125 w 5760"/>
              <a:gd name="T23" fmla="*/ 657225 h 1060"/>
              <a:gd name="T24" fmla="*/ 6253163 w 5760"/>
              <a:gd name="T25" fmla="*/ 742950 h 1060"/>
              <a:gd name="T26" fmla="*/ 5891213 w 5760"/>
              <a:gd name="T27" fmla="*/ 800100 h 1060"/>
              <a:gd name="T28" fmla="*/ 5462588 w 5760"/>
              <a:gd name="T29" fmla="*/ 862013 h 1060"/>
              <a:gd name="T30" fmla="*/ 5062538 w 5760"/>
              <a:gd name="T31" fmla="*/ 919163 h 1060"/>
              <a:gd name="T32" fmla="*/ 4643438 w 5760"/>
              <a:gd name="T33" fmla="*/ 962026 h 1060"/>
              <a:gd name="T34" fmla="*/ 4252913 w 5760"/>
              <a:gd name="T35" fmla="*/ 1004888 h 1060"/>
              <a:gd name="T36" fmla="*/ 3838575 w 5760"/>
              <a:gd name="T37" fmla="*/ 1038226 h 1060"/>
              <a:gd name="T38" fmla="*/ 3400425 w 5760"/>
              <a:gd name="T39" fmla="*/ 1071563 h 1060"/>
              <a:gd name="T40" fmla="*/ 3009900 w 5760"/>
              <a:gd name="T41" fmla="*/ 1100138 h 1060"/>
              <a:gd name="T42" fmla="*/ 2614613 w 5760"/>
              <a:gd name="T43" fmla="*/ 1123951 h 1060"/>
              <a:gd name="T44" fmla="*/ 2228850 w 5760"/>
              <a:gd name="T45" fmla="*/ 1143001 h 1060"/>
              <a:gd name="T46" fmla="*/ 1857375 w 5760"/>
              <a:gd name="T47" fmla="*/ 1162051 h 1060"/>
              <a:gd name="T48" fmla="*/ 1438275 w 5760"/>
              <a:gd name="T49" fmla="*/ 1171576 h 1060"/>
              <a:gd name="T50" fmla="*/ 847725 w 5760"/>
              <a:gd name="T51" fmla="*/ 1185863 h 1060"/>
              <a:gd name="T52" fmla="*/ 319088 w 5760"/>
              <a:gd name="T53" fmla="*/ 1195388 h 1060"/>
              <a:gd name="T54" fmla="*/ 0 w 5760"/>
              <a:gd name="T55" fmla="*/ 1195388 h 106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3" name="Freeform 9"/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>
              <a:gd name="T0" fmla="*/ 0 w 5284"/>
              <a:gd name="T1" fmla="*/ 581025 h 673"/>
              <a:gd name="T2" fmla="*/ 0 w 5284"/>
              <a:gd name="T3" fmla="*/ 1066800 h 673"/>
              <a:gd name="T4" fmla="*/ 481013 w 5284"/>
              <a:gd name="T5" fmla="*/ 1066800 h 673"/>
              <a:gd name="T6" fmla="*/ 1147763 w 5284"/>
              <a:gd name="T7" fmla="*/ 1052513 h 673"/>
              <a:gd name="T8" fmla="*/ 1619250 w 5284"/>
              <a:gd name="T9" fmla="*/ 1038225 h 673"/>
              <a:gd name="T10" fmla="*/ 2066925 w 5284"/>
              <a:gd name="T11" fmla="*/ 1019175 h 673"/>
              <a:gd name="T12" fmla="*/ 2466975 w 5284"/>
              <a:gd name="T13" fmla="*/ 1000125 h 673"/>
              <a:gd name="T14" fmla="*/ 2824163 w 5284"/>
              <a:gd name="T15" fmla="*/ 976313 h 673"/>
              <a:gd name="T16" fmla="*/ 3114675 w 5284"/>
              <a:gd name="T17" fmla="*/ 962025 h 673"/>
              <a:gd name="T18" fmla="*/ 3481388 w 5284"/>
              <a:gd name="T19" fmla="*/ 933450 h 673"/>
              <a:gd name="T20" fmla="*/ 3886200 w 5284"/>
              <a:gd name="T21" fmla="*/ 904875 h 673"/>
              <a:gd name="T22" fmla="*/ 4286250 w 5284"/>
              <a:gd name="T23" fmla="*/ 866775 h 673"/>
              <a:gd name="T24" fmla="*/ 4610100 w 5284"/>
              <a:gd name="T25" fmla="*/ 838200 h 673"/>
              <a:gd name="T26" fmla="*/ 4981575 w 5284"/>
              <a:gd name="T27" fmla="*/ 790575 h 673"/>
              <a:gd name="T28" fmla="*/ 5276850 w 5284"/>
              <a:gd name="T29" fmla="*/ 752475 h 673"/>
              <a:gd name="T30" fmla="*/ 5610225 w 5284"/>
              <a:gd name="T31" fmla="*/ 709613 h 673"/>
              <a:gd name="T32" fmla="*/ 5929313 w 5284"/>
              <a:gd name="T33" fmla="*/ 666750 h 673"/>
              <a:gd name="T34" fmla="*/ 6243638 w 5284"/>
              <a:gd name="T35" fmla="*/ 609600 h 673"/>
              <a:gd name="T36" fmla="*/ 6534150 w 5284"/>
              <a:gd name="T37" fmla="*/ 557213 h 673"/>
              <a:gd name="T38" fmla="*/ 6772275 w 5284"/>
              <a:gd name="T39" fmla="*/ 504825 h 673"/>
              <a:gd name="T40" fmla="*/ 7058025 w 5284"/>
              <a:gd name="T41" fmla="*/ 442913 h 673"/>
              <a:gd name="T42" fmla="*/ 7334250 w 5284"/>
              <a:gd name="T43" fmla="*/ 376238 h 673"/>
              <a:gd name="T44" fmla="*/ 7586663 w 5284"/>
              <a:gd name="T45" fmla="*/ 304800 h 673"/>
              <a:gd name="T46" fmla="*/ 7810500 w 5284"/>
              <a:gd name="T47" fmla="*/ 233363 h 673"/>
              <a:gd name="T48" fmla="*/ 8072438 w 5284"/>
              <a:gd name="T49" fmla="*/ 142875 h 673"/>
              <a:gd name="T50" fmla="*/ 8243888 w 5284"/>
              <a:gd name="T51" fmla="*/ 66675 h 673"/>
              <a:gd name="T52" fmla="*/ 8386763 w 5284"/>
              <a:gd name="T53" fmla="*/ 0 h 673"/>
              <a:gd name="T54" fmla="*/ 5081588 w 5284"/>
              <a:gd name="T55" fmla="*/ 0 h 673"/>
              <a:gd name="T56" fmla="*/ 4733925 w 5284"/>
              <a:gd name="T57" fmla="*/ 90488 h 673"/>
              <a:gd name="T58" fmla="*/ 4405313 w 5284"/>
              <a:gd name="T59" fmla="*/ 171450 h 673"/>
              <a:gd name="T60" fmla="*/ 4067175 w 5284"/>
              <a:gd name="T61" fmla="*/ 238125 h 673"/>
              <a:gd name="T62" fmla="*/ 3805238 w 5284"/>
              <a:gd name="T63" fmla="*/ 290513 h 673"/>
              <a:gd name="T64" fmla="*/ 3500438 w 5284"/>
              <a:gd name="T65" fmla="*/ 338138 h 673"/>
              <a:gd name="T66" fmla="*/ 3176588 w 5284"/>
              <a:gd name="T67" fmla="*/ 385763 h 673"/>
              <a:gd name="T68" fmla="*/ 2819400 w 5284"/>
              <a:gd name="T69" fmla="*/ 433388 h 673"/>
              <a:gd name="T70" fmla="*/ 2438400 w 5284"/>
              <a:gd name="T71" fmla="*/ 471488 h 673"/>
              <a:gd name="T72" fmla="*/ 2133600 w 5284"/>
              <a:gd name="T73" fmla="*/ 495300 h 673"/>
              <a:gd name="T74" fmla="*/ 1800225 w 5284"/>
              <a:gd name="T75" fmla="*/ 523875 h 673"/>
              <a:gd name="T76" fmla="*/ 1462088 w 5284"/>
              <a:gd name="T77" fmla="*/ 542925 h 673"/>
              <a:gd name="T78" fmla="*/ 1104900 w 5284"/>
              <a:gd name="T79" fmla="*/ 561975 h 673"/>
              <a:gd name="T80" fmla="*/ 795338 w 5284"/>
              <a:gd name="T81" fmla="*/ 571500 h 673"/>
              <a:gd name="T82" fmla="*/ 442913 w 5284"/>
              <a:gd name="T83" fmla="*/ 581025 h 673"/>
              <a:gd name="T84" fmla="*/ 157163 w 5284"/>
              <a:gd name="T85" fmla="*/ 585788 h 673"/>
              <a:gd name="T86" fmla="*/ 0 w 5284"/>
              <a:gd name="T87" fmla="*/ 581025 h 67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" name="Freeform 10"/>
          <p:cNvSpPr>
            <a:spLocks/>
          </p:cNvSpPr>
          <p:nvPr/>
        </p:nvSpPr>
        <p:spPr bwMode="white">
          <a:xfrm>
            <a:off x="0" y="-20638"/>
            <a:ext cx="4578350" cy="454026"/>
          </a:xfrm>
          <a:custGeom>
            <a:avLst/>
            <a:gdLst>
              <a:gd name="T0" fmla="*/ 0 w 2884"/>
              <a:gd name="T1" fmla="*/ 0 h 286"/>
              <a:gd name="T2" fmla="*/ 0 w 2884"/>
              <a:gd name="T3" fmla="*/ 452438 h 286"/>
              <a:gd name="T4" fmla="*/ 304800 w 2884"/>
              <a:gd name="T5" fmla="*/ 452438 h 286"/>
              <a:gd name="T6" fmla="*/ 609600 w 2884"/>
              <a:gd name="T7" fmla="*/ 447676 h 286"/>
              <a:gd name="T8" fmla="*/ 919163 w 2884"/>
              <a:gd name="T9" fmla="*/ 438151 h 286"/>
              <a:gd name="T10" fmla="*/ 1252538 w 2884"/>
              <a:gd name="T11" fmla="*/ 423863 h 286"/>
              <a:gd name="T12" fmla="*/ 1585913 w 2884"/>
              <a:gd name="T13" fmla="*/ 409576 h 286"/>
              <a:gd name="T14" fmla="*/ 1843088 w 2884"/>
              <a:gd name="T15" fmla="*/ 390526 h 286"/>
              <a:gd name="T16" fmla="*/ 2066925 w 2884"/>
              <a:gd name="T17" fmla="*/ 371476 h 286"/>
              <a:gd name="T18" fmla="*/ 2314575 w 2884"/>
              <a:gd name="T19" fmla="*/ 352426 h 286"/>
              <a:gd name="T20" fmla="*/ 2643188 w 2884"/>
              <a:gd name="T21" fmla="*/ 319088 h 286"/>
              <a:gd name="T22" fmla="*/ 3162300 w 2884"/>
              <a:gd name="T23" fmla="*/ 252413 h 286"/>
              <a:gd name="T24" fmla="*/ 3652838 w 2884"/>
              <a:gd name="T25" fmla="*/ 185738 h 286"/>
              <a:gd name="T26" fmla="*/ 4133850 w 2884"/>
              <a:gd name="T27" fmla="*/ 95250 h 286"/>
              <a:gd name="T28" fmla="*/ 4576763 w 2884"/>
              <a:gd name="T29" fmla="*/ 0 h 286"/>
              <a:gd name="T30" fmla="*/ 0 w 2884"/>
              <a:gd name="T31" fmla="*/ 0 h 28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997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9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99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1F8520A-B6A8-4557-81DE-0E8506DB3C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6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animBg="1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ictures.lytro.com/" TargetMode="External"/><Relationship Id="rId2" Type="http://schemas.openxmlformats.org/officeDocument/2006/relationships/hyperlink" Target="http://www.utah3d.net/utah-travel/southern-utah/cedar-breaks.html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4.png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3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cs.csulb.edu/~jewett/colors/hsb.jpg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4.emf"/><Relationship Id="rId4" Type="http://schemas.openxmlformats.org/officeDocument/2006/relationships/oleObject" Target="../embeddings/oleObject4.bin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5.emf"/><Relationship Id="rId4" Type="http://schemas.openxmlformats.org/officeDocument/2006/relationships/oleObject" Target="../embeddings/oleObject5.bin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6.emf"/><Relationship Id="rId4" Type="http://schemas.openxmlformats.org/officeDocument/2006/relationships/oleObject" Target="../embeddings/oleObject6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7.emf"/><Relationship Id="rId4" Type="http://schemas.openxmlformats.org/officeDocument/2006/relationships/oleObject" Target="../embeddings/oleObject7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8.emf"/><Relationship Id="rId4" Type="http://schemas.openxmlformats.org/officeDocument/2006/relationships/oleObject" Target="../embeddings/oleObject8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29.emf"/><Relationship Id="rId4" Type="http://schemas.openxmlformats.org/officeDocument/2006/relationships/oleObject" Target="../embeddings/oleObject9.bin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31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30.emf"/><Relationship Id="rId4" Type="http://schemas.openxmlformats.org/officeDocument/2006/relationships/oleObject" Target="../embeddings/oleObject10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3.jpeg"/><Relationship Id="rId5" Type="http://schemas.openxmlformats.org/officeDocument/2006/relationships/image" Target="../media/image32.emf"/><Relationship Id="rId4" Type="http://schemas.openxmlformats.org/officeDocument/2006/relationships/oleObject" Target="../embeddings/oleObject12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35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34.emf"/><Relationship Id="rId4" Type="http://schemas.openxmlformats.org/officeDocument/2006/relationships/oleObject" Target="../embeddings/oleObject13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7.png"/><Relationship Id="rId5" Type="http://schemas.openxmlformats.org/officeDocument/2006/relationships/image" Target="../media/image36.emf"/><Relationship Id="rId4" Type="http://schemas.openxmlformats.org/officeDocument/2006/relationships/oleObject" Target="../embeddings/oleObject15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38.emf"/><Relationship Id="rId4" Type="http://schemas.openxmlformats.org/officeDocument/2006/relationships/oleObject" Target="../embeddings/oleObject16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3.jpeg"/><Relationship Id="rId5" Type="http://schemas.openxmlformats.org/officeDocument/2006/relationships/image" Target="../media/image39.emf"/><Relationship Id="rId4" Type="http://schemas.openxmlformats.org/officeDocument/2006/relationships/oleObject" Target="../embeddings/oleObject17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40.e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3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41.emf"/><Relationship Id="rId4" Type="http://schemas.openxmlformats.org/officeDocument/2006/relationships/oleObject" Target="../embeddings/oleObject19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33.jpeg"/><Relationship Id="rId5" Type="http://schemas.openxmlformats.org/officeDocument/2006/relationships/image" Target="../media/image42.emf"/><Relationship Id="rId4" Type="http://schemas.openxmlformats.org/officeDocument/2006/relationships/oleObject" Target="../embeddings/oleObject20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notesSlide" Target="../notesSlides/notesSlide34.xml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43.e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4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46.png"/><Relationship Id="rId5" Type="http://schemas.openxmlformats.org/officeDocument/2006/relationships/oleObject" Target="../embeddings/oleObject23.bin"/><Relationship Id="rId4" Type="http://schemas.openxmlformats.org/officeDocument/2006/relationships/hyperlink" Target="http://eolienne.fpms.ac.be/Electrotechnique/Securit%E9/SHE%20images/Macadam.JPG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47.emf"/><Relationship Id="rId4" Type="http://schemas.openxmlformats.org/officeDocument/2006/relationships/oleObject" Target="../embeddings/oleObject24.bin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48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49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://www.google.com/url?sa=i&amp;rct=j&amp;q=&amp;esrc=s&amp;frm=1&amp;source=images&amp;cd=&amp;cad=rja&amp;docid=D2wSNAC0isWWKM&amp;tbnid=oNu-IBxJoqChEM:&amp;ved=0CAUQjRw&amp;url=http://photofocus.com/2013/06/17/choosing-the-right-white-balance-preset/&amp;ei=ArOTUqvWBdfeoATvgYG4Dg&amp;bvm=bv.57127890,d.cGU&amp;psig=AFQjCNEX26o0QU4IJRDXkVNa23472mQ0yA&amp;ust=1385497582556421" TargetMode="Externa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Computational Photography</a:t>
            </a:r>
            <a:br>
              <a:rPr lang="en-US" dirty="0" smtClean="0"/>
            </a:br>
            <a:r>
              <a:rPr lang="en-US" dirty="0" smtClean="0"/>
              <a:t>OPTI 600C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Jim Schwiegerling</a:t>
            </a:r>
          </a:p>
          <a:p>
            <a:r>
              <a:rPr lang="en-US" dirty="0" smtClean="0"/>
              <a:t>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27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Extended Depth of Focus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382772" y="2211572"/>
            <a:ext cx="8335926" cy="3508561"/>
            <a:chOff x="382772" y="2211572"/>
            <a:chExt cx="8335926" cy="3508561"/>
          </a:xfrm>
        </p:grpSpPr>
        <p:sp>
          <p:nvSpPr>
            <p:cNvPr id="4" name="Rectangle 3"/>
            <p:cNvSpPr/>
            <p:nvPr/>
          </p:nvSpPr>
          <p:spPr bwMode="auto">
            <a:xfrm>
              <a:off x="382772" y="2211572"/>
              <a:ext cx="8335926" cy="3476847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pic>
          <p:nvPicPr>
            <p:cNvPr id="7170" name="Picture 2" descr="http://www1.cs.columbia.edu/CAVE/projects/diffusion_coding/images/teaser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007" y="2266433"/>
              <a:ext cx="8251160" cy="345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7231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www.utah3d.net/utah-travel/southern-utah/cedar-breaks.html</a:t>
            </a:r>
            <a:endParaRPr lang="en-US" dirty="0" smtClean="0"/>
          </a:p>
          <a:p>
            <a:r>
              <a:rPr lang="en-US" dirty="0">
                <a:hlinkClick r:id="rId3"/>
              </a:rPr>
              <a:t>https://pictures.lytro.com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9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Prokudin-Gorskii</a:t>
            </a:r>
            <a:r>
              <a:rPr lang="en-US" dirty="0"/>
              <a:t> Collection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Prokudin-Gorskii</a:t>
            </a:r>
            <a:r>
              <a:rPr lang="en-US" dirty="0" smtClean="0"/>
              <a:t> made a photographic survey of the Russian empire between 1905 and 1915.</a:t>
            </a:r>
          </a:p>
          <a:p>
            <a:r>
              <a:rPr lang="en-US" dirty="0" smtClean="0"/>
              <a:t>Used special camera to expose three images through red, green and blue filters on long strip of glass.</a:t>
            </a:r>
          </a:p>
          <a:p>
            <a:r>
              <a:rPr lang="en-US" dirty="0" smtClean="0"/>
              <a:t>Images can be combined to create single color image.</a:t>
            </a:r>
          </a:p>
          <a:p>
            <a:r>
              <a:rPr lang="en-US" dirty="0" smtClean="0"/>
              <a:t>Available </a:t>
            </a:r>
            <a:r>
              <a:rPr lang="en-US" dirty="0"/>
              <a:t>at </a:t>
            </a:r>
            <a:r>
              <a:rPr lang="en-US" dirty="0" smtClean="0"/>
              <a:t>www.loc.gov/pictures/collection/prok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32174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Prokudin-Gorskii</a:t>
            </a:r>
            <a:r>
              <a:rPr lang="en-US" dirty="0"/>
              <a:t> Collection</a:t>
            </a:r>
          </a:p>
        </p:txBody>
      </p:sp>
      <p:pic>
        <p:nvPicPr>
          <p:cNvPr id="2" name="Picture 2" descr="http://lcweb2.loc.gov/service/pnp/prok/01800/01886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52" y="1807534"/>
            <a:ext cx="1821782" cy="473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lcweb2.loc.gov/service/pnp/ppmsc/03900/03959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636" y="2094613"/>
            <a:ext cx="4875244" cy="421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68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Multispectral Imaging</a:t>
            </a:r>
            <a:endParaRPr lang="en-US" dirty="0"/>
          </a:p>
        </p:txBody>
      </p:sp>
      <p:pic>
        <p:nvPicPr>
          <p:cNvPr id="5122" name="Picture 2" descr="http://opticalengineering.spiedigitallibrary.org/data/Journals/OPTICE/24230/OE_51_11_111702_f0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80" y="2190190"/>
            <a:ext cx="7778971" cy="404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65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Multispectral Images</a:t>
            </a:r>
            <a:endParaRPr lang="en-US" dirty="0"/>
          </a:p>
        </p:txBody>
      </p:sp>
      <p:pic>
        <p:nvPicPr>
          <p:cNvPr id="4098" name="Picture 2" descr="http://imagebank.osa.org/getImage.xqy?img=M3cubGFyZ2UsYm9lLTMtMS00OC1nMD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793" y="2064415"/>
            <a:ext cx="5571756" cy="446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03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Computed Tomographic Imaging Spectrometer (CTIS)</a:t>
            </a:r>
            <a:endParaRPr lang="en-US" dirty="0"/>
          </a:p>
        </p:txBody>
      </p:sp>
      <p:pic>
        <p:nvPicPr>
          <p:cNvPr id="2050" name="Picture 2" descr="http://opticalengineering.spiedigitallibrary.org/data/Journals/OPTICE/24208/OE_51_4_044002_f00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2" t="47532" r="21177" b="4147"/>
          <a:stretch/>
        </p:blipFill>
        <p:spPr bwMode="auto">
          <a:xfrm>
            <a:off x="489098" y="2743199"/>
            <a:ext cx="3423683" cy="335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opticalengineering.spiedigitallibrary.org/data/Journals/OPTICE/926426/OE_52_9_090901_f00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954" y="3359889"/>
            <a:ext cx="4674859" cy="212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74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Color and Color Vision</a:t>
            </a:r>
          </a:p>
        </p:txBody>
      </p:sp>
      <p:sp>
        <p:nvSpPr>
          <p:cNvPr id="5123" name="Text Box 6"/>
          <p:cNvSpPr txBox="1">
            <a:spLocks noChangeArrowheads="1"/>
          </p:cNvSpPr>
          <p:nvPr/>
        </p:nvSpPr>
        <p:spPr bwMode="auto">
          <a:xfrm>
            <a:off x="3609975" y="1704975"/>
            <a:ext cx="5586413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The perceived color of an object depends on</a:t>
            </a:r>
          </a:p>
          <a:p>
            <a:r>
              <a:rPr lang="en-US"/>
              <a:t>four factors:</a:t>
            </a:r>
          </a:p>
          <a:p>
            <a:pPr>
              <a:buFontTx/>
              <a:buAutoNum type="arabicPeriod"/>
            </a:pPr>
            <a:r>
              <a:rPr lang="en-US"/>
              <a:t>Spectrum of the illumination source</a:t>
            </a:r>
          </a:p>
          <a:p>
            <a:pPr>
              <a:buFontTx/>
              <a:buAutoNum type="arabicPeriod"/>
            </a:pPr>
            <a:r>
              <a:rPr lang="en-US"/>
              <a:t>Spectral Reflectance of the object</a:t>
            </a:r>
          </a:p>
          <a:p>
            <a:pPr>
              <a:buFontTx/>
              <a:buAutoNum type="arabicPeriod"/>
            </a:pPr>
            <a:r>
              <a:rPr lang="en-US"/>
              <a:t>Spectral response of the photoreceptors</a:t>
            </a:r>
          </a:p>
          <a:p>
            <a:r>
              <a:rPr lang="en-US"/>
              <a:t>      (including bleaching)</a:t>
            </a:r>
          </a:p>
          <a:p>
            <a:r>
              <a:rPr lang="en-US"/>
              <a:t>4.	Interactions between photoreceptors</a:t>
            </a:r>
          </a:p>
        </p:txBody>
      </p:sp>
      <p:graphicFrame>
        <p:nvGraphicFramePr>
          <p:cNvPr id="5124" name="Object 7"/>
          <p:cNvGraphicFramePr>
            <a:graphicFrameLocks noChangeAspect="1"/>
          </p:cNvGraphicFramePr>
          <p:nvPr/>
        </p:nvGraphicFramePr>
        <p:xfrm>
          <a:off x="579438" y="1974850"/>
          <a:ext cx="2882900" cy="189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9" name="Image" r:id="rId4" imgW="2882540" imgH="1892063" progId="Photoshop.Image.6">
                  <p:embed/>
                </p:oleObj>
              </mc:Choice>
              <mc:Fallback>
                <p:oleObj name="Image" r:id="rId4" imgW="2882540" imgH="1892063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438" y="1974850"/>
                        <a:ext cx="2882900" cy="189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5" name="Object 8"/>
          <p:cNvGraphicFramePr>
            <a:graphicFrameLocks noChangeAspect="1"/>
          </p:cNvGraphicFramePr>
          <p:nvPr/>
        </p:nvGraphicFramePr>
        <p:xfrm>
          <a:off x="568325" y="4064000"/>
          <a:ext cx="2882900" cy="187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0" name="Image" r:id="rId6" imgW="2882540" imgH="1879365" progId="Photoshop.Image.6">
                  <p:embed/>
                </p:oleObj>
              </mc:Choice>
              <mc:Fallback>
                <p:oleObj name="Image" r:id="rId6" imgW="2882540" imgH="1879365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325" y="4064000"/>
                        <a:ext cx="2882900" cy="187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5811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Light Sources</a:t>
            </a:r>
          </a:p>
        </p:txBody>
      </p:sp>
      <p:grpSp>
        <p:nvGrpSpPr>
          <p:cNvPr id="6147" name="Group 32"/>
          <p:cNvGrpSpPr>
            <a:grpSpLocks/>
          </p:cNvGrpSpPr>
          <p:nvPr/>
        </p:nvGrpSpPr>
        <p:grpSpPr bwMode="auto">
          <a:xfrm>
            <a:off x="358775" y="1730375"/>
            <a:ext cx="8677275" cy="2984500"/>
            <a:chOff x="254" y="1090"/>
            <a:chExt cx="6150" cy="1880"/>
          </a:xfrm>
        </p:grpSpPr>
        <p:grpSp>
          <p:nvGrpSpPr>
            <p:cNvPr id="6151" name="Group 10"/>
            <p:cNvGrpSpPr>
              <a:grpSpLocks/>
            </p:cNvGrpSpPr>
            <p:nvPr/>
          </p:nvGrpSpPr>
          <p:grpSpPr bwMode="auto">
            <a:xfrm>
              <a:off x="254" y="1090"/>
              <a:ext cx="2174" cy="1880"/>
              <a:chOff x="278" y="738"/>
              <a:chExt cx="2174" cy="1880"/>
            </a:xfrm>
          </p:grpSpPr>
          <p:sp>
            <p:nvSpPr>
              <p:cNvPr id="6169" name="Line 3"/>
              <p:cNvSpPr>
                <a:spLocks noChangeShapeType="1"/>
              </p:cNvSpPr>
              <p:nvPr/>
            </p:nvSpPr>
            <p:spPr bwMode="auto">
              <a:xfrm flipV="1">
                <a:off x="712" y="1200"/>
                <a:ext cx="0" cy="112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0" name="Line 4"/>
              <p:cNvSpPr>
                <a:spLocks noChangeShapeType="1"/>
              </p:cNvSpPr>
              <p:nvPr/>
            </p:nvSpPr>
            <p:spPr bwMode="auto">
              <a:xfrm>
                <a:off x="704" y="2320"/>
                <a:ext cx="136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1" name="Text Box 5"/>
              <p:cNvSpPr txBox="1">
                <a:spLocks noChangeArrowheads="1"/>
              </p:cNvSpPr>
              <p:nvPr/>
            </p:nvSpPr>
            <p:spPr bwMode="auto">
              <a:xfrm>
                <a:off x="677" y="2330"/>
                <a:ext cx="455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/>
                  <a:t>400</a:t>
                </a:r>
              </a:p>
            </p:txBody>
          </p:sp>
          <p:sp>
            <p:nvSpPr>
              <p:cNvPr id="6172" name="Text Box 6"/>
              <p:cNvSpPr txBox="1">
                <a:spLocks noChangeArrowheads="1"/>
              </p:cNvSpPr>
              <p:nvPr/>
            </p:nvSpPr>
            <p:spPr bwMode="auto">
              <a:xfrm>
                <a:off x="1566" y="2330"/>
                <a:ext cx="455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/>
                  <a:t>700</a:t>
                </a:r>
              </a:p>
            </p:txBody>
          </p:sp>
          <p:sp>
            <p:nvSpPr>
              <p:cNvPr id="6173" name="Text Box 7"/>
              <p:cNvSpPr txBox="1">
                <a:spLocks noChangeArrowheads="1"/>
              </p:cNvSpPr>
              <p:nvPr/>
            </p:nvSpPr>
            <p:spPr bwMode="auto">
              <a:xfrm>
                <a:off x="2046" y="2154"/>
                <a:ext cx="40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/>
                  <a:t>nm</a:t>
                </a:r>
              </a:p>
            </p:txBody>
          </p:sp>
          <p:sp>
            <p:nvSpPr>
              <p:cNvPr id="6174" name="Text Box 8"/>
              <p:cNvSpPr txBox="1">
                <a:spLocks noChangeArrowheads="1"/>
              </p:cNvSpPr>
              <p:nvPr/>
            </p:nvSpPr>
            <p:spPr bwMode="auto">
              <a:xfrm>
                <a:off x="278" y="738"/>
                <a:ext cx="837" cy="5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/>
                  <a:t>Spectral</a:t>
                </a:r>
              </a:p>
              <a:p>
                <a:r>
                  <a:rPr lang="en-US"/>
                  <a:t>Output</a:t>
                </a:r>
              </a:p>
            </p:txBody>
          </p:sp>
        </p:grpSp>
        <p:grpSp>
          <p:nvGrpSpPr>
            <p:cNvPr id="6152" name="Group 11"/>
            <p:cNvGrpSpPr>
              <a:grpSpLocks/>
            </p:cNvGrpSpPr>
            <p:nvPr/>
          </p:nvGrpSpPr>
          <p:grpSpPr bwMode="auto">
            <a:xfrm>
              <a:off x="2190" y="1090"/>
              <a:ext cx="2174" cy="1880"/>
              <a:chOff x="278" y="738"/>
              <a:chExt cx="2174" cy="1880"/>
            </a:xfrm>
          </p:grpSpPr>
          <p:sp>
            <p:nvSpPr>
              <p:cNvPr id="6163" name="Line 12"/>
              <p:cNvSpPr>
                <a:spLocks noChangeShapeType="1"/>
              </p:cNvSpPr>
              <p:nvPr/>
            </p:nvSpPr>
            <p:spPr bwMode="auto">
              <a:xfrm flipV="1">
                <a:off x="712" y="1200"/>
                <a:ext cx="0" cy="112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4" name="Line 13"/>
              <p:cNvSpPr>
                <a:spLocks noChangeShapeType="1"/>
              </p:cNvSpPr>
              <p:nvPr/>
            </p:nvSpPr>
            <p:spPr bwMode="auto">
              <a:xfrm>
                <a:off x="704" y="2320"/>
                <a:ext cx="136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5" name="Text Box 14"/>
              <p:cNvSpPr txBox="1">
                <a:spLocks noChangeArrowheads="1"/>
              </p:cNvSpPr>
              <p:nvPr/>
            </p:nvSpPr>
            <p:spPr bwMode="auto">
              <a:xfrm>
                <a:off x="678" y="2330"/>
                <a:ext cx="454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/>
                  <a:t>400</a:t>
                </a:r>
              </a:p>
            </p:txBody>
          </p:sp>
          <p:sp>
            <p:nvSpPr>
              <p:cNvPr id="6166" name="Text Box 15"/>
              <p:cNvSpPr txBox="1">
                <a:spLocks noChangeArrowheads="1"/>
              </p:cNvSpPr>
              <p:nvPr/>
            </p:nvSpPr>
            <p:spPr bwMode="auto">
              <a:xfrm>
                <a:off x="1567" y="2330"/>
                <a:ext cx="454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/>
                  <a:t>700</a:t>
                </a:r>
              </a:p>
            </p:txBody>
          </p:sp>
          <p:sp>
            <p:nvSpPr>
              <p:cNvPr id="6167" name="Text Box 16"/>
              <p:cNvSpPr txBox="1">
                <a:spLocks noChangeArrowheads="1"/>
              </p:cNvSpPr>
              <p:nvPr/>
            </p:nvSpPr>
            <p:spPr bwMode="auto">
              <a:xfrm>
                <a:off x="2046" y="2154"/>
                <a:ext cx="40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/>
                  <a:t>nm</a:t>
                </a:r>
              </a:p>
            </p:txBody>
          </p:sp>
          <p:sp>
            <p:nvSpPr>
              <p:cNvPr id="6168" name="Text Box 17"/>
              <p:cNvSpPr txBox="1">
                <a:spLocks noChangeArrowheads="1"/>
              </p:cNvSpPr>
              <p:nvPr/>
            </p:nvSpPr>
            <p:spPr bwMode="auto">
              <a:xfrm>
                <a:off x="278" y="738"/>
                <a:ext cx="837" cy="5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/>
                  <a:t>Spectral</a:t>
                </a:r>
              </a:p>
              <a:p>
                <a:r>
                  <a:rPr lang="en-US"/>
                  <a:t>Output</a:t>
                </a:r>
              </a:p>
            </p:txBody>
          </p:sp>
        </p:grpSp>
        <p:grpSp>
          <p:nvGrpSpPr>
            <p:cNvPr id="6153" name="Group 18"/>
            <p:cNvGrpSpPr>
              <a:grpSpLocks/>
            </p:cNvGrpSpPr>
            <p:nvPr/>
          </p:nvGrpSpPr>
          <p:grpSpPr bwMode="auto">
            <a:xfrm>
              <a:off x="4230" y="1090"/>
              <a:ext cx="2174" cy="1880"/>
              <a:chOff x="278" y="738"/>
              <a:chExt cx="2174" cy="1880"/>
            </a:xfrm>
          </p:grpSpPr>
          <p:sp>
            <p:nvSpPr>
              <p:cNvPr id="6157" name="Line 19"/>
              <p:cNvSpPr>
                <a:spLocks noChangeShapeType="1"/>
              </p:cNvSpPr>
              <p:nvPr/>
            </p:nvSpPr>
            <p:spPr bwMode="auto">
              <a:xfrm flipV="1">
                <a:off x="712" y="1200"/>
                <a:ext cx="0" cy="112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8" name="Line 20"/>
              <p:cNvSpPr>
                <a:spLocks noChangeShapeType="1"/>
              </p:cNvSpPr>
              <p:nvPr/>
            </p:nvSpPr>
            <p:spPr bwMode="auto">
              <a:xfrm>
                <a:off x="704" y="2320"/>
                <a:ext cx="136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9" name="Text Box 21"/>
              <p:cNvSpPr txBox="1">
                <a:spLocks noChangeArrowheads="1"/>
              </p:cNvSpPr>
              <p:nvPr/>
            </p:nvSpPr>
            <p:spPr bwMode="auto">
              <a:xfrm>
                <a:off x="678" y="2330"/>
                <a:ext cx="454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/>
                  <a:t>400</a:t>
                </a:r>
              </a:p>
            </p:txBody>
          </p:sp>
          <p:sp>
            <p:nvSpPr>
              <p:cNvPr id="6160" name="Text Box 22"/>
              <p:cNvSpPr txBox="1">
                <a:spLocks noChangeArrowheads="1"/>
              </p:cNvSpPr>
              <p:nvPr/>
            </p:nvSpPr>
            <p:spPr bwMode="auto">
              <a:xfrm>
                <a:off x="1567" y="2330"/>
                <a:ext cx="454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/>
                  <a:t>700</a:t>
                </a:r>
              </a:p>
            </p:txBody>
          </p:sp>
          <p:sp>
            <p:nvSpPr>
              <p:cNvPr id="6161" name="Text Box 23"/>
              <p:cNvSpPr txBox="1">
                <a:spLocks noChangeArrowheads="1"/>
              </p:cNvSpPr>
              <p:nvPr/>
            </p:nvSpPr>
            <p:spPr bwMode="auto">
              <a:xfrm>
                <a:off x="2046" y="2154"/>
                <a:ext cx="40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/>
                  <a:t>nm</a:t>
                </a:r>
              </a:p>
            </p:txBody>
          </p:sp>
          <p:sp>
            <p:nvSpPr>
              <p:cNvPr id="6162" name="Text Box 24"/>
              <p:cNvSpPr txBox="1">
                <a:spLocks noChangeArrowheads="1"/>
              </p:cNvSpPr>
              <p:nvPr/>
            </p:nvSpPr>
            <p:spPr bwMode="auto">
              <a:xfrm>
                <a:off x="278" y="738"/>
                <a:ext cx="837" cy="5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/>
                  <a:t>Spectral</a:t>
                </a:r>
              </a:p>
              <a:p>
                <a:r>
                  <a:rPr lang="en-US"/>
                  <a:t>Output</a:t>
                </a:r>
              </a:p>
            </p:txBody>
          </p:sp>
        </p:grpSp>
        <p:sp>
          <p:nvSpPr>
            <p:cNvPr id="6154" name="Line 26"/>
            <p:cNvSpPr>
              <a:spLocks noChangeShapeType="1"/>
            </p:cNvSpPr>
            <p:nvPr/>
          </p:nvSpPr>
          <p:spPr bwMode="auto">
            <a:xfrm>
              <a:off x="688" y="2016"/>
              <a:ext cx="1264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5" name="Line 27"/>
            <p:cNvSpPr>
              <a:spLocks noChangeShapeType="1"/>
            </p:cNvSpPr>
            <p:nvPr/>
          </p:nvSpPr>
          <p:spPr bwMode="auto">
            <a:xfrm flipV="1">
              <a:off x="2984" y="2000"/>
              <a:ext cx="0" cy="664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6" name="Freeform 28"/>
            <p:cNvSpPr>
              <a:spLocks/>
            </p:cNvSpPr>
            <p:nvPr/>
          </p:nvSpPr>
          <p:spPr bwMode="auto">
            <a:xfrm>
              <a:off x="4792" y="1980"/>
              <a:ext cx="1040" cy="692"/>
            </a:xfrm>
            <a:custGeom>
              <a:avLst/>
              <a:gdLst>
                <a:gd name="T0" fmla="*/ 0 w 1040"/>
                <a:gd name="T1" fmla="*/ 692 h 692"/>
                <a:gd name="T2" fmla="*/ 64 w 1040"/>
                <a:gd name="T3" fmla="*/ 612 h 692"/>
                <a:gd name="T4" fmla="*/ 128 w 1040"/>
                <a:gd name="T5" fmla="*/ 508 h 692"/>
                <a:gd name="T6" fmla="*/ 232 w 1040"/>
                <a:gd name="T7" fmla="*/ 548 h 692"/>
                <a:gd name="T8" fmla="*/ 328 w 1040"/>
                <a:gd name="T9" fmla="*/ 588 h 692"/>
                <a:gd name="T10" fmla="*/ 360 w 1040"/>
                <a:gd name="T11" fmla="*/ 500 h 692"/>
                <a:gd name="T12" fmla="*/ 512 w 1040"/>
                <a:gd name="T13" fmla="*/ 532 h 692"/>
                <a:gd name="T14" fmla="*/ 512 w 1040"/>
                <a:gd name="T15" fmla="*/ 380 h 692"/>
                <a:gd name="T16" fmla="*/ 624 w 1040"/>
                <a:gd name="T17" fmla="*/ 244 h 692"/>
                <a:gd name="T18" fmla="*/ 664 w 1040"/>
                <a:gd name="T19" fmla="*/ 76 h 692"/>
                <a:gd name="T20" fmla="*/ 696 w 1040"/>
                <a:gd name="T21" fmla="*/ 12 h 692"/>
                <a:gd name="T22" fmla="*/ 832 w 1040"/>
                <a:gd name="T23" fmla="*/ 148 h 692"/>
                <a:gd name="T24" fmla="*/ 880 w 1040"/>
                <a:gd name="T25" fmla="*/ 308 h 692"/>
                <a:gd name="T26" fmla="*/ 944 w 1040"/>
                <a:gd name="T27" fmla="*/ 508 h 692"/>
                <a:gd name="T28" fmla="*/ 984 w 1040"/>
                <a:gd name="T29" fmla="*/ 604 h 692"/>
                <a:gd name="T30" fmla="*/ 1040 w 1040"/>
                <a:gd name="T31" fmla="*/ 692 h 69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0"/>
                <a:gd name="T49" fmla="*/ 0 h 692"/>
                <a:gd name="T50" fmla="*/ 1040 w 1040"/>
                <a:gd name="T51" fmla="*/ 692 h 69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0" h="692">
                  <a:moveTo>
                    <a:pt x="0" y="692"/>
                  </a:moveTo>
                  <a:cubicBezTo>
                    <a:pt x="21" y="667"/>
                    <a:pt x="43" y="643"/>
                    <a:pt x="64" y="612"/>
                  </a:cubicBezTo>
                  <a:cubicBezTo>
                    <a:pt x="85" y="581"/>
                    <a:pt x="100" y="519"/>
                    <a:pt x="128" y="508"/>
                  </a:cubicBezTo>
                  <a:cubicBezTo>
                    <a:pt x="156" y="497"/>
                    <a:pt x="199" y="535"/>
                    <a:pt x="232" y="548"/>
                  </a:cubicBezTo>
                  <a:cubicBezTo>
                    <a:pt x="265" y="561"/>
                    <a:pt x="307" y="596"/>
                    <a:pt x="328" y="588"/>
                  </a:cubicBezTo>
                  <a:cubicBezTo>
                    <a:pt x="349" y="580"/>
                    <a:pt x="329" y="509"/>
                    <a:pt x="360" y="500"/>
                  </a:cubicBezTo>
                  <a:cubicBezTo>
                    <a:pt x="391" y="491"/>
                    <a:pt x="487" y="552"/>
                    <a:pt x="512" y="532"/>
                  </a:cubicBezTo>
                  <a:cubicBezTo>
                    <a:pt x="537" y="512"/>
                    <a:pt x="493" y="428"/>
                    <a:pt x="512" y="380"/>
                  </a:cubicBezTo>
                  <a:cubicBezTo>
                    <a:pt x="531" y="332"/>
                    <a:pt x="599" y="295"/>
                    <a:pt x="624" y="244"/>
                  </a:cubicBezTo>
                  <a:cubicBezTo>
                    <a:pt x="649" y="193"/>
                    <a:pt x="652" y="114"/>
                    <a:pt x="664" y="76"/>
                  </a:cubicBezTo>
                  <a:cubicBezTo>
                    <a:pt x="676" y="38"/>
                    <a:pt x="668" y="0"/>
                    <a:pt x="696" y="12"/>
                  </a:cubicBezTo>
                  <a:cubicBezTo>
                    <a:pt x="724" y="24"/>
                    <a:pt x="801" y="99"/>
                    <a:pt x="832" y="148"/>
                  </a:cubicBezTo>
                  <a:cubicBezTo>
                    <a:pt x="863" y="197"/>
                    <a:pt x="861" y="248"/>
                    <a:pt x="880" y="308"/>
                  </a:cubicBezTo>
                  <a:cubicBezTo>
                    <a:pt x="899" y="368"/>
                    <a:pt x="927" y="459"/>
                    <a:pt x="944" y="508"/>
                  </a:cubicBezTo>
                  <a:cubicBezTo>
                    <a:pt x="961" y="557"/>
                    <a:pt x="968" y="573"/>
                    <a:pt x="984" y="604"/>
                  </a:cubicBezTo>
                  <a:cubicBezTo>
                    <a:pt x="1000" y="635"/>
                    <a:pt x="1020" y="663"/>
                    <a:pt x="1040" y="692"/>
                  </a:cubicBezTo>
                </a:path>
              </a:pathLst>
            </a:cu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48" name="Text Box 29"/>
          <p:cNvSpPr txBox="1">
            <a:spLocks noChangeArrowheads="1"/>
          </p:cNvSpPr>
          <p:nvPr/>
        </p:nvSpPr>
        <p:spPr bwMode="auto">
          <a:xfrm>
            <a:off x="1498600" y="4778375"/>
            <a:ext cx="927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White</a:t>
            </a:r>
          </a:p>
        </p:txBody>
      </p:sp>
      <p:sp>
        <p:nvSpPr>
          <p:cNvPr id="6149" name="Text Box 30"/>
          <p:cNvSpPr txBox="1">
            <a:spLocks noChangeArrowheads="1"/>
          </p:cNvSpPr>
          <p:nvPr/>
        </p:nvSpPr>
        <p:spPr bwMode="auto">
          <a:xfrm>
            <a:off x="3802063" y="4765675"/>
            <a:ext cx="21288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Monochromatic</a:t>
            </a:r>
          </a:p>
        </p:txBody>
      </p:sp>
      <p:sp>
        <p:nvSpPr>
          <p:cNvPr id="6150" name="Text Box 31"/>
          <p:cNvSpPr txBox="1">
            <a:spLocks noChangeArrowheads="1"/>
          </p:cNvSpPr>
          <p:nvPr/>
        </p:nvSpPr>
        <p:spPr bwMode="auto">
          <a:xfrm>
            <a:off x="6916738" y="4778375"/>
            <a:ext cx="1165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Colored</a:t>
            </a:r>
          </a:p>
        </p:txBody>
      </p:sp>
    </p:spTree>
    <p:extLst>
      <p:ext uri="{BB962C8B-B14F-4D97-AF65-F5344CB8AC3E}">
        <p14:creationId xmlns:p14="http://schemas.microsoft.com/office/powerpoint/2010/main" val="215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Pigments</a:t>
            </a:r>
          </a:p>
        </p:txBody>
      </p:sp>
      <p:sp>
        <p:nvSpPr>
          <p:cNvPr id="7171" name="Text Box 27"/>
          <p:cNvSpPr txBox="1">
            <a:spLocks noChangeArrowheads="1"/>
          </p:cNvSpPr>
          <p:nvPr/>
        </p:nvSpPr>
        <p:spPr bwMode="auto">
          <a:xfrm>
            <a:off x="1498600" y="4778375"/>
            <a:ext cx="674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Red</a:t>
            </a:r>
          </a:p>
        </p:txBody>
      </p:sp>
      <p:sp>
        <p:nvSpPr>
          <p:cNvPr id="7172" name="Text Box 28"/>
          <p:cNvSpPr txBox="1">
            <a:spLocks noChangeArrowheads="1"/>
          </p:cNvSpPr>
          <p:nvPr/>
        </p:nvSpPr>
        <p:spPr bwMode="auto">
          <a:xfrm>
            <a:off x="4219575" y="4765675"/>
            <a:ext cx="928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Green</a:t>
            </a:r>
          </a:p>
        </p:txBody>
      </p:sp>
      <p:sp>
        <p:nvSpPr>
          <p:cNvPr id="7173" name="Text Box 29"/>
          <p:cNvSpPr txBox="1">
            <a:spLocks noChangeArrowheads="1"/>
          </p:cNvSpPr>
          <p:nvPr/>
        </p:nvSpPr>
        <p:spPr bwMode="auto">
          <a:xfrm>
            <a:off x="7131050" y="4778375"/>
            <a:ext cx="758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Blue</a:t>
            </a:r>
          </a:p>
        </p:txBody>
      </p:sp>
      <p:grpSp>
        <p:nvGrpSpPr>
          <p:cNvPr id="7174" name="Group 33"/>
          <p:cNvGrpSpPr>
            <a:grpSpLocks/>
          </p:cNvGrpSpPr>
          <p:nvPr/>
        </p:nvGrpSpPr>
        <p:grpSpPr bwMode="auto">
          <a:xfrm>
            <a:off x="358775" y="1730375"/>
            <a:ext cx="8677275" cy="2984500"/>
            <a:chOff x="254" y="1090"/>
            <a:chExt cx="6150" cy="1880"/>
          </a:xfrm>
        </p:grpSpPr>
        <p:grpSp>
          <p:nvGrpSpPr>
            <p:cNvPr id="7175" name="Group 3"/>
            <p:cNvGrpSpPr>
              <a:grpSpLocks/>
            </p:cNvGrpSpPr>
            <p:nvPr/>
          </p:nvGrpSpPr>
          <p:grpSpPr bwMode="auto">
            <a:xfrm>
              <a:off x="254" y="1090"/>
              <a:ext cx="2174" cy="1880"/>
              <a:chOff x="278" y="738"/>
              <a:chExt cx="2174" cy="1880"/>
            </a:xfrm>
          </p:grpSpPr>
          <p:sp>
            <p:nvSpPr>
              <p:cNvPr id="7193" name="Line 4"/>
              <p:cNvSpPr>
                <a:spLocks noChangeShapeType="1"/>
              </p:cNvSpPr>
              <p:nvPr/>
            </p:nvSpPr>
            <p:spPr bwMode="auto">
              <a:xfrm flipV="1">
                <a:off x="712" y="1200"/>
                <a:ext cx="0" cy="112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4" name="Line 5"/>
              <p:cNvSpPr>
                <a:spLocks noChangeShapeType="1"/>
              </p:cNvSpPr>
              <p:nvPr/>
            </p:nvSpPr>
            <p:spPr bwMode="auto">
              <a:xfrm>
                <a:off x="704" y="2320"/>
                <a:ext cx="136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5" name="Text Box 6"/>
              <p:cNvSpPr txBox="1">
                <a:spLocks noChangeArrowheads="1"/>
              </p:cNvSpPr>
              <p:nvPr/>
            </p:nvSpPr>
            <p:spPr bwMode="auto">
              <a:xfrm>
                <a:off x="677" y="2330"/>
                <a:ext cx="455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/>
                  <a:t>400</a:t>
                </a:r>
              </a:p>
            </p:txBody>
          </p:sp>
          <p:sp>
            <p:nvSpPr>
              <p:cNvPr id="7196" name="Text Box 7"/>
              <p:cNvSpPr txBox="1">
                <a:spLocks noChangeArrowheads="1"/>
              </p:cNvSpPr>
              <p:nvPr/>
            </p:nvSpPr>
            <p:spPr bwMode="auto">
              <a:xfrm>
                <a:off x="1566" y="2330"/>
                <a:ext cx="455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/>
                  <a:t>700</a:t>
                </a:r>
              </a:p>
            </p:txBody>
          </p:sp>
          <p:sp>
            <p:nvSpPr>
              <p:cNvPr id="7197" name="Text Box 8"/>
              <p:cNvSpPr txBox="1">
                <a:spLocks noChangeArrowheads="1"/>
              </p:cNvSpPr>
              <p:nvPr/>
            </p:nvSpPr>
            <p:spPr bwMode="auto">
              <a:xfrm>
                <a:off x="2046" y="2154"/>
                <a:ext cx="40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/>
                  <a:t>nm</a:t>
                </a:r>
              </a:p>
            </p:txBody>
          </p:sp>
          <p:sp>
            <p:nvSpPr>
              <p:cNvPr id="7198" name="Text Box 9"/>
              <p:cNvSpPr txBox="1">
                <a:spLocks noChangeArrowheads="1"/>
              </p:cNvSpPr>
              <p:nvPr/>
            </p:nvSpPr>
            <p:spPr bwMode="auto">
              <a:xfrm>
                <a:off x="278" y="738"/>
                <a:ext cx="1148" cy="5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/>
                  <a:t>Spectral</a:t>
                </a:r>
              </a:p>
              <a:p>
                <a:r>
                  <a:rPr lang="en-US"/>
                  <a:t>Reflectance</a:t>
                </a:r>
              </a:p>
            </p:txBody>
          </p:sp>
        </p:grpSp>
        <p:grpSp>
          <p:nvGrpSpPr>
            <p:cNvPr id="7176" name="Group 10"/>
            <p:cNvGrpSpPr>
              <a:grpSpLocks/>
            </p:cNvGrpSpPr>
            <p:nvPr/>
          </p:nvGrpSpPr>
          <p:grpSpPr bwMode="auto">
            <a:xfrm>
              <a:off x="2190" y="1090"/>
              <a:ext cx="2174" cy="1880"/>
              <a:chOff x="278" y="738"/>
              <a:chExt cx="2174" cy="1880"/>
            </a:xfrm>
          </p:grpSpPr>
          <p:sp>
            <p:nvSpPr>
              <p:cNvPr id="7187" name="Line 11"/>
              <p:cNvSpPr>
                <a:spLocks noChangeShapeType="1"/>
              </p:cNvSpPr>
              <p:nvPr/>
            </p:nvSpPr>
            <p:spPr bwMode="auto">
              <a:xfrm flipV="1">
                <a:off x="712" y="1200"/>
                <a:ext cx="0" cy="112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8" name="Line 12"/>
              <p:cNvSpPr>
                <a:spLocks noChangeShapeType="1"/>
              </p:cNvSpPr>
              <p:nvPr/>
            </p:nvSpPr>
            <p:spPr bwMode="auto">
              <a:xfrm>
                <a:off x="704" y="2320"/>
                <a:ext cx="136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9" name="Text Box 13"/>
              <p:cNvSpPr txBox="1">
                <a:spLocks noChangeArrowheads="1"/>
              </p:cNvSpPr>
              <p:nvPr/>
            </p:nvSpPr>
            <p:spPr bwMode="auto">
              <a:xfrm>
                <a:off x="678" y="2330"/>
                <a:ext cx="454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/>
                  <a:t>400</a:t>
                </a:r>
              </a:p>
            </p:txBody>
          </p:sp>
          <p:sp>
            <p:nvSpPr>
              <p:cNvPr id="7190" name="Text Box 14"/>
              <p:cNvSpPr txBox="1">
                <a:spLocks noChangeArrowheads="1"/>
              </p:cNvSpPr>
              <p:nvPr/>
            </p:nvSpPr>
            <p:spPr bwMode="auto">
              <a:xfrm>
                <a:off x="1567" y="2330"/>
                <a:ext cx="454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/>
                  <a:t>700</a:t>
                </a:r>
              </a:p>
            </p:txBody>
          </p:sp>
          <p:sp>
            <p:nvSpPr>
              <p:cNvPr id="7191" name="Text Box 15"/>
              <p:cNvSpPr txBox="1">
                <a:spLocks noChangeArrowheads="1"/>
              </p:cNvSpPr>
              <p:nvPr/>
            </p:nvSpPr>
            <p:spPr bwMode="auto">
              <a:xfrm>
                <a:off x="2046" y="2154"/>
                <a:ext cx="40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/>
                  <a:t>nm</a:t>
                </a:r>
              </a:p>
            </p:txBody>
          </p:sp>
          <p:sp>
            <p:nvSpPr>
              <p:cNvPr id="7192" name="Text Box 16"/>
              <p:cNvSpPr txBox="1">
                <a:spLocks noChangeArrowheads="1"/>
              </p:cNvSpPr>
              <p:nvPr/>
            </p:nvSpPr>
            <p:spPr bwMode="auto">
              <a:xfrm>
                <a:off x="278" y="738"/>
                <a:ext cx="1148" cy="5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/>
                  <a:t>Spectral</a:t>
                </a:r>
              </a:p>
              <a:p>
                <a:r>
                  <a:rPr lang="en-US"/>
                  <a:t>Reflectance</a:t>
                </a:r>
              </a:p>
            </p:txBody>
          </p:sp>
        </p:grpSp>
        <p:grpSp>
          <p:nvGrpSpPr>
            <p:cNvPr id="7177" name="Group 17"/>
            <p:cNvGrpSpPr>
              <a:grpSpLocks/>
            </p:cNvGrpSpPr>
            <p:nvPr/>
          </p:nvGrpSpPr>
          <p:grpSpPr bwMode="auto">
            <a:xfrm>
              <a:off x="4230" y="1090"/>
              <a:ext cx="2174" cy="1880"/>
              <a:chOff x="278" y="738"/>
              <a:chExt cx="2174" cy="1880"/>
            </a:xfrm>
          </p:grpSpPr>
          <p:sp>
            <p:nvSpPr>
              <p:cNvPr id="7181" name="Line 18"/>
              <p:cNvSpPr>
                <a:spLocks noChangeShapeType="1"/>
              </p:cNvSpPr>
              <p:nvPr/>
            </p:nvSpPr>
            <p:spPr bwMode="auto">
              <a:xfrm flipV="1">
                <a:off x="712" y="1200"/>
                <a:ext cx="0" cy="112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2" name="Line 19"/>
              <p:cNvSpPr>
                <a:spLocks noChangeShapeType="1"/>
              </p:cNvSpPr>
              <p:nvPr/>
            </p:nvSpPr>
            <p:spPr bwMode="auto">
              <a:xfrm>
                <a:off x="704" y="2320"/>
                <a:ext cx="136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3" name="Text Box 20"/>
              <p:cNvSpPr txBox="1">
                <a:spLocks noChangeArrowheads="1"/>
              </p:cNvSpPr>
              <p:nvPr/>
            </p:nvSpPr>
            <p:spPr bwMode="auto">
              <a:xfrm>
                <a:off x="678" y="2330"/>
                <a:ext cx="454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/>
                  <a:t>400</a:t>
                </a:r>
              </a:p>
            </p:txBody>
          </p:sp>
          <p:sp>
            <p:nvSpPr>
              <p:cNvPr id="7184" name="Text Box 21"/>
              <p:cNvSpPr txBox="1">
                <a:spLocks noChangeArrowheads="1"/>
              </p:cNvSpPr>
              <p:nvPr/>
            </p:nvSpPr>
            <p:spPr bwMode="auto">
              <a:xfrm>
                <a:off x="1567" y="2330"/>
                <a:ext cx="454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/>
                  <a:t>700</a:t>
                </a:r>
              </a:p>
            </p:txBody>
          </p:sp>
          <p:sp>
            <p:nvSpPr>
              <p:cNvPr id="7185" name="Text Box 22"/>
              <p:cNvSpPr txBox="1">
                <a:spLocks noChangeArrowheads="1"/>
              </p:cNvSpPr>
              <p:nvPr/>
            </p:nvSpPr>
            <p:spPr bwMode="auto">
              <a:xfrm>
                <a:off x="2046" y="2154"/>
                <a:ext cx="40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/>
                  <a:t>nm</a:t>
                </a:r>
              </a:p>
            </p:txBody>
          </p:sp>
          <p:sp>
            <p:nvSpPr>
              <p:cNvPr id="7186" name="Text Box 23"/>
              <p:cNvSpPr txBox="1">
                <a:spLocks noChangeArrowheads="1"/>
              </p:cNvSpPr>
              <p:nvPr/>
            </p:nvSpPr>
            <p:spPr bwMode="auto">
              <a:xfrm>
                <a:off x="278" y="738"/>
                <a:ext cx="1148" cy="5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/>
                  <a:t>Spectral</a:t>
                </a:r>
              </a:p>
              <a:p>
                <a:r>
                  <a:rPr lang="en-US"/>
                  <a:t>Reflectance</a:t>
                </a:r>
              </a:p>
            </p:txBody>
          </p:sp>
        </p:grpSp>
        <p:sp>
          <p:nvSpPr>
            <p:cNvPr id="7178" name="Freeform 30"/>
            <p:cNvSpPr>
              <a:spLocks/>
            </p:cNvSpPr>
            <p:nvPr/>
          </p:nvSpPr>
          <p:spPr bwMode="auto">
            <a:xfrm>
              <a:off x="824" y="1727"/>
              <a:ext cx="1136" cy="849"/>
            </a:xfrm>
            <a:custGeom>
              <a:avLst/>
              <a:gdLst>
                <a:gd name="T0" fmla="*/ 0 w 1136"/>
                <a:gd name="T1" fmla="*/ 849 h 849"/>
                <a:gd name="T2" fmla="*/ 216 w 1136"/>
                <a:gd name="T3" fmla="*/ 833 h 849"/>
                <a:gd name="T4" fmla="*/ 552 w 1136"/>
                <a:gd name="T5" fmla="*/ 817 h 849"/>
                <a:gd name="T6" fmla="*/ 656 w 1136"/>
                <a:gd name="T7" fmla="*/ 801 h 849"/>
                <a:gd name="T8" fmla="*/ 720 w 1136"/>
                <a:gd name="T9" fmla="*/ 729 h 849"/>
                <a:gd name="T10" fmla="*/ 808 w 1136"/>
                <a:gd name="T11" fmla="*/ 521 h 849"/>
                <a:gd name="T12" fmla="*/ 856 w 1136"/>
                <a:gd name="T13" fmla="*/ 377 h 849"/>
                <a:gd name="T14" fmla="*/ 896 w 1136"/>
                <a:gd name="T15" fmla="*/ 113 h 849"/>
                <a:gd name="T16" fmla="*/ 1000 w 1136"/>
                <a:gd name="T17" fmla="*/ 17 h 849"/>
                <a:gd name="T18" fmla="*/ 1136 w 1136"/>
                <a:gd name="T19" fmla="*/ 9 h 84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36"/>
                <a:gd name="T31" fmla="*/ 0 h 849"/>
                <a:gd name="T32" fmla="*/ 1136 w 1136"/>
                <a:gd name="T33" fmla="*/ 849 h 84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36" h="849">
                  <a:moveTo>
                    <a:pt x="0" y="849"/>
                  </a:moveTo>
                  <a:cubicBezTo>
                    <a:pt x="62" y="843"/>
                    <a:pt x="124" y="838"/>
                    <a:pt x="216" y="833"/>
                  </a:cubicBezTo>
                  <a:cubicBezTo>
                    <a:pt x="308" y="828"/>
                    <a:pt x="479" y="822"/>
                    <a:pt x="552" y="817"/>
                  </a:cubicBezTo>
                  <a:cubicBezTo>
                    <a:pt x="625" y="812"/>
                    <a:pt x="628" y="816"/>
                    <a:pt x="656" y="801"/>
                  </a:cubicBezTo>
                  <a:cubicBezTo>
                    <a:pt x="684" y="786"/>
                    <a:pt x="695" y="776"/>
                    <a:pt x="720" y="729"/>
                  </a:cubicBezTo>
                  <a:cubicBezTo>
                    <a:pt x="745" y="682"/>
                    <a:pt x="785" y="580"/>
                    <a:pt x="808" y="521"/>
                  </a:cubicBezTo>
                  <a:cubicBezTo>
                    <a:pt x="831" y="462"/>
                    <a:pt x="841" y="445"/>
                    <a:pt x="856" y="377"/>
                  </a:cubicBezTo>
                  <a:cubicBezTo>
                    <a:pt x="871" y="309"/>
                    <a:pt x="872" y="173"/>
                    <a:pt x="896" y="113"/>
                  </a:cubicBezTo>
                  <a:cubicBezTo>
                    <a:pt x="920" y="53"/>
                    <a:pt x="960" y="34"/>
                    <a:pt x="1000" y="17"/>
                  </a:cubicBezTo>
                  <a:cubicBezTo>
                    <a:pt x="1040" y="0"/>
                    <a:pt x="1088" y="4"/>
                    <a:pt x="1136" y="9"/>
                  </a:cubicBezTo>
                </a:path>
              </a:pathLst>
            </a:cu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" name="Freeform 31"/>
            <p:cNvSpPr>
              <a:spLocks/>
            </p:cNvSpPr>
            <p:nvPr/>
          </p:nvSpPr>
          <p:spPr bwMode="auto">
            <a:xfrm>
              <a:off x="2760" y="1840"/>
              <a:ext cx="1040" cy="760"/>
            </a:xfrm>
            <a:custGeom>
              <a:avLst/>
              <a:gdLst>
                <a:gd name="T0" fmla="*/ 0 w 1040"/>
                <a:gd name="T1" fmla="*/ 760 h 760"/>
                <a:gd name="T2" fmla="*/ 176 w 1040"/>
                <a:gd name="T3" fmla="*/ 728 h 760"/>
                <a:gd name="T4" fmla="*/ 344 w 1040"/>
                <a:gd name="T5" fmla="*/ 584 h 760"/>
                <a:gd name="T6" fmla="*/ 456 w 1040"/>
                <a:gd name="T7" fmla="*/ 392 h 760"/>
                <a:gd name="T8" fmla="*/ 496 w 1040"/>
                <a:gd name="T9" fmla="*/ 176 h 760"/>
                <a:gd name="T10" fmla="*/ 568 w 1040"/>
                <a:gd name="T11" fmla="*/ 32 h 760"/>
                <a:gd name="T12" fmla="*/ 656 w 1040"/>
                <a:gd name="T13" fmla="*/ 8 h 760"/>
                <a:gd name="T14" fmla="*/ 712 w 1040"/>
                <a:gd name="T15" fmla="*/ 80 h 760"/>
                <a:gd name="T16" fmla="*/ 768 w 1040"/>
                <a:gd name="T17" fmla="*/ 208 h 760"/>
                <a:gd name="T18" fmla="*/ 816 w 1040"/>
                <a:gd name="T19" fmla="*/ 344 h 760"/>
                <a:gd name="T20" fmla="*/ 856 w 1040"/>
                <a:gd name="T21" fmla="*/ 520 h 760"/>
                <a:gd name="T22" fmla="*/ 944 w 1040"/>
                <a:gd name="T23" fmla="*/ 640 h 760"/>
                <a:gd name="T24" fmla="*/ 1040 w 1040"/>
                <a:gd name="T25" fmla="*/ 736 h 7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40"/>
                <a:gd name="T40" fmla="*/ 0 h 760"/>
                <a:gd name="T41" fmla="*/ 1040 w 1040"/>
                <a:gd name="T42" fmla="*/ 760 h 7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40" h="760">
                  <a:moveTo>
                    <a:pt x="0" y="760"/>
                  </a:moveTo>
                  <a:cubicBezTo>
                    <a:pt x="59" y="758"/>
                    <a:pt x="119" y="757"/>
                    <a:pt x="176" y="728"/>
                  </a:cubicBezTo>
                  <a:cubicBezTo>
                    <a:pt x="233" y="699"/>
                    <a:pt x="297" y="640"/>
                    <a:pt x="344" y="584"/>
                  </a:cubicBezTo>
                  <a:cubicBezTo>
                    <a:pt x="391" y="528"/>
                    <a:pt x="431" y="460"/>
                    <a:pt x="456" y="392"/>
                  </a:cubicBezTo>
                  <a:cubicBezTo>
                    <a:pt x="481" y="324"/>
                    <a:pt x="477" y="236"/>
                    <a:pt x="496" y="176"/>
                  </a:cubicBezTo>
                  <a:cubicBezTo>
                    <a:pt x="515" y="116"/>
                    <a:pt x="541" y="60"/>
                    <a:pt x="568" y="32"/>
                  </a:cubicBezTo>
                  <a:cubicBezTo>
                    <a:pt x="595" y="4"/>
                    <a:pt x="632" y="0"/>
                    <a:pt x="656" y="8"/>
                  </a:cubicBezTo>
                  <a:cubicBezTo>
                    <a:pt x="680" y="16"/>
                    <a:pt x="693" y="47"/>
                    <a:pt x="712" y="80"/>
                  </a:cubicBezTo>
                  <a:cubicBezTo>
                    <a:pt x="731" y="113"/>
                    <a:pt x="751" y="164"/>
                    <a:pt x="768" y="208"/>
                  </a:cubicBezTo>
                  <a:cubicBezTo>
                    <a:pt x="785" y="252"/>
                    <a:pt x="801" y="292"/>
                    <a:pt x="816" y="344"/>
                  </a:cubicBezTo>
                  <a:cubicBezTo>
                    <a:pt x="831" y="396"/>
                    <a:pt x="835" y="471"/>
                    <a:pt x="856" y="520"/>
                  </a:cubicBezTo>
                  <a:cubicBezTo>
                    <a:pt x="877" y="569"/>
                    <a:pt x="913" y="604"/>
                    <a:pt x="944" y="640"/>
                  </a:cubicBezTo>
                  <a:cubicBezTo>
                    <a:pt x="975" y="676"/>
                    <a:pt x="1007" y="706"/>
                    <a:pt x="1040" y="736"/>
                  </a:cubicBezTo>
                </a:path>
              </a:pathLst>
            </a:custGeom>
            <a:noFill/>
            <a:ln w="38100">
              <a:solidFill>
                <a:srgbClr val="66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" name="Freeform 32"/>
            <p:cNvSpPr>
              <a:spLocks/>
            </p:cNvSpPr>
            <p:nvPr/>
          </p:nvSpPr>
          <p:spPr bwMode="auto">
            <a:xfrm>
              <a:off x="4768" y="2225"/>
              <a:ext cx="1112" cy="392"/>
            </a:xfrm>
            <a:custGeom>
              <a:avLst/>
              <a:gdLst>
                <a:gd name="T0" fmla="*/ 0 w 1112"/>
                <a:gd name="T1" fmla="*/ 111 h 392"/>
                <a:gd name="T2" fmla="*/ 104 w 1112"/>
                <a:gd name="T3" fmla="*/ 7 h 392"/>
                <a:gd name="T4" fmla="*/ 216 w 1112"/>
                <a:gd name="T5" fmla="*/ 71 h 392"/>
                <a:gd name="T6" fmla="*/ 288 w 1112"/>
                <a:gd name="T7" fmla="*/ 207 h 392"/>
                <a:gd name="T8" fmla="*/ 440 w 1112"/>
                <a:gd name="T9" fmla="*/ 319 h 392"/>
                <a:gd name="T10" fmla="*/ 536 w 1112"/>
                <a:gd name="T11" fmla="*/ 383 h 392"/>
                <a:gd name="T12" fmla="*/ 752 w 1112"/>
                <a:gd name="T13" fmla="*/ 375 h 392"/>
                <a:gd name="T14" fmla="*/ 872 w 1112"/>
                <a:gd name="T15" fmla="*/ 343 h 392"/>
                <a:gd name="T16" fmla="*/ 1008 w 1112"/>
                <a:gd name="T17" fmla="*/ 367 h 392"/>
                <a:gd name="T18" fmla="*/ 1112 w 1112"/>
                <a:gd name="T19" fmla="*/ 375 h 39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12"/>
                <a:gd name="T31" fmla="*/ 0 h 392"/>
                <a:gd name="T32" fmla="*/ 1112 w 1112"/>
                <a:gd name="T33" fmla="*/ 392 h 39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12" h="392">
                  <a:moveTo>
                    <a:pt x="0" y="111"/>
                  </a:moveTo>
                  <a:cubicBezTo>
                    <a:pt x="34" y="62"/>
                    <a:pt x="68" y="14"/>
                    <a:pt x="104" y="7"/>
                  </a:cubicBezTo>
                  <a:cubicBezTo>
                    <a:pt x="140" y="0"/>
                    <a:pt x="185" y="38"/>
                    <a:pt x="216" y="71"/>
                  </a:cubicBezTo>
                  <a:cubicBezTo>
                    <a:pt x="247" y="104"/>
                    <a:pt x="251" y="166"/>
                    <a:pt x="288" y="207"/>
                  </a:cubicBezTo>
                  <a:cubicBezTo>
                    <a:pt x="325" y="248"/>
                    <a:pt x="399" y="290"/>
                    <a:pt x="440" y="319"/>
                  </a:cubicBezTo>
                  <a:cubicBezTo>
                    <a:pt x="481" y="348"/>
                    <a:pt x="484" y="374"/>
                    <a:pt x="536" y="383"/>
                  </a:cubicBezTo>
                  <a:cubicBezTo>
                    <a:pt x="588" y="392"/>
                    <a:pt x="696" y="382"/>
                    <a:pt x="752" y="375"/>
                  </a:cubicBezTo>
                  <a:cubicBezTo>
                    <a:pt x="808" y="368"/>
                    <a:pt x="829" y="344"/>
                    <a:pt x="872" y="343"/>
                  </a:cubicBezTo>
                  <a:cubicBezTo>
                    <a:pt x="915" y="342"/>
                    <a:pt x="968" y="362"/>
                    <a:pt x="1008" y="367"/>
                  </a:cubicBezTo>
                  <a:cubicBezTo>
                    <a:pt x="1048" y="372"/>
                    <a:pt x="1080" y="373"/>
                    <a:pt x="1112" y="375"/>
                  </a:cubicBezTo>
                </a:path>
              </a:pathLst>
            </a:cu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4609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Computational Photography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 definitions, many concepts have been performed for years, but just not called computational photography.</a:t>
            </a:r>
          </a:p>
          <a:p>
            <a:r>
              <a:rPr lang="en-US" dirty="0" smtClean="0"/>
              <a:t>Conventional photography captures a 2D projection of a scene and has limited flexibility in adjusting its display (exposure, contrast, color balance).</a:t>
            </a:r>
          </a:p>
          <a:p>
            <a:r>
              <a:rPr lang="en-US" dirty="0" smtClean="0"/>
              <a:t>Computational photography incorporates “current” technologies in lighting, optics, sensors and post-processing to create images beyond what conventional photography can provide.</a:t>
            </a:r>
          </a:p>
          <a:p>
            <a:r>
              <a:rPr lang="en-US" dirty="0" smtClean="0"/>
              <a:t>Digital images make this process easier.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16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63575" y="76200"/>
            <a:ext cx="7772400" cy="1143000"/>
          </a:xfrm>
        </p:spPr>
        <p:txBody>
          <a:bodyPr/>
          <a:lstStyle/>
          <a:p>
            <a:r>
              <a:rPr lang="en-US" smtClean="0"/>
              <a:t>Subtractive Colors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42875" y="1069975"/>
            <a:ext cx="8997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Pigments (e.g. paints and inks) absorb different portions of the spectrum</a:t>
            </a:r>
          </a:p>
        </p:txBody>
      </p:sp>
      <p:grpSp>
        <p:nvGrpSpPr>
          <p:cNvPr id="8196" name="Group 55"/>
          <p:cNvGrpSpPr>
            <a:grpSpLocks/>
          </p:cNvGrpSpPr>
          <p:nvPr/>
        </p:nvGrpSpPr>
        <p:grpSpPr bwMode="auto">
          <a:xfrm>
            <a:off x="166688" y="1992313"/>
            <a:ext cx="6446837" cy="3998912"/>
            <a:chOff x="254" y="1071"/>
            <a:chExt cx="4569" cy="2519"/>
          </a:xfrm>
        </p:grpSpPr>
        <p:sp>
          <p:nvSpPr>
            <p:cNvPr id="8199" name="Line 6"/>
            <p:cNvSpPr>
              <a:spLocks noChangeShapeType="1"/>
            </p:cNvSpPr>
            <p:nvPr/>
          </p:nvSpPr>
          <p:spPr bwMode="auto">
            <a:xfrm flipV="1">
              <a:off x="573" y="1404"/>
              <a:ext cx="0" cy="74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0" name="Line 7"/>
            <p:cNvSpPr>
              <a:spLocks noChangeShapeType="1"/>
            </p:cNvSpPr>
            <p:nvPr/>
          </p:nvSpPr>
          <p:spPr bwMode="auto">
            <a:xfrm>
              <a:off x="567" y="2149"/>
              <a:ext cx="1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1" name="Text Box 8"/>
            <p:cNvSpPr txBox="1">
              <a:spLocks noChangeArrowheads="1"/>
            </p:cNvSpPr>
            <p:nvPr/>
          </p:nvSpPr>
          <p:spPr bwMode="auto">
            <a:xfrm>
              <a:off x="549" y="2217"/>
              <a:ext cx="34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600"/>
                <a:t>400</a:t>
              </a:r>
            </a:p>
          </p:txBody>
        </p:sp>
        <p:sp>
          <p:nvSpPr>
            <p:cNvPr id="8202" name="Text Box 9"/>
            <p:cNvSpPr txBox="1">
              <a:spLocks noChangeArrowheads="1"/>
            </p:cNvSpPr>
            <p:nvPr/>
          </p:nvSpPr>
          <p:spPr bwMode="auto">
            <a:xfrm>
              <a:off x="1201" y="2218"/>
              <a:ext cx="34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600"/>
                <a:t>700</a:t>
              </a:r>
            </a:p>
          </p:txBody>
        </p:sp>
        <p:sp>
          <p:nvSpPr>
            <p:cNvPr id="8203" name="Text Box 10"/>
            <p:cNvSpPr txBox="1">
              <a:spLocks noChangeArrowheads="1"/>
            </p:cNvSpPr>
            <p:nvPr/>
          </p:nvSpPr>
          <p:spPr bwMode="auto">
            <a:xfrm>
              <a:off x="1553" y="2101"/>
              <a:ext cx="31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600"/>
                <a:t>nm</a:t>
              </a:r>
            </a:p>
          </p:txBody>
        </p:sp>
        <p:sp>
          <p:nvSpPr>
            <p:cNvPr id="8204" name="Text Box 11"/>
            <p:cNvSpPr txBox="1">
              <a:spLocks noChangeArrowheads="1"/>
            </p:cNvSpPr>
            <p:nvPr/>
          </p:nvSpPr>
          <p:spPr bwMode="auto">
            <a:xfrm>
              <a:off x="254" y="1079"/>
              <a:ext cx="604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600"/>
                <a:t>Spectral</a:t>
              </a:r>
            </a:p>
            <a:p>
              <a:r>
                <a:rPr lang="en-US" sz="1600"/>
                <a:t>Output</a:t>
              </a:r>
            </a:p>
          </p:txBody>
        </p:sp>
        <p:sp>
          <p:nvSpPr>
            <p:cNvPr id="8205" name="Line 13"/>
            <p:cNvSpPr>
              <a:spLocks noChangeShapeType="1"/>
            </p:cNvSpPr>
            <p:nvPr/>
          </p:nvSpPr>
          <p:spPr bwMode="auto">
            <a:xfrm flipV="1">
              <a:off x="1996" y="1404"/>
              <a:ext cx="0" cy="74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6" name="Line 14"/>
            <p:cNvSpPr>
              <a:spLocks noChangeShapeType="1"/>
            </p:cNvSpPr>
            <p:nvPr/>
          </p:nvSpPr>
          <p:spPr bwMode="auto">
            <a:xfrm>
              <a:off x="1990" y="2149"/>
              <a:ext cx="1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7" name="Text Box 15"/>
            <p:cNvSpPr txBox="1">
              <a:spLocks noChangeArrowheads="1"/>
            </p:cNvSpPr>
            <p:nvPr/>
          </p:nvSpPr>
          <p:spPr bwMode="auto">
            <a:xfrm>
              <a:off x="1970" y="2217"/>
              <a:ext cx="34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600"/>
                <a:t>400</a:t>
              </a:r>
            </a:p>
          </p:txBody>
        </p:sp>
        <p:sp>
          <p:nvSpPr>
            <p:cNvPr id="8208" name="Text Box 16"/>
            <p:cNvSpPr txBox="1">
              <a:spLocks noChangeArrowheads="1"/>
            </p:cNvSpPr>
            <p:nvPr/>
          </p:nvSpPr>
          <p:spPr bwMode="auto">
            <a:xfrm>
              <a:off x="2623" y="2218"/>
              <a:ext cx="34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600"/>
                <a:t>700</a:t>
              </a:r>
            </a:p>
          </p:txBody>
        </p:sp>
        <p:sp>
          <p:nvSpPr>
            <p:cNvPr id="8209" name="Text Box 17"/>
            <p:cNvSpPr txBox="1">
              <a:spLocks noChangeArrowheads="1"/>
            </p:cNvSpPr>
            <p:nvPr/>
          </p:nvSpPr>
          <p:spPr bwMode="auto">
            <a:xfrm>
              <a:off x="2977" y="2101"/>
              <a:ext cx="31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600"/>
                <a:t>nm</a:t>
              </a:r>
            </a:p>
          </p:txBody>
        </p:sp>
        <p:sp>
          <p:nvSpPr>
            <p:cNvPr id="8210" name="Text Box 18"/>
            <p:cNvSpPr txBox="1">
              <a:spLocks noChangeArrowheads="1"/>
            </p:cNvSpPr>
            <p:nvPr/>
          </p:nvSpPr>
          <p:spPr bwMode="auto">
            <a:xfrm>
              <a:off x="1677" y="1079"/>
              <a:ext cx="604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600"/>
                <a:t>Spectral</a:t>
              </a:r>
            </a:p>
            <a:p>
              <a:r>
                <a:rPr lang="en-US" sz="1600"/>
                <a:t>Output</a:t>
              </a:r>
            </a:p>
          </p:txBody>
        </p:sp>
        <p:sp>
          <p:nvSpPr>
            <p:cNvPr id="8211" name="Line 20"/>
            <p:cNvSpPr>
              <a:spLocks noChangeShapeType="1"/>
            </p:cNvSpPr>
            <p:nvPr/>
          </p:nvSpPr>
          <p:spPr bwMode="auto">
            <a:xfrm flipV="1">
              <a:off x="3496" y="1404"/>
              <a:ext cx="0" cy="74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2" name="Line 21"/>
            <p:cNvSpPr>
              <a:spLocks noChangeShapeType="1"/>
            </p:cNvSpPr>
            <p:nvPr/>
          </p:nvSpPr>
          <p:spPr bwMode="auto">
            <a:xfrm>
              <a:off x="3490" y="2149"/>
              <a:ext cx="1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3" name="Text Box 22"/>
            <p:cNvSpPr txBox="1">
              <a:spLocks noChangeArrowheads="1"/>
            </p:cNvSpPr>
            <p:nvPr/>
          </p:nvSpPr>
          <p:spPr bwMode="auto">
            <a:xfrm>
              <a:off x="3471" y="2217"/>
              <a:ext cx="34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600"/>
                <a:t>400</a:t>
              </a:r>
            </a:p>
          </p:txBody>
        </p:sp>
        <p:sp>
          <p:nvSpPr>
            <p:cNvPr id="8214" name="Text Box 23"/>
            <p:cNvSpPr txBox="1">
              <a:spLocks noChangeArrowheads="1"/>
            </p:cNvSpPr>
            <p:nvPr/>
          </p:nvSpPr>
          <p:spPr bwMode="auto">
            <a:xfrm>
              <a:off x="4123" y="2218"/>
              <a:ext cx="34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600"/>
                <a:t>700</a:t>
              </a:r>
            </a:p>
          </p:txBody>
        </p:sp>
        <p:sp>
          <p:nvSpPr>
            <p:cNvPr id="8215" name="Text Box 24"/>
            <p:cNvSpPr txBox="1">
              <a:spLocks noChangeArrowheads="1"/>
            </p:cNvSpPr>
            <p:nvPr/>
          </p:nvSpPr>
          <p:spPr bwMode="auto">
            <a:xfrm>
              <a:off x="4476" y="2100"/>
              <a:ext cx="31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600"/>
                <a:t>nm</a:t>
              </a:r>
            </a:p>
          </p:txBody>
        </p:sp>
        <p:sp>
          <p:nvSpPr>
            <p:cNvPr id="8216" name="Text Box 25"/>
            <p:cNvSpPr txBox="1">
              <a:spLocks noChangeArrowheads="1"/>
            </p:cNvSpPr>
            <p:nvPr/>
          </p:nvSpPr>
          <p:spPr bwMode="auto">
            <a:xfrm>
              <a:off x="3178" y="1071"/>
              <a:ext cx="604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600"/>
                <a:t>Spectral</a:t>
              </a:r>
            </a:p>
            <a:p>
              <a:r>
                <a:rPr lang="en-US" sz="1600"/>
                <a:t>Output</a:t>
              </a:r>
            </a:p>
          </p:txBody>
        </p:sp>
        <p:sp>
          <p:nvSpPr>
            <p:cNvPr id="8217" name="Line 26"/>
            <p:cNvSpPr>
              <a:spLocks noChangeShapeType="1"/>
            </p:cNvSpPr>
            <p:nvPr/>
          </p:nvSpPr>
          <p:spPr bwMode="auto">
            <a:xfrm>
              <a:off x="573" y="1713"/>
              <a:ext cx="929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8" name="Line 27"/>
            <p:cNvSpPr>
              <a:spLocks noChangeShapeType="1"/>
            </p:cNvSpPr>
            <p:nvPr/>
          </p:nvSpPr>
          <p:spPr bwMode="auto">
            <a:xfrm flipV="1">
              <a:off x="2261" y="1702"/>
              <a:ext cx="0" cy="441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9" name="Freeform 28"/>
            <p:cNvSpPr>
              <a:spLocks/>
            </p:cNvSpPr>
            <p:nvPr/>
          </p:nvSpPr>
          <p:spPr bwMode="auto">
            <a:xfrm>
              <a:off x="3590" y="1689"/>
              <a:ext cx="765" cy="460"/>
            </a:xfrm>
            <a:custGeom>
              <a:avLst/>
              <a:gdLst>
                <a:gd name="T0" fmla="*/ 0 w 1040"/>
                <a:gd name="T1" fmla="*/ 306 h 692"/>
                <a:gd name="T2" fmla="*/ 35 w 1040"/>
                <a:gd name="T3" fmla="*/ 271 h 692"/>
                <a:gd name="T4" fmla="*/ 69 w 1040"/>
                <a:gd name="T5" fmla="*/ 225 h 692"/>
                <a:gd name="T6" fmla="*/ 126 w 1040"/>
                <a:gd name="T7" fmla="*/ 242 h 692"/>
                <a:gd name="T8" fmla="*/ 177 w 1040"/>
                <a:gd name="T9" fmla="*/ 260 h 692"/>
                <a:gd name="T10" fmla="*/ 195 w 1040"/>
                <a:gd name="T11" fmla="*/ 221 h 692"/>
                <a:gd name="T12" fmla="*/ 277 w 1040"/>
                <a:gd name="T13" fmla="*/ 235 h 692"/>
                <a:gd name="T14" fmla="*/ 277 w 1040"/>
                <a:gd name="T15" fmla="*/ 168 h 692"/>
                <a:gd name="T16" fmla="*/ 338 w 1040"/>
                <a:gd name="T17" fmla="*/ 108 h 692"/>
                <a:gd name="T18" fmla="*/ 359 w 1040"/>
                <a:gd name="T19" fmla="*/ 34 h 692"/>
                <a:gd name="T20" fmla="*/ 377 w 1040"/>
                <a:gd name="T21" fmla="*/ 5 h 692"/>
                <a:gd name="T22" fmla="*/ 450 w 1040"/>
                <a:gd name="T23" fmla="*/ 65 h 692"/>
                <a:gd name="T24" fmla="*/ 476 w 1040"/>
                <a:gd name="T25" fmla="*/ 136 h 692"/>
                <a:gd name="T26" fmla="*/ 510 w 1040"/>
                <a:gd name="T27" fmla="*/ 225 h 692"/>
                <a:gd name="T28" fmla="*/ 533 w 1040"/>
                <a:gd name="T29" fmla="*/ 267 h 692"/>
                <a:gd name="T30" fmla="*/ 563 w 1040"/>
                <a:gd name="T31" fmla="*/ 306 h 69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0"/>
                <a:gd name="T49" fmla="*/ 0 h 692"/>
                <a:gd name="T50" fmla="*/ 1040 w 1040"/>
                <a:gd name="T51" fmla="*/ 692 h 69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0" h="692">
                  <a:moveTo>
                    <a:pt x="0" y="692"/>
                  </a:moveTo>
                  <a:cubicBezTo>
                    <a:pt x="21" y="667"/>
                    <a:pt x="43" y="643"/>
                    <a:pt x="64" y="612"/>
                  </a:cubicBezTo>
                  <a:cubicBezTo>
                    <a:pt x="85" y="581"/>
                    <a:pt x="100" y="519"/>
                    <a:pt x="128" y="508"/>
                  </a:cubicBezTo>
                  <a:cubicBezTo>
                    <a:pt x="156" y="497"/>
                    <a:pt x="199" y="535"/>
                    <a:pt x="232" y="548"/>
                  </a:cubicBezTo>
                  <a:cubicBezTo>
                    <a:pt x="265" y="561"/>
                    <a:pt x="307" y="596"/>
                    <a:pt x="328" y="588"/>
                  </a:cubicBezTo>
                  <a:cubicBezTo>
                    <a:pt x="349" y="580"/>
                    <a:pt x="329" y="509"/>
                    <a:pt x="360" y="500"/>
                  </a:cubicBezTo>
                  <a:cubicBezTo>
                    <a:pt x="391" y="491"/>
                    <a:pt x="487" y="552"/>
                    <a:pt x="512" y="532"/>
                  </a:cubicBezTo>
                  <a:cubicBezTo>
                    <a:pt x="537" y="512"/>
                    <a:pt x="493" y="428"/>
                    <a:pt x="512" y="380"/>
                  </a:cubicBezTo>
                  <a:cubicBezTo>
                    <a:pt x="531" y="332"/>
                    <a:pt x="599" y="295"/>
                    <a:pt x="624" y="244"/>
                  </a:cubicBezTo>
                  <a:cubicBezTo>
                    <a:pt x="649" y="193"/>
                    <a:pt x="652" y="114"/>
                    <a:pt x="664" y="76"/>
                  </a:cubicBezTo>
                  <a:cubicBezTo>
                    <a:pt x="676" y="38"/>
                    <a:pt x="668" y="0"/>
                    <a:pt x="696" y="12"/>
                  </a:cubicBezTo>
                  <a:cubicBezTo>
                    <a:pt x="724" y="24"/>
                    <a:pt x="801" y="99"/>
                    <a:pt x="832" y="148"/>
                  </a:cubicBezTo>
                  <a:cubicBezTo>
                    <a:pt x="863" y="197"/>
                    <a:pt x="861" y="248"/>
                    <a:pt x="880" y="308"/>
                  </a:cubicBezTo>
                  <a:cubicBezTo>
                    <a:pt x="899" y="368"/>
                    <a:pt x="927" y="459"/>
                    <a:pt x="944" y="508"/>
                  </a:cubicBezTo>
                  <a:cubicBezTo>
                    <a:pt x="961" y="557"/>
                    <a:pt x="968" y="573"/>
                    <a:pt x="984" y="604"/>
                  </a:cubicBezTo>
                  <a:cubicBezTo>
                    <a:pt x="1000" y="635"/>
                    <a:pt x="1020" y="663"/>
                    <a:pt x="1040" y="692"/>
                  </a:cubicBezTo>
                </a:path>
              </a:pathLst>
            </a:cu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0" name="Line 31"/>
            <p:cNvSpPr>
              <a:spLocks noChangeShapeType="1"/>
            </p:cNvSpPr>
            <p:nvPr/>
          </p:nvSpPr>
          <p:spPr bwMode="auto">
            <a:xfrm flipV="1">
              <a:off x="583" y="2484"/>
              <a:ext cx="0" cy="8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1" name="Line 32"/>
            <p:cNvSpPr>
              <a:spLocks noChangeShapeType="1"/>
            </p:cNvSpPr>
            <p:nvPr/>
          </p:nvSpPr>
          <p:spPr bwMode="auto">
            <a:xfrm>
              <a:off x="577" y="3309"/>
              <a:ext cx="100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2" name="Text Box 33"/>
            <p:cNvSpPr txBox="1">
              <a:spLocks noChangeArrowheads="1"/>
            </p:cNvSpPr>
            <p:nvPr/>
          </p:nvSpPr>
          <p:spPr bwMode="auto">
            <a:xfrm>
              <a:off x="558" y="3378"/>
              <a:ext cx="34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600"/>
                <a:t>400</a:t>
              </a:r>
            </a:p>
          </p:txBody>
        </p:sp>
        <p:sp>
          <p:nvSpPr>
            <p:cNvPr id="8223" name="Text Box 34"/>
            <p:cNvSpPr txBox="1">
              <a:spLocks noChangeArrowheads="1"/>
            </p:cNvSpPr>
            <p:nvPr/>
          </p:nvSpPr>
          <p:spPr bwMode="auto">
            <a:xfrm>
              <a:off x="1214" y="3378"/>
              <a:ext cx="34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600"/>
                <a:t>700</a:t>
              </a:r>
            </a:p>
          </p:txBody>
        </p:sp>
        <p:sp>
          <p:nvSpPr>
            <p:cNvPr id="8224" name="Text Box 35"/>
            <p:cNvSpPr txBox="1">
              <a:spLocks noChangeArrowheads="1"/>
            </p:cNvSpPr>
            <p:nvPr/>
          </p:nvSpPr>
          <p:spPr bwMode="auto">
            <a:xfrm>
              <a:off x="1569" y="3249"/>
              <a:ext cx="31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600"/>
                <a:t>nm</a:t>
              </a:r>
            </a:p>
          </p:txBody>
        </p:sp>
        <p:sp>
          <p:nvSpPr>
            <p:cNvPr id="8225" name="Line 38"/>
            <p:cNvSpPr>
              <a:spLocks noChangeShapeType="1"/>
            </p:cNvSpPr>
            <p:nvPr/>
          </p:nvSpPr>
          <p:spPr bwMode="auto">
            <a:xfrm flipV="1">
              <a:off x="2014" y="2484"/>
              <a:ext cx="0" cy="8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6" name="Line 39"/>
            <p:cNvSpPr>
              <a:spLocks noChangeShapeType="1"/>
            </p:cNvSpPr>
            <p:nvPr/>
          </p:nvSpPr>
          <p:spPr bwMode="auto">
            <a:xfrm>
              <a:off x="2008" y="3309"/>
              <a:ext cx="100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7" name="Text Box 40"/>
            <p:cNvSpPr txBox="1">
              <a:spLocks noChangeArrowheads="1"/>
            </p:cNvSpPr>
            <p:nvPr/>
          </p:nvSpPr>
          <p:spPr bwMode="auto">
            <a:xfrm>
              <a:off x="1990" y="3378"/>
              <a:ext cx="34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600"/>
                <a:t>400</a:t>
              </a:r>
            </a:p>
          </p:txBody>
        </p:sp>
        <p:sp>
          <p:nvSpPr>
            <p:cNvPr id="8228" name="Text Box 41"/>
            <p:cNvSpPr txBox="1">
              <a:spLocks noChangeArrowheads="1"/>
            </p:cNvSpPr>
            <p:nvPr/>
          </p:nvSpPr>
          <p:spPr bwMode="auto">
            <a:xfrm>
              <a:off x="2645" y="3378"/>
              <a:ext cx="34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600"/>
                <a:t>700</a:t>
              </a:r>
            </a:p>
          </p:txBody>
        </p:sp>
        <p:sp>
          <p:nvSpPr>
            <p:cNvPr id="8229" name="Text Box 42"/>
            <p:cNvSpPr txBox="1">
              <a:spLocks noChangeArrowheads="1"/>
            </p:cNvSpPr>
            <p:nvPr/>
          </p:nvSpPr>
          <p:spPr bwMode="auto">
            <a:xfrm>
              <a:off x="3000" y="3249"/>
              <a:ext cx="31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600"/>
                <a:t>nm</a:t>
              </a:r>
            </a:p>
          </p:txBody>
        </p:sp>
        <p:sp>
          <p:nvSpPr>
            <p:cNvPr id="8230" name="Line 45"/>
            <p:cNvSpPr>
              <a:spLocks noChangeShapeType="1"/>
            </p:cNvSpPr>
            <p:nvPr/>
          </p:nvSpPr>
          <p:spPr bwMode="auto">
            <a:xfrm flipV="1">
              <a:off x="3522" y="2484"/>
              <a:ext cx="0" cy="8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1" name="Line 46"/>
            <p:cNvSpPr>
              <a:spLocks noChangeShapeType="1"/>
            </p:cNvSpPr>
            <p:nvPr/>
          </p:nvSpPr>
          <p:spPr bwMode="auto">
            <a:xfrm>
              <a:off x="3516" y="3309"/>
              <a:ext cx="100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2" name="Text Box 47"/>
            <p:cNvSpPr txBox="1">
              <a:spLocks noChangeArrowheads="1"/>
            </p:cNvSpPr>
            <p:nvPr/>
          </p:nvSpPr>
          <p:spPr bwMode="auto">
            <a:xfrm>
              <a:off x="3497" y="3378"/>
              <a:ext cx="34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600"/>
                <a:t>400</a:t>
              </a:r>
            </a:p>
          </p:txBody>
        </p:sp>
        <p:sp>
          <p:nvSpPr>
            <p:cNvPr id="8233" name="Text Box 48"/>
            <p:cNvSpPr txBox="1">
              <a:spLocks noChangeArrowheads="1"/>
            </p:cNvSpPr>
            <p:nvPr/>
          </p:nvSpPr>
          <p:spPr bwMode="auto">
            <a:xfrm>
              <a:off x="4152" y="3378"/>
              <a:ext cx="34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600"/>
                <a:t>700</a:t>
              </a:r>
            </a:p>
          </p:txBody>
        </p:sp>
        <p:sp>
          <p:nvSpPr>
            <p:cNvPr id="8234" name="Text Box 49"/>
            <p:cNvSpPr txBox="1">
              <a:spLocks noChangeArrowheads="1"/>
            </p:cNvSpPr>
            <p:nvPr/>
          </p:nvSpPr>
          <p:spPr bwMode="auto">
            <a:xfrm>
              <a:off x="4508" y="3249"/>
              <a:ext cx="31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600"/>
                <a:t>nm</a:t>
              </a:r>
            </a:p>
          </p:txBody>
        </p:sp>
        <p:sp>
          <p:nvSpPr>
            <p:cNvPr id="8235" name="Freeform 51"/>
            <p:cNvSpPr>
              <a:spLocks/>
            </p:cNvSpPr>
            <p:nvPr/>
          </p:nvSpPr>
          <p:spPr bwMode="auto">
            <a:xfrm>
              <a:off x="683" y="2613"/>
              <a:ext cx="840" cy="625"/>
            </a:xfrm>
            <a:custGeom>
              <a:avLst/>
              <a:gdLst>
                <a:gd name="T0" fmla="*/ 0 w 1136"/>
                <a:gd name="T1" fmla="*/ 460 h 849"/>
                <a:gd name="T2" fmla="*/ 118 w 1136"/>
                <a:gd name="T3" fmla="*/ 451 h 849"/>
                <a:gd name="T4" fmla="*/ 302 w 1136"/>
                <a:gd name="T5" fmla="*/ 442 h 849"/>
                <a:gd name="T6" fmla="*/ 359 w 1136"/>
                <a:gd name="T7" fmla="*/ 434 h 849"/>
                <a:gd name="T8" fmla="*/ 393 w 1136"/>
                <a:gd name="T9" fmla="*/ 395 h 849"/>
                <a:gd name="T10" fmla="*/ 441 w 1136"/>
                <a:gd name="T11" fmla="*/ 283 h 849"/>
                <a:gd name="T12" fmla="*/ 468 w 1136"/>
                <a:gd name="T13" fmla="*/ 205 h 849"/>
                <a:gd name="T14" fmla="*/ 490 w 1136"/>
                <a:gd name="T15" fmla="*/ 61 h 849"/>
                <a:gd name="T16" fmla="*/ 546 w 1136"/>
                <a:gd name="T17" fmla="*/ 10 h 849"/>
                <a:gd name="T18" fmla="*/ 621 w 1136"/>
                <a:gd name="T19" fmla="*/ 5 h 84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36"/>
                <a:gd name="T31" fmla="*/ 0 h 849"/>
                <a:gd name="T32" fmla="*/ 1136 w 1136"/>
                <a:gd name="T33" fmla="*/ 849 h 84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36" h="849">
                  <a:moveTo>
                    <a:pt x="0" y="849"/>
                  </a:moveTo>
                  <a:cubicBezTo>
                    <a:pt x="62" y="843"/>
                    <a:pt x="124" y="838"/>
                    <a:pt x="216" y="833"/>
                  </a:cubicBezTo>
                  <a:cubicBezTo>
                    <a:pt x="308" y="828"/>
                    <a:pt x="479" y="822"/>
                    <a:pt x="552" y="817"/>
                  </a:cubicBezTo>
                  <a:cubicBezTo>
                    <a:pt x="625" y="812"/>
                    <a:pt x="628" y="816"/>
                    <a:pt x="656" y="801"/>
                  </a:cubicBezTo>
                  <a:cubicBezTo>
                    <a:pt x="684" y="786"/>
                    <a:pt x="695" y="776"/>
                    <a:pt x="720" y="729"/>
                  </a:cubicBezTo>
                  <a:cubicBezTo>
                    <a:pt x="745" y="682"/>
                    <a:pt x="785" y="580"/>
                    <a:pt x="808" y="521"/>
                  </a:cubicBezTo>
                  <a:cubicBezTo>
                    <a:pt x="831" y="462"/>
                    <a:pt x="841" y="445"/>
                    <a:pt x="856" y="377"/>
                  </a:cubicBezTo>
                  <a:cubicBezTo>
                    <a:pt x="871" y="309"/>
                    <a:pt x="872" y="173"/>
                    <a:pt x="896" y="113"/>
                  </a:cubicBezTo>
                  <a:cubicBezTo>
                    <a:pt x="920" y="53"/>
                    <a:pt x="960" y="34"/>
                    <a:pt x="1000" y="17"/>
                  </a:cubicBezTo>
                  <a:cubicBezTo>
                    <a:pt x="1040" y="0"/>
                    <a:pt x="1088" y="4"/>
                    <a:pt x="1136" y="9"/>
                  </a:cubicBezTo>
                </a:path>
              </a:pathLst>
            </a:cu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6" name="Freeform 52"/>
            <p:cNvSpPr>
              <a:spLocks/>
            </p:cNvSpPr>
            <p:nvPr/>
          </p:nvSpPr>
          <p:spPr bwMode="auto">
            <a:xfrm>
              <a:off x="2115" y="2696"/>
              <a:ext cx="769" cy="560"/>
            </a:xfrm>
            <a:custGeom>
              <a:avLst/>
              <a:gdLst>
                <a:gd name="T0" fmla="*/ 0 w 1040"/>
                <a:gd name="T1" fmla="*/ 413 h 760"/>
                <a:gd name="T2" fmla="*/ 96 w 1040"/>
                <a:gd name="T3" fmla="*/ 395 h 760"/>
                <a:gd name="T4" fmla="*/ 188 w 1040"/>
                <a:gd name="T5" fmla="*/ 317 h 760"/>
                <a:gd name="T6" fmla="*/ 249 w 1040"/>
                <a:gd name="T7" fmla="*/ 213 h 760"/>
                <a:gd name="T8" fmla="*/ 271 w 1040"/>
                <a:gd name="T9" fmla="*/ 96 h 760"/>
                <a:gd name="T10" fmla="*/ 311 w 1040"/>
                <a:gd name="T11" fmla="*/ 18 h 760"/>
                <a:gd name="T12" fmla="*/ 359 w 1040"/>
                <a:gd name="T13" fmla="*/ 4 h 760"/>
                <a:gd name="T14" fmla="*/ 389 w 1040"/>
                <a:gd name="T15" fmla="*/ 43 h 760"/>
                <a:gd name="T16" fmla="*/ 420 w 1040"/>
                <a:gd name="T17" fmla="*/ 113 h 760"/>
                <a:gd name="T18" fmla="*/ 446 w 1040"/>
                <a:gd name="T19" fmla="*/ 186 h 760"/>
                <a:gd name="T20" fmla="*/ 468 w 1040"/>
                <a:gd name="T21" fmla="*/ 282 h 760"/>
                <a:gd name="T22" fmla="*/ 516 w 1040"/>
                <a:gd name="T23" fmla="*/ 348 h 760"/>
                <a:gd name="T24" fmla="*/ 569 w 1040"/>
                <a:gd name="T25" fmla="*/ 399 h 7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40"/>
                <a:gd name="T40" fmla="*/ 0 h 760"/>
                <a:gd name="T41" fmla="*/ 1040 w 1040"/>
                <a:gd name="T42" fmla="*/ 760 h 7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40" h="760">
                  <a:moveTo>
                    <a:pt x="0" y="760"/>
                  </a:moveTo>
                  <a:cubicBezTo>
                    <a:pt x="59" y="758"/>
                    <a:pt x="119" y="757"/>
                    <a:pt x="176" y="728"/>
                  </a:cubicBezTo>
                  <a:cubicBezTo>
                    <a:pt x="233" y="699"/>
                    <a:pt x="297" y="640"/>
                    <a:pt x="344" y="584"/>
                  </a:cubicBezTo>
                  <a:cubicBezTo>
                    <a:pt x="391" y="528"/>
                    <a:pt x="431" y="460"/>
                    <a:pt x="456" y="392"/>
                  </a:cubicBezTo>
                  <a:cubicBezTo>
                    <a:pt x="481" y="324"/>
                    <a:pt x="477" y="236"/>
                    <a:pt x="496" y="176"/>
                  </a:cubicBezTo>
                  <a:cubicBezTo>
                    <a:pt x="515" y="116"/>
                    <a:pt x="541" y="60"/>
                    <a:pt x="568" y="32"/>
                  </a:cubicBezTo>
                  <a:cubicBezTo>
                    <a:pt x="595" y="4"/>
                    <a:pt x="632" y="0"/>
                    <a:pt x="656" y="8"/>
                  </a:cubicBezTo>
                  <a:cubicBezTo>
                    <a:pt x="680" y="16"/>
                    <a:pt x="693" y="47"/>
                    <a:pt x="712" y="80"/>
                  </a:cubicBezTo>
                  <a:cubicBezTo>
                    <a:pt x="731" y="113"/>
                    <a:pt x="751" y="164"/>
                    <a:pt x="768" y="208"/>
                  </a:cubicBezTo>
                  <a:cubicBezTo>
                    <a:pt x="785" y="252"/>
                    <a:pt x="801" y="292"/>
                    <a:pt x="816" y="344"/>
                  </a:cubicBezTo>
                  <a:cubicBezTo>
                    <a:pt x="831" y="396"/>
                    <a:pt x="835" y="471"/>
                    <a:pt x="856" y="520"/>
                  </a:cubicBezTo>
                  <a:cubicBezTo>
                    <a:pt x="877" y="569"/>
                    <a:pt x="913" y="604"/>
                    <a:pt x="944" y="640"/>
                  </a:cubicBezTo>
                  <a:cubicBezTo>
                    <a:pt x="975" y="676"/>
                    <a:pt x="1007" y="706"/>
                    <a:pt x="1040" y="736"/>
                  </a:cubicBezTo>
                </a:path>
              </a:pathLst>
            </a:custGeom>
            <a:noFill/>
            <a:ln w="38100">
              <a:solidFill>
                <a:srgbClr val="66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7" name="Freeform 53"/>
            <p:cNvSpPr>
              <a:spLocks/>
            </p:cNvSpPr>
            <p:nvPr/>
          </p:nvSpPr>
          <p:spPr bwMode="auto">
            <a:xfrm>
              <a:off x="3599" y="2980"/>
              <a:ext cx="822" cy="288"/>
            </a:xfrm>
            <a:custGeom>
              <a:avLst/>
              <a:gdLst>
                <a:gd name="T0" fmla="*/ 0 w 1112"/>
                <a:gd name="T1" fmla="*/ 60 h 392"/>
                <a:gd name="T2" fmla="*/ 57 w 1112"/>
                <a:gd name="T3" fmla="*/ 4 h 392"/>
                <a:gd name="T4" fmla="*/ 118 w 1112"/>
                <a:gd name="T5" fmla="*/ 38 h 392"/>
                <a:gd name="T6" fmla="*/ 157 w 1112"/>
                <a:gd name="T7" fmla="*/ 112 h 392"/>
                <a:gd name="T8" fmla="*/ 240 w 1112"/>
                <a:gd name="T9" fmla="*/ 172 h 392"/>
                <a:gd name="T10" fmla="*/ 293 w 1112"/>
                <a:gd name="T11" fmla="*/ 206 h 392"/>
                <a:gd name="T12" fmla="*/ 411 w 1112"/>
                <a:gd name="T13" fmla="*/ 203 h 392"/>
                <a:gd name="T14" fmla="*/ 477 w 1112"/>
                <a:gd name="T15" fmla="*/ 185 h 392"/>
                <a:gd name="T16" fmla="*/ 551 w 1112"/>
                <a:gd name="T17" fmla="*/ 198 h 392"/>
                <a:gd name="T18" fmla="*/ 608 w 1112"/>
                <a:gd name="T19" fmla="*/ 203 h 39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12"/>
                <a:gd name="T31" fmla="*/ 0 h 392"/>
                <a:gd name="T32" fmla="*/ 1112 w 1112"/>
                <a:gd name="T33" fmla="*/ 392 h 39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12" h="392">
                  <a:moveTo>
                    <a:pt x="0" y="111"/>
                  </a:moveTo>
                  <a:cubicBezTo>
                    <a:pt x="34" y="62"/>
                    <a:pt x="68" y="14"/>
                    <a:pt x="104" y="7"/>
                  </a:cubicBezTo>
                  <a:cubicBezTo>
                    <a:pt x="140" y="0"/>
                    <a:pt x="185" y="38"/>
                    <a:pt x="216" y="71"/>
                  </a:cubicBezTo>
                  <a:cubicBezTo>
                    <a:pt x="247" y="104"/>
                    <a:pt x="251" y="166"/>
                    <a:pt x="288" y="207"/>
                  </a:cubicBezTo>
                  <a:cubicBezTo>
                    <a:pt x="325" y="248"/>
                    <a:pt x="399" y="290"/>
                    <a:pt x="440" y="319"/>
                  </a:cubicBezTo>
                  <a:cubicBezTo>
                    <a:pt x="481" y="348"/>
                    <a:pt x="484" y="374"/>
                    <a:pt x="536" y="383"/>
                  </a:cubicBezTo>
                  <a:cubicBezTo>
                    <a:pt x="588" y="392"/>
                    <a:pt x="696" y="382"/>
                    <a:pt x="752" y="375"/>
                  </a:cubicBezTo>
                  <a:cubicBezTo>
                    <a:pt x="808" y="368"/>
                    <a:pt x="829" y="344"/>
                    <a:pt x="872" y="343"/>
                  </a:cubicBezTo>
                  <a:cubicBezTo>
                    <a:pt x="915" y="342"/>
                    <a:pt x="968" y="362"/>
                    <a:pt x="1008" y="367"/>
                  </a:cubicBezTo>
                  <a:cubicBezTo>
                    <a:pt x="1048" y="372"/>
                    <a:pt x="1080" y="373"/>
                    <a:pt x="1112" y="375"/>
                  </a:cubicBezTo>
                </a:path>
              </a:pathLst>
            </a:cu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197" name="Text Box 54"/>
          <p:cNvSpPr txBox="1">
            <a:spLocks noChangeArrowheads="1"/>
          </p:cNvSpPr>
          <p:nvPr/>
        </p:nvSpPr>
        <p:spPr bwMode="auto">
          <a:xfrm>
            <a:off x="6510338" y="1958975"/>
            <a:ext cx="247015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/>
              <a:t>Multiply the spectrum of the light source by the spectral reflectivity</a:t>
            </a:r>
          </a:p>
          <a:p>
            <a:r>
              <a:rPr lang="en-US" sz="2000"/>
              <a:t>of the object to find </a:t>
            </a:r>
          </a:p>
          <a:p>
            <a:r>
              <a:rPr lang="en-US" sz="2000"/>
              <a:t>the distribution entering the eye.</a:t>
            </a:r>
          </a:p>
        </p:txBody>
      </p:sp>
      <p:pic>
        <p:nvPicPr>
          <p:cNvPr id="8198" name="Picture 60" descr="http://www.cecs.csulb.edu/~jewett/colors/cmy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888" y="4710113"/>
            <a:ext cx="1870075" cy="184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106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Blackbody Radiation</a:t>
            </a:r>
          </a:p>
        </p:txBody>
      </p:sp>
      <p:pic>
        <p:nvPicPr>
          <p:cNvPr id="9219" name="Picture 1028" descr="http://www.astro.washington.edu/labs/clearinghouse/labs/Spectclass/images/blackbod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1631950"/>
            <a:ext cx="5245100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1029"/>
          <p:cNvSpPr txBox="1">
            <a:spLocks noChangeArrowheads="1"/>
          </p:cNvSpPr>
          <p:nvPr/>
        </p:nvSpPr>
        <p:spPr bwMode="auto">
          <a:xfrm>
            <a:off x="5538788" y="1641475"/>
            <a:ext cx="3608387" cy="447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For lower temperatures,</a:t>
            </a:r>
          </a:p>
          <a:p>
            <a:r>
              <a:rPr lang="en-US"/>
              <a:t>blackbodies appear red.</a:t>
            </a:r>
          </a:p>
          <a:p>
            <a:r>
              <a:rPr lang="en-US"/>
              <a:t>As they heat up, the</a:t>
            </a:r>
          </a:p>
          <a:p>
            <a:r>
              <a:rPr lang="en-US"/>
              <a:t>shift through the spectrum</a:t>
            </a:r>
          </a:p>
          <a:p>
            <a:r>
              <a:rPr lang="en-US"/>
              <a:t>towards blue.</a:t>
            </a:r>
          </a:p>
          <a:p>
            <a:endParaRPr lang="en-US"/>
          </a:p>
          <a:p>
            <a:r>
              <a:rPr lang="en-US"/>
              <a:t>Our sun looks like a</a:t>
            </a:r>
          </a:p>
          <a:p>
            <a:r>
              <a:rPr lang="en-US"/>
              <a:t>6500K blackbody.</a:t>
            </a:r>
          </a:p>
          <a:p>
            <a:endParaRPr lang="en-US"/>
          </a:p>
          <a:p>
            <a:r>
              <a:rPr lang="en-US"/>
              <a:t>Incandescent lights are poor</a:t>
            </a:r>
          </a:p>
          <a:p>
            <a:r>
              <a:rPr lang="en-US"/>
              <a:t>efficiency blackbodies</a:t>
            </a:r>
          </a:p>
          <a:p>
            <a:r>
              <a:rPr lang="en-US"/>
              <a:t>radiators.</a:t>
            </a:r>
          </a:p>
        </p:txBody>
      </p:sp>
    </p:spTree>
    <p:extLst>
      <p:ext uri="{BB962C8B-B14F-4D97-AF65-F5344CB8AC3E}">
        <p14:creationId xmlns:p14="http://schemas.microsoft.com/office/powerpoint/2010/main" val="314179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Gas-Discharge &amp; Fluorescent Lamps</a:t>
            </a:r>
          </a:p>
        </p:txBody>
      </p:sp>
      <p:pic>
        <p:nvPicPr>
          <p:cNvPr id="10243" name="Picture 4" descr="http://www.hcc.hawaii.edu/hcconline/sci122/Programs/p27/p276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1935163"/>
            <a:ext cx="3814762" cy="249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4343400" y="1819275"/>
            <a:ext cx="47117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A low pressure gas or vapor is</a:t>
            </a:r>
          </a:p>
          <a:p>
            <a:r>
              <a:rPr lang="en-US"/>
              <a:t>encased in a glass tube.  Electrical</a:t>
            </a:r>
          </a:p>
          <a:p>
            <a:r>
              <a:rPr lang="en-US"/>
              <a:t>connections are made at the ends of</a:t>
            </a:r>
          </a:p>
          <a:p>
            <a:r>
              <a:rPr lang="en-US"/>
              <a:t>the tube.  Electrical discharge excites</a:t>
            </a:r>
          </a:p>
          <a:p>
            <a:r>
              <a:rPr lang="en-US"/>
              <a:t>the atoms and they emit in a series</a:t>
            </a:r>
          </a:p>
          <a:p>
            <a:r>
              <a:rPr lang="en-US"/>
              <a:t>of spectral lines.  We can use </a:t>
            </a:r>
          </a:p>
          <a:p>
            <a:r>
              <a:rPr lang="en-US"/>
              <a:t>individual lines for illumination </a:t>
            </a:r>
          </a:p>
          <a:p>
            <a:r>
              <a:rPr lang="en-US"/>
              <a:t>(e.g. sodium vapor) or ultraviolet </a:t>
            </a:r>
          </a:p>
          <a:p>
            <a:r>
              <a:rPr lang="en-US"/>
              <a:t>lines to stimulate phosphors.</a:t>
            </a:r>
          </a:p>
        </p:txBody>
      </p:sp>
    </p:spTree>
    <p:extLst>
      <p:ext uri="{BB962C8B-B14F-4D97-AF65-F5344CB8AC3E}">
        <p14:creationId xmlns:p14="http://schemas.microsoft.com/office/powerpoint/2010/main" val="292641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CIE Standard Illuminants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504825" y="1641475"/>
            <a:ext cx="8497888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Illuminant A</a:t>
            </a:r>
            <a:r>
              <a:rPr lang="en-US"/>
              <a:t> - Tungsten lamp looking like a blackbody of 2856 K</a:t>
            </a:r>
          </a:p>
          <a:p>
            <a:r>
              <a:rPr lang="en-US"/>
              <a:t>Illuminant B - (discontinued) Noon sunlight.</a:t>
            </a:r>
          </a:p>
          <a:p>
            <a:r>
              <a:rPr lang="en-US"/>
              <a:t>Illuminant C - (discontinued) Noon sunlight.</a:t>
            </a:r>
          </a:p>
          <a:p>
            <a:endParaRPr lang="en-US"/>
          </a:p>
          <a:p>
            <a:r>
              <a:rPr lang="en-US"/>
              <a:t>Illuminant D55 - (Occasionally used) 5500 K blackbody</a:t>
            </a:r>
          </a:p>
          <a:p>
            <a:r>
              <a:rPr lang="en-US">
                <a:solidFill>
                  <a:schemeClr val="accent1"/>
                </a:solidFill>
              </a:rPr>
              <a:t>Illuminant D65</a:t>
            </a:r>
            <a:r>
              <a:rPr lang="en-US"/>
              <a:t> - 6500 K blackbody, looks like average sunlight and</a:t>
            </a:r>
          </a:p>
          <a:p>
            <a:r>
              <a:rPr lang="en-US"/>
              <a:t>		    replaces Illuminants B and C.</a:t>
            </a:r>
          </a:p>
          <a:p>
            <a:r>
              <a:rPr lang="en-US"/>
              <a:t>Illuminant D75 - (Occasionally used) 7500 K blackbody</a:t>
            </a:r>
          </a:p>
        </p:txBody>
      </p:sp>
    </p:spTree>
    <p:extLst>
      <p:ext uri="{BB962C8B-B14F-4D97-AF65-F5344CB8AC3E}">
        <p14:creationId xmlns:p14="http://schemas.microsoft.com/office/powerpoint/2010/main" val="386779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Illuminants A and D</a:t>
            </a:r>
            <a:r>
              <a:rPr lang="en-US" baseline="-25000" smtClean="0"/>
              <a:t>65</a:t>
            </a:r>
          </a:p>
        </p:txBody>
      </p:sp>
      <p:graphicFrame>
        <p:nvGraphicFramePr>
          <p:cNvPr id="12291" name="Object 1027"/>
          <p:cNvGraphicFramePr>
            <a:graphicFrameLocks noChangeAspect="1"/>
          </p:cNvGraphicFramePr>
          <p:nvPr/>
        </p:nvGraphicFramePr>
        <p:xfrm>
          <a:off x="942975" y="1778000"/>
          <a:ext cx="7175500" cy="397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8" name="Chart" r:id="rId4" imgW="4677156" imgH="2591105" progId="Excel.Chart.8">
                  <p:embed/>
                </p:oleObj>
              </mc:Choice>
              <mc:Fallback>
                <p:oleObj name="Chart" r:id="rId4" imgW="4677156" imgH="2591105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2975" y="1778000"/>
                        <a:ext cx="7175500" cy="397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6009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63575" y="292100"/>
            <a:ext cx="7772400" cy="1143000"/>
          </a:xfrm>
        </p:spPr>
        <p:txBody>
          <a:bodyPr/>
          <a:lstStyle/>
          <a:p>
            <a:r>
              <a:rPr lang="en-US" smtClean="0"/>
              <a:t>Additive Colors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358775" y="1311275"/>
            <a:ext cx="87280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Self-luminous Sources (e.g. lamps and CRT phosphors) emit different</a:t>
            </a:r>
          </a:p>
          <a:p>
            <a:r>
              <a:rPr lang="en-US"/>
              <a:t>spectrums which combine to give a single apparent source.</a:t>
            </a:r>
          </a:p>
        </p:txBody>
      </p:sp>
      <p:sp>
        <p:nvSpPr>
          <p:cNvPr id="13316" name="Line 5"/>
          <p:cNvSpPr>
            <a:spLocks noChangeShapeType="1"/>
          </p:cNvSpPr>
          <p:nvPr/>
        </p:nvSpPr>
        <p:spPr bwMode="auto">
          <a:xfrm flipV="1">
            <a:off x="615950" y="2825750"/>
            <a:ext cx="0" cy="11826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7" name="Line 6"/>
          <p:cNvSpPr>
            <a:spLocks noChangeShapeType="1"/>
          </p:cNvSpPr>
          <p:nvPr/>
        </p:nvSpPr>
        <p:spPr bwMode="auto">
          <a:xfrm>
            <a:off x="608013" y="4008438"/>
            <a:ext cx="14112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8" name="Text Box 7"/>
          <p:cNvSpPr txBox="1">
            <a:spLocks noChangeArrowheads="1"/>
          </p:cNvSpPr>
          <p:nvPr/>
        </p:nvSpPr>
        <p:spPr bwMode="auto">
          <a:xfrm>
            <a:off x="582613" y="4116388"/>
            <a:ext cx="4889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600"/>
              <a:t>400</a:t>
            </a:r>
          </a:p>
        </p:txBody>
      </p:sp>
      <p:sp>
        <p:nvSpPr>
          <p:cNvPr id="13319" name="Text Box 8"/>
          <p:cNvSpPr txBox="1">
            <a:spLocks noChangeArrowheads="1"/>
          </p:cNvSpPr>
          <p:nvPr/>
        </p:nvSpPr>
        <p:spPr bwMode="auto">
          <a:xfrm>
            <a:off x="1503363" y="4117975"/>
            <a:ext cx="4889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600"/>
              <a:t>700</a:t>
            </a:r>
          </a:p>
        </p:txBody>
      </p:sp>
      <p:sp>
        <p:nvSpPr>
          <p:cNvPr id="13320" name="Text Box 9"/>
          <p:cNvSpPr txBox="1">
            <a:spLocks noChangeArrowheads="1"/>
          </p:cNvSpPr>
          <p:nvPr/>
        </p:nvSpPr>
        <p:spPr bwMode="auto">
          <a:xfrm>
            <a:off x="2000250" y="3932238"/>
            <a:ext cx="4445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600"/>
              <a:t>nm</a:t>
            </a:r>
          </a:p>
        </p:txBody>
      </p:sp>
      <p:sp>
        <p:nvSpPr>
          <p:cNvPr id="13321" name="Text Box 10"/>
          <p:cNvSpPr txBox="1">
            <a:spLocks noChangeArrowheads="1"/>
          </p:cNvSpPr>
          <p:nvPr/>
        </p:nvSpPr>
        <p:spPr bwMode="auto">
          <a:xfrm>
            <a:off x="166688" y="2309813"/>
            <a:ext cx="8524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600"/>
              <a:t>Spectral</a:t>
            </a:r>
          </a:p>
          <a:p>
            <a:r>
              <a:rPr lang="en-US" sz="1600"/>
              <a:t>Output</a:t>
            </a:r>
          </a:p>
        </p:txBody>
      </p:sp>
      <p:sp>
        <p:nvSpPr>
          <p:cNvPr id="13322" name="Line 11"/>
          <p:cNvSpPr>
            <a:spLocks noChangeShapeType="1"/>
          </p:cNvSpPr>
          <p:nvPr/>
        </p:nvSpPr>
        <p:spPr bwMode="auto">
          <a:xfrm flipV="1">
            <a:off x="2624138" y="2825750"/>
            <a:ext cx="0" cy="11826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3" name="Line 12"/>
          <p:cNvSpPr>
            <a:spLocks noChangeShapeType="1"/>
          </p:cNvSpPr>
          <p:nvPr/>
        </p:nvSpPr>
        <p:spPr bwMode="auto">
          <a:xfrm>
            <a:off x="2616200" y="4008438"/>
            <a:ext cx="14112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4" name="Text Box 13"/>
          <p:cNvSpPr txBox="1">
            <a:spLocks noChangeArrowheads="1"/>
          </p:cNvSpPr>
          <p:nvPr/>
        </p:nvSpPr>
        <p:spPr bwMode="auto">
          <a:xfrm>
            <a:off x="2587625" y="4116388"/>
            <a:ext cx="4889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600"/>
              <a:t>400</a:t>
            </a:r>
          </a:p>
        </p:txBody>
      </p:sp>
      <p:sp>
        <p:nvSpPr>
          <p:cNvPr id="13325" name="Text Box 14"/>
          <p:cNvSpPr txBox="1">
            <a:spLocks noChangeArrowheads="1"/>
          </p:cNvSpPr>
          <p:nvPr/>
        </p:nvSpPr>
        <p:spPr bwMode="auto">
          <a:xfrm>
            <a:off x="3511550" y="4117975"/>
            <a:ext cx="4889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600"/>
              <a:t>700</a:t>
            </a:r>
          </a:p>
        </p:txBody>
      </p:sp>
      <p:sp>
        <p:nvSpPr>
          <p:cNvPr id="13326" name="Text Box 15"/>
          <p:cNvSpPr txBox="1">
            <a:spLocks noChangeArrowheads="1"/>
          </p:cNvSpPr>
          <p:nvPr/>
        </p:nvSpPr>
        <p:spPr bwMode="auto">
          <a:xfrm>
            <a:off x="4008438" y="3932238"/>
            <a:ext cx="4445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600"/>
              <a:t>nm</a:t>
            </a:r>
          </a:p>
        </p:txBody>
      </p:sp>
      <p:sp>
        <p:nvSpPr>
          <p:cNvPr id="13327" name="Text Box 16"/>
          <p:cNvSpPr txBox="1">
            <a:spLocks noChangeArrowheads="1"/>
          </p:cNvSpPr>
          <p:nvPr/>
        </p:nvSpPr>
        <p:spPr bwMode="auto">
          <a:xfrm>
            <a:off x="2174875" y="2309813"/>
            <a:ext cx="85248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600"/>
              <a:t>Spectral</a:t>
            </a:r>
          </a:p>
          <a:p>
            <a:r>
              <a:rPr lang="en-US" sz="1600"/>
              <a:t>Output</a:t>
            </a:r>
          </a:p>
        </p:txBody>
      </p:sp>
      <p:sp>
        <p:nvSpPr>
          <p:cNvPr id="13328" name="Line 17"/>
          <p:cNvSpPr>
            <a:spLocks noChangeShapeType="1"/>
          </p:cNvSpPr>
          <p:nvPr/>
        </p:nvSpPr>
        <p:spPr bwMode="auto">
          <a:xfrm flipV="1">
            <a:off x="4741863" y="2825750"/>
            <a:ext cx="0" cy="11826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9" name="Line 18"/>
          <p:cNvSpPr>
            <a:spLocks noChangeShapeType="1"/>
          </p:cNvSpPr>
          <p:nvPr/>
        </p:nvSpPr>
        <p:spPr bwMode="auto">
          <a:xfrm>
            <a:off x="4732338" y="4008438"/>
            <a:ext cx="14112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0" name="Text Box 19"/>
          <p:cNvSpPr txBox="1">
            <a:spLocks noChangeArrowheads="1"/>
          </p:cNvSpPr>
          <p:nvPr/>
        </p:nvSpPr>
        <p:spPr bwMode="auto">
          <a:xfrm>
            <a:off x="4705350" y="4116388"/>
            <a:ext cx="4889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600"/>
              <a:t>400</a:t>
            </a:r>
          </a:p>
        </p:txBody>
      </p:sp>
      <p:sp>
        <p:nvSpPr>
          <p:cNvPr id="13331" name="Text Box 20"/>
          <p:cNvSpPr txBox="1">
            <a:spLocks noChangeArrowheads="1"/>
          </p:cNvSpPr>
          <p:nvPr/>
        </p:nvSpPr>
        <p:spPr bwMode="auto">
          <a:xfrm>
            <a:off x="5626100" y="4117975"/>
            <a:ext cx="4889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600"/>
              <a:t>700</a:t>
            </a:r>
          </a:p>
        </p:txBody>
      </p:sp>
      <p:sp>
        <p:nvSpPr>
          <p:cNvPr id="13332" name="Text Box 21"/>
          <p:cNvSpPr txBox="1">
            <a:spLocks noChangeArrowheads="1"/>
          </p:cNvSpPr>
          <p:nvPr/>
        </p:nvSpPr>
        <p:spPr bwMode="auto">
          <a:xfrm>
            <a:off x="6124575" y="3930650"/>
            <a:ext cx="4445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600"/>
              <a:t>nm</a:t>
            </a:r>
          </a:p>
        </p:txBody>
      </p:sp>
      <p:sp>
        <p:nvSpPr>
          <p:cNvPr id="13333" name="Text Box 22"/>
          <p:cNvSpPr txBox="1">
            <a:spLocks noChangeArrowheads="1"/>
          </p:cNvSpPr>
          <p:nvPr/>
        </p:nvSpPr>
        <p:spPr bwMode="auto">
          <a:xfrm>
            <a:off x="4292600" y="2297113"/>
            <a:ext cx="85248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600"/>
              <a:t>Spectral</a:t>
            </a:r>
          </a:p>
          <a:p>
            <a:r>
              <a:rPr lang="en-US" sz="1600"/>
              <a:t>Output</a:t>
            </a:r>
          </a:p>
        </p:txBody>
      </p:sp>
      <p:sp>
        <p:nvSpPr>
          <p:cNvPr id="13334" name="Line 23"/>
          <p:cNvSpPr>
            <a:spLocks noChangeShapeType="1"/>
          </p:cNvSpPr>
          <p:nvPr/>
        </p:nvSpPr>
        <p:spPr bwMode="auto">
          <a:xfrm>
            <a:off x="615950" y="3316288"/>
            <a:ext cx="1311275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5" name="Line 24"/>
          <p:cNvSpPr>
            <a:spLocks noChangeShapeType="1"/>
          </p:cNvSpPr>
          <p:nvPr/>
        </p:nvSpPr>
        <p:spPr bwMode="auto">
          <a:xfrm flipV="1">
            <a:off x="2998788" y="3298825"/>
            <a:ext cx="0" cy="700088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6" name="Freeform 25"/>
          <p:cNvSpPr>
            <a:spLocks/>
          </p:cNvSpPr>
          <p:nvPr/>
        </p:nvSpPr>
        <p:spPr bwMode="auto">
          <a:xfrm>
            <a:off x="4873625" y="3278188"/>
            <a:ext cx="1079500" cy="730250"/>
          </a:xfrm>
          <a:custGeom>
            <a:avLst/>
            <a:gdLst>
              <a:gd name="T0" fmla="*/ 0 w 1040"/>
              <a:gd name="T1" fmla="*/ 770614252 h 692"/>
              <a:gd name="T2" fmla="*/ 68954100 w 1040"/>
              <a:gd name="T3" fmla="*/ 681525863 h 692"/>
              <a:gd name="T4" fmla="*/ 137908201 w 1040"/>
              <a:gd name="T5" fmla="*/ 565710534 h 692"/>
              <a:gd name="T6" fmla="*/ 249958225 w 1040"/>
              <a:gd name="T7" fmla="*/ 610254729 h 692"/>
              <a:gd name="T8" fmla="*/ 353388857 w 1040"/>
              <a:gd name="T9" fmla="*/ 654798924 h 692"/>
              <a:gd name="T10" fmla="*/ 387865388 w 1040"/>
              <a:gd name="T11" fmla="*/ 556801906 h 692"/>
              <a:gd name="T12" fmla="*/ 551630728 w 1040"/>
              <a:gd name="T13" fmla="*/ 592437473 h 692"/>
              <a:gd name="T14" fmla="*/ 551630728 w 1040"/>
              <a:gd name="T15" fmla="*/ 423169322 h 692"/>
              <a:gd name="T16" fmla="*/ 672300144 w 1040"/>
              <a:gd name="T17" fmla="*/ 271719482 h 692"/>
              <a:gd name="T18" fmla="*/ 715396068 w 1040"/>
              <a:gd name="T19" fmla="*/ 84634076 h 692"/>
              <a:gd name="T20" fmla="*/ 749873637 w 1040"/>
              <a:gd name="T21" fmla="*/ 13362942 h 692"/>
              <a:gd name="T22" fmla="*/ 896400192 w 1040"/>
              <a:gd name="T23" fmla="*/ 164813837 h 692"/>
              <a:gd name="T24" fmla="*/ 948115508 w 1040"/>
              <a:gd name="T25" fmla="*/ 342990616 h 692"/>
              <a:gd name="T26" fmla="*/ 1017069609 w 1040"/>
              <a:gd name="T27" fmla="*/ 565710534 h 692"/>
              <a:gd name="T28" fmla="*/ 1060165532 w 1040"/>
              <a:gd name="T29" fmla="*/ 672617235 h 692"/>
              <a:gd name="T30" fmla="*/ 1120500240 w 1040"/>
              <a:gd name="T31" fmla="*/ 770614252 h 69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040"/>
              <a:gd name="T49" fmla="*/ 0 h 692"/>
              <a:gd name="T50" fmla="*/ 1040 w 1040"/>
              <a:gd name="T51" fmla="*/ 692 h 69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040" h="692">
                <a:moveTo>
                  <a:pt x="0" y="692"/>
                </a:moveTo>
                <a:cubicBezTo>
                  <a:pt x="21" y="667"/>
                  <a:pt x="43" y="643"/>
                  <a:pt x="64" y="612"/>
                </a:cubicBezTo>
                <a:cubicBezTo>
                  <a:pt x="85" y="581"/>
                  <a:pt x="100" y="519"/>
                  <a:pt x="128" y="508"/>
                </a:cubicBezTo>
                <a:cubicBezTo>
                  <a:pt x="156" y="497"/>
                  <a:pt x="199" y="535"/>
                  <a:pt x="232" y="548"/>
                </a:cubicBezTo>
                <a:cubicBezTo>
                  <a:pt x="265" y="561"/>
                  <a:pt x="307" y="596"/>
                  <a:pt x="328" y="588"/>
                </a:cubicBezTo>
                <a:cubicBezTo>
                  <a:pt x="349" y="580"/>
                  <a:pt x="329" y="509"/>
                  <a:pt x="360" y="500"/>
                </a:cubicBezTo>
                <a:cubicBezTo>
                  <a:pt x="391" y="491"/>
                  <a:pt x="487" y="552"/>
                  <a:pt x="512" y="532"/>
                </a:cubicBezTo>
                <a:cubicBezTo>
                  <a:pt x="537" y="512"/>
                  <a:pt x="493" y="428"/>
                  <a:pt x="512" y="380"/>
                </a:cubicBezTo>
                <a:cubicBezTo>
                  <a:pt x="531" y="332"/>
                  <a:pt x="599" y="295"/>
                  <a:pt x="624" y="244"/>
                </a:cubicBezTo>
                <a:cubicBezTo>
                  <a:pt x="649" y="193"/>
                  <a:pt x="652" y="114"/>
                  <a:pt x="664" y="76"/>
                </a:cubicBezTo>
                <a:cubicBezTo>
                  <a:pt x="676" y="38"/>
                  <a:pt x="668" y="0"/>
                  <a:pt x="696" y="12"/>
                </a:cubicBezTo>
                <a:cubicBezTo>
                  <a:pt x="724" y="24"/>
                  <a:pt x="801" y="99"/>
                  <a:pt x="832" y="148"/>
                </a:cubicBezTo>
                <a:cubicBezTo>
                  <a:pt x="863" y="197"/>
                  <a:pt x="861" y="248"/>
                  <a:pt x="880" y="308"/>
                </a:cubicBezTo>
                <a:cubicBezTo>
                  <a:pt x="899" y="368"/>
                  <a:pt x="927" y="459"/>
                  <a:pt x="944" y="508"/>
                </a:cubicBezTo>
                <a:cubicBezTo>
                  <a:pt x="961" y="557"/>
                  <a:pt x="968" y="573"/>
                  <a:pt x="984" y="604"/>
                </a:cubicBezTo>
                <a:cubicBezTo>
                  <a:pt x="1000" y="635"/>
                  <a:pt x="1020" y="663"/>
                  <a:pt x="1040" y="692"/>
                </a:cubicBezTo>
              </a:path>
            </a:pathLst>
          </a:custGeom>
          <a:noFill/>
          <a:ln w="381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7" name="Text Box 44"/>
          <p:cNvSpPr txBox="1">
            <a:spLocks noChangeArrowheads="1"/>
          </p:cNvSpPr>
          <p:nvPr/>
        </p:nvSpPr>
        <p:spPr bwMode="auto">
          <a:xfrm>
            <a:off x="6545263" y="2187575"/>
            <a:ext cx="2468562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/>
              <a:t>Add the spectrums of the different light sources to get the spectrum of the apparent source</a:t>
            </a:r>
          </a:p>
          <a:p>
            <a:r>
              <a:rPr lang="en-US" sz="2000"/>
              <a:t>entering the eye.</a:t>
            </a:r>
          </a:p>
        </p:txBody>
      </p:sp>
      <p:pic>
        <p:nvPicPr>
          <p:cNvPr id="13338" name="Picture 46" descr="http://www.cecs.csulb.edu/~jewett/colors/rg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13" y="4646613"/>
            <a:ext cx="1760537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914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Color Models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Attempt to put all visible colors in a ordered system.</a:t>
            </a:r>
          </a:p>
          <a:p>
            <a:r>
              <a:rPr lang="en-US" smtClean="0"/>
              <a:t>Mathematics based, art based and perceptually based systems.</a:t>
            </a:r>
          </a:p>
        </p:txBody>
      </p:sp>
    </p:spTree>
    <p:extLst>
      <p:ext uri="{BB962C8B-B14F-4D97-AF65-F5344CB8AC3E}">
        <p14:creationId xmlns:p14="http://schemas.microsoft.com/office/powerpoint/2010/main" val="379935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RGB Color Model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547688" y="1575613"/>
            <a:ext cx="805656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dirty="0"/>
              <a:t>A red, green and blue primary are mixed in different proportions</a:t>
            </a:r>
          </a:p>
          <a:p>
            <a:r>
              <a:rPr lang="en-US" dirty="0"/>
              <a:t>to give a color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2085975" y="2513345"/>
            <a:ext cx="210502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dirty="0"/>
              <a:t>(1,0,0)  is red</a:t>
            </a:r>
          </a:p>
          <a:p>
            <a:r>
              <a:rPr lang="en-US" dirty="0"/>
              <a:t>(0,1,0)  is green</a:t>
            </a:r>
          </a:p>
          <a:p>
            <a:r>
              <a:rPr lang="en-US" dirty="0"/>
              <a:t>(0,0,1)  is blue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350838" y="3802247"/>
            <a:ext cx="480595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dirty="0"/>
              <a:t>24 bit color on computer monitors devote 8 bits (256 values) to each</a:t>
            </a:r>
          </a:p>
          <a:p>
            <a:r>
              <a:rPr lang="en-US" dirty="0"/>
              <a:t>primary color (i.e. red can take on values (0…255) / 255)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2085975" y="5447931"/>
            <a:ext cx="21050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dirty="0"/>
              <a:t>(1,1,1)  is white</a:t>
            </a:r>
          </a:p>
          <a:p>
            <a:r>
              <a:rPr lang="en-US" dirty="0"/>
              <a:t>(0,0,0)  is black</a:t>
            </a:r>
          </a:p>
        </p:txBody>
      </p:sp>
      <p:pic>
        <p:nvPicPr>
          <p:cNvPr id="12290" name="Picture 2" descr="http://www.infocellar.com/Graphics/image-files/colorcube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159" y="2925652"/>
            <a:ext cx="3411894" cy="272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08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HSB (HSV) Color Model</a:t>
            </a:r>
          </a:p>
        </p:txBody>
      </p:sp>
      <p:pic>
        <p:nvPicPr>
          <p:cNvPr id="16387" name="Picture 4" descr="http://www.cecs.csulb.edu/~jewett/colors/hsb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650" y="1971675"/>
            <a:ext cx="2898775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204788" y="1857375"/>
            <a:ext cx="5605462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Hue – color is represented by angle</a:t>
            </a:r>
          </a:p>
          <a:p>
            <a:r>
              <a:rPr lang="en-US"/>
              <a:t>Saturation – amount of white represented</a:t>
            </a:r>
          </a:p>
          <a:p>
            <a:r>
              <a:rPr lang="en-US"/>
              <a:t>by radial position</a:t>
            </a:r>
          </a:p>
          <a:p>
            <a:r>
              <a:rPr lang="en-US"/>
              <a:t>Brightness (Value) – intensity is represented</a:t>
            </a:r>
          </a:p>
          <a:p>
            <a:r>
              <a:rPr lang="en-US"/>
              <a:t>by the vertical dimension</a:t>
            </a:r>
          </a:p>
        </p:txBody>
      </p:sp>
    </p:spTree>
    <p:extLst>
      <p:ext uri="{BB962C8B-B14F-4D97-AF65-F5344CB8AC3E}">
        <p14:creationId xmlns:p14="http://schemas.microsoft.com/office/powerpoint/2010/main" val="145462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HLS Color Model</a:t>
            </a:r>
          </a:p>
        </p:txBody>
      </p:sp>
      <p:pic>
        <p:nvPicPr>
          <p:cNvPr id="17411" name="Picture 4" descr="http://www.cs.utk.edu/~shuford/terminal/tek_hls_colo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1536700"/>
            <a:ext cx="3341687" cy="510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5"/>
          <p:cNvSpPr txBox="1">
            <a:spLocks noChangeArrowheads="1"/>
          </p:cNvSpPr>
          <p:nvPr/>
        </p:nvSpPr>
        <p:spPr bwMode="auto">
          <a:xfrm>
            <a:off x="3892550" y="1730375"/>
            <a:ext cx="5214938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Hue – color is represented by angle</a:t>
            </a:r>
          </a:p>
          <a:p>
            <a:r>
              <a:rPr lang="en-US"/>
              <a:t>Lightness – intensity is represented</a:t>
            </a:r>
          </a:p>
          <a:p>
            <a:r>
              <a:rPr lang="en-US"/>
              <a:t>by the vertical dimension</a:t>
            </a:r>
          </a:p>
          <a:p>
            <a:r>
              <a:rPr lang="en-US"/>
              <a:t>Saturation – amount of white represented</a:t>
            </a:r>
          </a:p>
          <a:p>
            <a:r>
              <a:rPr lang="en-US"/>
              <a:t>by radial position</a:t>
            </a:r>
          </a:p>
        </p:txBody>
      </p:sp>
    </p:spTree>
    <p:extLst>
      <p:ext uri="{BB962C8B-B14F-4D97-AF65-F5344CB8AC3E}">
        <p14:creationId xmlns:p14="http://schemas.microsoft.com/office/powerpoint/2010/main" val="210525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Software for manipulating data such as </a:t>
            </a:r>
            <a:r>
              <a:rPr lang="en-US" dirty="0" err="1" smtClean="0"/>
              <a:t>Matlab</a:t>
            </a:r>
            <a:r>
              <a:rPr lang="en-US" dirty="0" smtClean="0"/>
              <a:t> (e.g. Octave free alternative).</a:t>
            </a:r>
          </a:p>
          <a:p>
            <a:r>
              <a:rPr lang="en-US" dirty="0" smtClean="0"/>
              <a:t>Images will be provided for various assignments, but if you have access to a DSLR a better variety of images will be available to play with.</a:t>
            </a:r>
          </a:p>
          <a:p>
            <a:r>
              <a:rPr lang="en-US" dirty="0" smtClean="0"/>
              <a:t>Class grade will be based on homework assignments.  I am mainly interested in you trying the techniques even if the results aren’t great.</a:t>
            </a:r>
          </a:p>
          <a:p>
            <a:r>
              <a:rPr lang="en-US" dirty="0" smtClean="0"/>
              <a:t>Be creative!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17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Commission </a:t>
            </a:r>
            <a:r>
              <a:rPr lang="en-US" dirty="0" err="1"/>
              <a:t>internationale</a:t>
            </a:r>
            <a:r>
              <a:rPr lang="en-US" dirty="0"/>
              <a:t> de </a:t>
            </a:r>
            <a:r>
              <a:rPr lang="en-US" dirty="0" err="1" smtClean="0"/>
              <a:t>l'Eclairage</a:t>
            </a:r>
            <a:r>
              <a:rPr lang="en-US" dirty="0" smtClean="0"/>
              <a:t>, CIE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90 year old commission on color</a:t>
            </a:r>
          </a:p>
          <a:p>
            <a:r>
              <a:rPr lang="en-US" smtClean="0"/>
              <a:t>Recognized as the standards body for illumination &amp; color. </a:t>
            </a:r>
          </a:p>
          <a:p>
            <a:r>
              <a:rPr lang="en-US" smtClean="0"/>
              <a:t>Has defined standard illuminants and human response curves.</a:t>
            </a:r>
          </a:p>
        </p:txBody>
      </p:sp>
    </p:spTree>
    <p:extLst>
      <p:ext uri="{BB962C8B-B14F-4D97-AF65-F5344CB8AC3E}">
        <p14:creationId xmlns:p14="http://schemas.microsoft.com/office/powerpoint/2010/main" val="250165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96913" y="152400"/>
            <a:ext cx="7772400" cy="1143000"/>
          </a:xfrm>
        </p:spPr>
        <p:txBody>
          <a:bodyPr/>
          <a:lstStyle/>
          <a:p>
            <a:r>
              <a:rPr lang="en-US" smtClean="0"/>
              <a:t>Luminosity Functions</a:t>
            </a:r>
          </a:p>
        </p:txBody>
      </p:sp>
      <p:sp>
        <p:nvSpPr>
          <p:cNvPr id="19459" name="Text Box 1027"/>
          <p:cNvSpPr txBox="1">
            <a:spLocks noChangeArrowheads="1"/>
          </p:cNvSpPr>
          <p:nvPr/>
        </p:nvSpPr>
        <p:spPr bwMode="auto">
          <a:xfrm>
            <a:off x="20638" y="1133475"/>
            <a:ext cx="9155112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The spectral responses of the eye are called the luminosity functions. The</a:t>
            </a:r>
          </a:p>
          <a:p>
            <a:r>
              <a:rPr lang="en-US"/>
              <a:t>The V(</a:t>
            </a:r>
            <a:r>
              <a:rPr lang="en-US">
                <a:latin typeface="Symbol" pitchFamily="18" charset="2"/>
              </a:rPr>
              <a:t>l</a:t>
            </a:r>
            <a:r>
              <a:rPr lang="en-US"/>
              <a:t>) curve (photpic response) is for cone vision and the V’(</a:t>
            </a:r>
            <a:r>
              <a:rPr lang="en-US">
                <a:latin typeface="Symbol" pitchFamily="18" charset="2"/>
              </a:rPr>
              <a:t>l</a:t>
            </a:r>
            <a:r>
              <a:rPr lang="en-US"/>
              <a:t>) curve </a:t>
            </a:r>
          </a:p>
          <a:p>
            <a:r>
              <a:rPr lang="en-US"/>
              <a:t>(scoptopic response) is for rod vision. V(</a:t>
            </a:r>
            <a:r>
              <a:rPr lang="en-US">
                <a:latin typeface="Symbol" pitchFamily="18" charset="2"/>
              </a:rPr>
              <a:t>l</a:t>
            </a:r>
            <a:r>
              <a:rPr lang="en-US"/>
              <a:t>) was adopted as a standard by </a:t>
            </a:r>
          </a:p>
          <a:p>
            <a:r>
              <a:rPr lang="en-US"/>
              <a:t>the CIE in 1924.  There are some errors for </a:t>
            </a:r>
            <a:r>
              <a:rPr lang="en-US">
                <a:latin typeface="Symbol" pitchFamily="18" charset="2"/>
              </a:rPr>
              <a:t>l</a:t>
            </a:r>
            <a:r>
              <a:rPr lang="en-US"/>
              <a:t>&lt;500 nm, that remain.  The</a:t>
            </a:r>
          </a:p>
          <a:p>
            <a:r>
              <a:rPr lang="en-US"/>
              <a:t>V’(</a:t>
            </a:r>
            <a:r>
              <a:rPr lang="en-US">
                <a:latin typeface="Symbol" pitchFamily="18" charset="2"/>
              </a:rPr>
              <a:t>l</a:t>
            </a:r>
            <a:r>
              <a:rPr lang="en-US"/>
              <a:t>) curve was adopted in 1951 and assumes an observer younger than</a:t>
            </a:r>
          </a:p>
          <a:p>
            <a:r>
              <a:rPr lang="en-US"/>
              <a:t>30 years old.</a:t>
            </a:r>
            <a:endParaRPr lang="en-US">
              <a:latin typeface="Symbol" pitchFamily="18" charset="2"/>
            </a:endParaRPr>
          </a:p>
          <a:p>
            <a:endParaRPr lang="en-US"/>
          </a:p>
        </p:txBody>
      </p:sp>
      <p:graphicFrame>
        <p:nvGraphicFramePr>
          <p:cNvPr id="19460" name="Object 1028"/>
          <p:cNvGraphicFramePr>
            <a:graphicFrameLocks noChangeAspect="1"/>
          </p:cNvGraphicFramePr>
          <p:nvPr/>
        </p:nvGraphicFramePr>
        <p:xfrm>
          <a:off x="1797050" y="3465513"/>
          <a:ext cx="5772150" cy="319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4" name="Chart" r:id="rId4" imgW="4677156" imgH="2591105" progId="Excel.Chart.8">
                  <p:embed/>
                </p:oleObj>
              </mc:Choice>
              <mc:Fallback>
                <p:oleObj name="Chart" r:id="rId4" imgW="4677156" imgH="2591105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7050" y="3465513"/>
                        <a:ext cx="5772150" cy="319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1" name="Text Box 1029"/>
          <p:cNvSpPr txBox="1">
            <a:spLocks noChangeArrowheads="1"/>
          </p:cNvSpPr>
          <p:nvPr/>
        </p:nvSpPr>
        <p:spPr bwMode="auto">
          <a:xfrm>
            <a:off x="7493000" y="3416300"/>
            <a:ext cx="11699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4000">
                <a:solidFill>
                  <a:schemeClr val="accent1"/>
                </a:solidFill>
              </a:rPr>
              <a:t>V(</a:t>
            </a:r>
            <a:r>
              <a:rPr lang="en-US" sz="4000">
                <a:solidFill>
                  <a:schemeClr val="accent1"/>
                </a:solidFill>
                <a:latin typeface="Symbol" pitchFamily="18" charset="2"/>
              </a:rPr>
              <a:t>l</a:t>
            </a:r>
            <a:r>
              <a:rPr lang="en-US" sz="400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19462" name="Text Box 1030"/>
          <p:cNvSpPr txBox="1">
            <a:spLocks noChangeArrowheads="1"/>
          </p:cNvSpPr>
          <p:nvPr/>
        </p:nvSpPr>
        <p:spPr bwMode="auto">
          <a:xfrm>
            <a:off x="449263" y="4089400"/>
            <a:ext cx="13398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4000">
                <a:solidFill>
                  <a:schemeClr val="accent1"/>
                </a:solidFill>
              </a:rPr>
              <a:t>V’(</a:t>
            </a:r>
            <a:r>
              <a:rPr lang="en-US" sz="4000">
                <a:solidFill>
                  <a:schemeClr val="accent1"/>
                </a:solidFill>
                <a:latin typeface="Symbol" pitchFamily="18" charset="2"/>
              </a:rPr>
              <a:t>l</a:t>
            </a:r>
            <a:r>
              <a:rPr lang="en-US" sz="400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19463" name="Line 1031"/>
          <p:cNvSpPr>
            <a:spLocks noChangeShapeType="1"/>
          </p:cNvSpPr>
          <p:nvPr/>
        </p:nvSpPr>
        <p:spPr bwMode="auto">
          <a:xfrm flipV="1">
            <a:off x="1479550" y="4279900"/>
            <a:ext cx="1931988" cy="1651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4" name="Line 1032"/>
          <p:cNvSpPr>
            <a:spLocks noChangeShapeType="1"/>
          </p:cNvSpPr>
          <p:nvPr/>
        </p:nvSpPr>
        <p:spPr bwMode="auto">
          <a:xfrm flipH="1">
            <a:off x="4538663" y="3860800"/>
            <a:ext cx="3048000" cy="4572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27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Human Color Models</a:t>
            </a:r>
          </a:p>
        </p:txBody>
      </p:sp>
      <p:grpSp>
        <p:nvGrpSpPr>
          <p:cNvPr id="21507" name="Group 11"/>
          <p:cNvGrpSpPr>
            <a:grpSpLocks/>
          </p:cNvGrpSpPr>
          <p:nvPr/>
        </p:nvGrpSpPr>
        <p:grpSpPr bwMode="auto">
          <a:xfrm flipH="1">
            <a:off x="4627563" y="3373438"/>
            <a:ext cx="1447800" cy="1492250"/>
            <a:chOff x="2463" y="2669"/>
            <a:chExt cx="1026" cy="940"/>
          </a:xfrm>
        </p:grpSpPr>
        <p:sp>
          <p:nvSpPr>
            <p:cNvPr id="21527" name="Oval 12"/>
            <p:cNvSpPr>
              <a:spLocks noChangeArrowheads="1"/>
            </p:cNvSpPr>
            <p:nvPr/>
          </p:nvSpPr>
          <p:spPr bwMode="auto">
            <a:xfrm>
              <a:off x="2463" y="2669"/>
              <a:ext cx="939" cy="940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8" name="Freeform 13"/>
            <p:cNvSpPr>
              <a:spLocks/>
            </p:cNvSpPr>
            <p:nvPr/>
          </p:nvSpPr>
          <p:spPr bwMode="auto">
            <a:xfrm>
              <a:off x="3276" y="2813"/>
              <a:ext cx="213" cy="635"/>
            </a:xfrm>
            <a:custGeom>
              <a:avLst/>
              <a:gdLst>
                <a:gd name="T0" fmla="*/ 0 w 168"/>
                <a:gd name="T1" fmla="*/ 0 h 522"/>
                <a:gd name="T2" fmla="*/ 142 w 168"/>
                <a:gd name="T3" fmla="*/ 101 h 522"/>
                <a:gd name="T4" fmla="*/ 218 w 168"/>
                <a:gd name="T5" fmla="*/ 207 h 522"/>
                <a:gd name="T6" fmla="*/ 264 w 168"/>
                <a:gd name="T7" fmla="*/ 314 h 522"/>
                <a:gd name="T8" fmla="*/ 270 w 168"/>
                <a:gd name="T9" fmla="*/ 444 h 522"/>
                <a:gd name="T10" fmla="*/ 226 w 168"/>
                <a:gd name="T11" fmla="*/ 566 h 522"/>
                <a:gd name="T12" fmla="*/ 146 w 168"/>
                <a:gd name="T13" fmla="*/ 651 h 522"/>
                <a:gd name="T14" fmla="*/ 14 w 168"/>
                <a:gd name="T15" fmla="*/ 772 h 5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8"/>
                <a:gd name="T25" fmla="*/ 0 h 522"/>
                <a:gd name="T26" fmla="*/ 168 w 168"/>
                <a:gd name="T27" fmla="*/ 522 h 52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8" h="522">
                  <a:moveTo>
                    <a:pt x="0" y="0"/>
                  </a:moveTo>
                  <a:lnTo>
                    <a:pt x="88" y="68"/>
                  </a:lnTo>
                  <a:lnTo>
                    <a:pt x="136" y="140"/>
                  </a:lnTo>
                  <a:lnTo>
                    <a:pt x="164" y="212"/>
                  </a:lnTo>
                  <a:lnTo>
                    <a:pt x="168" y="300"/>
                  </a:lnTo>
                  <a:lnTo>
                    <a:pt x="140" y="382"/>
                  </a:lnTo>
                  <a:lnTo>
                    <a:pt x="91" y="440"/>
                  </a:lnTo>
                  <a:lnTo>
                    <a:pt x="9" y="522"/>
                  </a:lnTo>
                </a:path>
              </a:pathLst>
            </a:cu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508" name="Line 20"/>
          <p:cNvSpPr>
            <a:spLocks noChangeShapeType="1"/>
          </p:cNvSpPr>
          <p:nvPr/>
        </p:nvSpPr>
        <p:spPr bwMode="auto">
          <a:xfrm>
            <a:off x="823913" y="2209800"/>
            <a:ext cx="0" cy="3911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9" name="Line 21"/>
          <p:cNvSpPr>
            <a:spLocks noChangeShapeType="1"/>
          </p:cNvSpPr>
          <p:nvPr/>
        </p:nvSpPr>
        <p:spPr bwMode="auto">
          <a:xfrm>
            <a:off x="823913" y="4203700"/>
            <a:ext cx="143351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0" name="Line 22"/>
          <p:cNvSpPr>
            <a:spLocks noChangeShapeType="1"/>
          </p:cNvSpPr>
          <p:nvPr/>
        </p:nvSpPr>
        <p:spPr bwMode="auto">
          <a:xfrm>
            <a:off x="2935288" y="2171700"/>
            <a:ext cx="0" cy="1397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1" name="Line 23"/>
          <p:cNvSpPr>
            <a:spLocks noChangeShapeType="1"/>
          </p:cNvSpPr>
          <p:nvPr/>
        </p:nvSpPr>
        <p:spPr bwMode="auto">
          <a:xfrm>
            <a:off x="2924175" y="4775200"/>
            <a:ext cx="0" cy="1397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2" name="Text Box 24"/>
          <p:cNvSpPr txBox="1">
            <a:spLocks noChangeArrowheads="1"/>
          </p:cNvSpPr>
          <p:nvPr/>
        </p:nvSpPr>
        <p:spPr bwMode="auto">
          <a:xfrm>
            <a:off x="1690688" y="2149475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R</a:t>
            </a:r>
          </a:p>
        </p:txBody>
      </p:sp>
      <p:sp>
        <p:nvSpPr>
          <p:cNvPr id="21513" name="Text Box 25"/>
          <p:cNvSpPr txBox="1">
            <a:spLocks noChangeArrowheads="1"/>
          </p:cNvSpPr>
          <p:nvPr/>
        </p:nvSpPr>
        <p:spPr bwMode="auto">
          <a:xfrm>
            <a:off x="2006600" y="2555875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G</a:t>
            </a:r>
          </a:p>
        </p:txBody>
      </p:sp>
      <p:sp>
        <p:nvSpPr>
          <p:cNvPr id="21514" name="Text Box 26"/>
          <p:cNvSpPr txBox="1">
            <a:spLocks noChangeArrowheads="1"/>
          </p:cNvSpPr>
          <p:nvPr/>
        </p:nvSpPr>
        <p:spPr bwMode="auto">
          <a:xfrm>
            <a:off x="2424113" y="3013075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B</a:t>
            </a:r>
          </a:p>
        </p:txBody>
      </p:sp>
      <p:sp>
        <p:nvSpPr>
          <p:cNvPr id="21515" name="Line 27"/>
          <p:cNvSpPr>
            <a:spLocks noChangeShapeType="1"/>
          </p:cNvSpPr>
          <p:nvPr/>
        </p:nvSpPr>
        <p:spPr bwMode="auto">
          <a:xfrm flipH="1">
            <a:off x="869950" y="2552700"/>
            <a:ext cx="914400" cy="16383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6" name="Line 28"/>
          <p:cNvSpPr>
            <a:spLocks noChangeShapeType="1"/>
          </p:cNvSpPr>
          <p:nvPr/>
        </p:nvSpPr>
        <p:spPr bwMode="auto">
          <a:xfrm flipH="1">
            <a:off x="835025" y="2870200"/>
            <a:ext cx="1208088" cy="41910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7" name="Line 29"/>
          <p:cNvSpPr>
            <a:spLocks noChangeShapeType="1"/>
          </p:cNvSpPr>
          <p:nvPr/>
        </p:nvSpPr>
        <p:spPr bwMode="auto">
          <a:xfrm flipH="1">
            <a:off x="857250" y="2857500"/>
            <a:ext cx="1196975" cy="132080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8" name="Line 30"/>
          <p:cNvSpPr>
            <a:spLocks noChangeShapeType="1"/>
          </p:cNvSpPr>
          <p:nvPr/>
        </p:nvSpPr>
        <p:spPr bwMode="auto">
          <a:xfrm flipH="1" flipV="1">
            <a:off x="881063" y="3251200"/>
            <a:ext cx="1601787" cy="127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9" name="Line 31"/>
          <p:cNvSpPr>
            <a:spLocks noChangeShapeType="1"/>
          </p:cNvSpPr>
          <p:nvPr/>
        </p:nvSpPr>
        <p:spPr bwMode="auto">
          <a:xfrm flipH="1">
            <a:off x="846138" y="3251200"/>
            <a:ext cx="1625600" cy="9017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0" name="Line 32"/>
          <p:cNvSpPr>
            <a:spLocks noChangeShapeType="1"/>
          </p:cNvSpPr>
          <p:nvPr/>
        </p:nvSpPr>
        <p:spPr bwMode="auto">
          <a:xfrm flipH="1">
            <a:off x="846138" y="2565400"/>
            <a:ext cx="938212" cy="6985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1" name="Text Box 33"/>
          <p:cNvSpPr txBox="1">
            <a:spLocks noChangeArrowheads="1"/>
          </p:cNvSpPr>
          <p:nvPr/>
        </p:nvSpPr>
        <p:spPr bwMode="auto">
          <a:xfrm>
            <a:off x="2278063" y="5730875"/>
            <a:ext cx="498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C</a:t>
            </a:r>
            <a:r>
              <a:rPr lang="en-US" baseline="-25000">
                <a:latin typeface="Symbol" pitchFamily="18" charset="2"/>
              </a:rPr>
              <a:t>l</a:t>
            </a:r>
          </a:p>
        </p:txBody>
      </p:sp>
      <p:sp>
        <p:nvSpPr>
          <p:cNvPr id="21522" name="Line 35"/>
          <p:cNvSpPr>
            <a:spLocks noChangeShapeType="1"/>
          </p:cNvSpPr>
          <p:nvPr/>
        </p:nvSpPr>
        <p:spPr bwMode="auto">
          <a:xfrm flipH="1" flipV="1">
            <a:off x="835025" y="4241800"/>
            <a:ext cx="1490663" cy="15748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3" name="Line 36"/>
          <p:cNvSpPr>
            <a:spLocks noChangeShapeType="1"/>
          </p:cNvSpPr>
          <p:nvPr/>
        </p:nvSpPr>
        <p:spPr bwMode="auto">
          <a:xfrm flipH="1" flipV="1">
            <a:off x="846138" y="5105400"/>
            <a:ext cx="1479550" cy="7112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4" name="Text Box 37"/>
          <p:cNvSpPr txBox="1">
            <a:spLocks noChangeArrowheads="1"/>
          </p:cNvSpPr>
          <p:nvPr/>
        </p:nvSpPr>
        <p:spPr bwMode="auto">
          <a:xfrm>
            <a:off x="3081338" y="1781175"/>
            <a:ext cx="60134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Observer adjusts the Luminances of R, G and B</a:t>
            </a:r>
          </a:p>
          <a:p>
            <a:r>
              <a:rPr lang="en-US"/>
              <a:t>lights until they match C</a:t>
            </a:r>
            <a:r>
              <a:rPr lang="en-US" baseline="-25000">
                <a:latin typeface="Symbol" pitchFamily="18" charset="2"/>
              </a:rPr>
              <a:t>l</a:t>
            </a:r>
            <a:endParaRPr lang="en-US"/>
          </a:p>
        </p:txBody>
      </p:sp>
      <p:sp>
        <p:nvSpPr>
          <p:cNvPr id="21525" name="Text Box 38"/>
          <p:cNvSpPr txBox="1">
            <a:spLocks noChangeArrowheads="1"/>
          </p:cNvSpPr>
          <p:nvPr/>
        </p:nvSpPr>
        <p:spPr bwMode="auto">
          <a:xfrm>
            <a:off x="3217863" y="5180013"/>
            <a:ext cx="58562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600"/>
              <a:t>C</a:t>
            </a:r>
            <a:r>
              <a:rPr lang="en-US" sz="3600" baseline="-25000">
                <a:latin typeface="Symbol" pitchFamily="18" charset="2"/>
              </a:rPr>
              <a:t>l</a:t>
            </a:r>
            <a:r>
              <a:rPr lang="en-US" sz="3600">
                <a:latin typeface="Symbol" pitchFamily="18" charset="2"/>
              </a:rPr>
              <a:t> = </a:t>
            </a:r>
            <a:r>
              <a:rPr lang="en-US" sz="3600"/>
              <a:t>r’(</a:t>
            </a:r>
            <a:r>
              <a:rPr lang="en-US" sz="3600">
                <a:latin typeface="Symbol" pitchFamily="18" charset="2"/>
              </a:rPr>
              <a:t>l)</a:t>
            </a:r>
            <a:r>
              <a:rPr lang="en-US" sz="3600"/>
              <a:t>R + g’(</a:t>
            </a:r>
            <a:r>
              <a:rPr lang="en-US" sz="3600">
                <a:latin typeface="Symbol" pitchFamily="18" charset="2"/>
              </a:rPr>
              <a:t>l)</a:t>
            </a:r>
            <a:r>
              <a:rPr lang="en-US" sz="3600"/>
              <a:t>G + b’(</a:t>
            </a:r>
            <a:r>
              <a:rPr lang="en-US" sz="3600">
                <a:latin typeface="Symbol" pitchFamily="18" charset="2"/>
              </a:rPr>
              <a:t>l)</a:t>
            </a:r>
            <a:r>
              <a:rPr lang="en-US" sz="3600"/>
              <a:t>B</a:t>
            </a:r>
            <a:r>
              <a:rPr lang="en-US">
                <a:latin typeface="Symbol" pitchFamily="18" charset="2"/>
              </a:rPr>
              <a:t> </a:t>
            </a:r>
          </a:p>
        </p:txBody>
      </p:sp>
      <p:sp>
        <p:nvSpPr>
          <p:cNvPr id="21526" name="Text Box 39"/>
          <p:cNvSpPr txBox="1">
            <a:spLocks noChangeArrowheads="1"/>
          </p:cNvSpPr>
          <p:nvPr/>
        </p:nvSpPr>
        <p:spPr bwMode="auto">
          <a:xfrm>
            <a:off x="6443663" y="2924175"/>
            <a:ext cx="18796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R = 700.0 nm</a:t>
            </a:r>
          </a:p>
          <a:p>
            <a:r>
              <a:rPr lang="en-US"/>
              <a:t>G = 546.1 nm</a:t>
            </a:r>
          </a:p>
          <a:p>
            <a:r>
              <a:rPr lang="en-US"/>
              <a:t>B = 435.8 nm</a:t>
            </a:r>
          </a:p>
        </p:txBody>
      </p:sp>
    </p:spTree>
    <p:extLst>
      <p:ext uri="{BB962C8B-B14F-4D97-AF65-F5344CB8AC3E}">
        <p14:creationId xmlns:p14="http://schemas.microsoft.com/office/powerpoint/2010/main" val="328956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1931 CIE Color Matching Functions</a:t>
            </a:r>
          </a:p>
        </p:txBody>
      </p:sp>
      <p:graphicFrame>
        <p:nvGraphicFramePr>
          <p:cNvPr id="22531" name="Object 5"/>
          <p:cNvGraphicFramePr>
            <a:graphicFrameLocks noChangeAspect="1"/>
          </p:cNvGraphicFramePr>
          <p:nvPr/>
        </p:nvGraphicFramePr>
        <p:xfrm>
          <a:off x="1547813" y="1889125"/>
          <a:ext cx="6440487" cy="442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0" name="Chart" r:id="rId4" imgW="4629348" imgH="3181571" progId="Excel.Chart.8">
                  <p:embed/>
                </p:oleObj>
              </mc:Choice>
              <mc:Fallback>
                <p:oleObj name="Chart" r:id="rId4" imgW="4629348" imgH="3181571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813" y="1889125"/>
                        <a:ext cx="6440487" cy="4425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6496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54000"/>
            <a:ext cx="7772400" cy="1143000"/>
          </a:xfrm>
        </p:spPr>
        <p:txBody>
          <a:bodyPr/>
          <a:lstStyle/>
          <a:p>
            <a:r>
              <a:rPr lang="en-US" smtClean="0"/>
              <a:t>Color Matching Functions</a:t>
            </a:r>
          </a:p>
        </p:txBody>
      </p:sp>
      <p:grpSp>
        <p:nvGrpSpPr>
          <p:cNvPr id="23555" name="Group 3"/>
          <p:cNvGrpSpPr>
            <a:grpSpLocks/>
          </p:cNvGrpSpPr>
          <p:nvPr/>
        </p:nvGrpSpPr>
        <p:grpSpPr bwMode="auto">
          <a:xfrm flipH="1">
            <a:off x="4627563" y="3436938"/>
            <a:ext cx="1447800" cy="1492250"/>
            <a:chOff x="2463" y="2669"/>
            <a:chExt cx="1026" cy="940"/>
          </a:xfrm>
        </p:grpSpPr>
        <p:sp>
          <p:nvSpPr>
            <p:cNvPr id="23575" name="Oval 4"/>
            <p:cNvSpPr>
              <a:spLocks noChangeArrowheads="1"/>
            </p:cNvSpPr>
            <p:nvPr/>
          </p:nvSpPr>
          <p:spPr bwMode="auto">
            <a:xfrm>
              <a:off x="2463" y="2669"/>
              <a:ext cx="939" cy="940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6" name="Freeform 5"/>
            <p:cNvSpPr>
              <a:spLocks/>
            </p:cNvSpPr>
            <p:nvPr/>
          </p:nvSpPr>
          <p:spPr bwMode="auto">
            <a:xfrm>
              <a:off x="3276" y="2813"/>
              <a:ext cx="213" cy="635"/>
            </a:xfrm>
            <a:custGeom>
              <a:avLst/>
              <a:gdLst>
                <a:gd name="T0" fmla="*/ 0 w 168"/>
                <a:gd name="T1" fmla="*/ 0 h 522"/>
                <a:gd name="T2" fmla="*/ 142 w 168"/>
                <a:gd name="T3" fmla="*/ 101 h 522"/>
                <a:gd name="T4" fmla="*/ 218 w 168"/>
                <a:gd name="T5" fmla="*/ 207 h 522"/>
                <a:gd name="T6" fmla="*/ 264 w 168"/>
                <a:gd name="T7" fmla="*/ 314 h 522"/>
                <a:gd name="T8" fmla="*/ 270 w 168"/>
                <a:gd name="T9" fmla="*/ 444 h 522"/>
                <a:gd name="T10" fmla="*/ 226 w 168"/>
                <a:gd name="T11" fmla="*/ 566 h 522"/>
                <a:gd name="T12" fmla="*/ 146 w 168"/>
                <a:gd name="T13" fmla="*/ 651 h 522"/>
                <a:gd name="T14" fmla="*/ 14 w 168"/>
                <a:gd name="T15" fmla="*/ 772 h 5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8"/>
                <a:gd name="T25" fmla="*/ 0 h 522"/>
                <a:gd name="T26" fmla="*/ 168 w 168"/>
                <a:gd name="T27" fmla="*/ 522 h 52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8" h="522">
                  <a:moveTo>
                    <a:pt x="0" y="0"/>
                  </a:moveTo>
                  <a:lnTo>
                    <a:pt x="88" y="68"/>
                  </a:lnTo>
                  <a:lnTo>
                    <a:pt x="136" y="140"/>
                  </a:lnTo>
                  <a:lnTo>
                    <a:pt x="164" y="212"/>
                  </a:lnTo>
                  <a:lnTo>
                    <a:pt x="168" y="300"/>
                  </a:lnTo>
                  <a:lnTo>
                    <a:pt x="140" y="382"/>
                  </a:lnTo>
                  <a:lnTo>
                    <a:pt x="91" y="440"/>
                  </a:lnTo>
                  <a:lnTo>
                    <a:pt x="9" y="522"/>
                  </a:lnTo>
                </a:path>
              </a:pathLst>
            </a:cu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556" name="Line 6"/>
          <p:cNvSpPr>
            <a:spLocks noChangeShapeType="1"/>
          </p:cNvSpPr>
          <p:nvPr/>
        </p:nvSpPr>
        <p:spPr bwMode="auto">
          <a:xfrm>
            <a:off x="823913" y="2209800"/>
            <a:ext cx="0" cy="3911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7" name="Line 7"/>
          <p:cNvSpPr>
            <a:spLocks noChangeShapeType="1"/>
          </p:cNvSpPr>
          <p:nvPr/>
        </p:nvSpPr>
        <p:spPr bwMode="auto">
          <a:xfrm>
            <a:off x="823913" y="4203700"/>
            <a:ext cx="143351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8" name="Line 8"/>
          <p:cNvSpPr>
            <a:spLocks noChangeShapeType="1"/>
          </p:cNvSpPr>
          <p:nvPr/>
        </p:nvSpPr>
        <p:spPr bwMode="auto">
          <a:xfrm>
            <a:off x="2935288" y="2171700"/>
            <a:ext cx="0" cy="1397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9" name="Line 9"/>
          <p:cNvSpPr>
            <a:spLocks noChangeShapeType="1"/>
          </p:cNvSpPr>
          <p:nvPr/>
        </p:nvSpPr>
        <p:spPr bwMode="auto">
          <a:xfrm>
            <a:off x="2924175" y="4775200"/>
            <a:ext cx="0" cy="1397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0" name="Text Box 10"/>
          <p:cNvSpPr txBox="1">
            <a:spLocks noChangeArrowheads="1"/>
          </p:cNvSpPr>
          <p:nvPr/>
        </p:nvSpPr>
        <p:spPr bwMode="auto">
          <a:xfrm>
            <a:off x="2368550" y="5159375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R</a:t>
            </a:r>
          </a:p>
        </p:txBody>
      </p:sp>
      <p:sp>
        <p:nvSpPr>
          <p:cNvPr id="23561" name="Text Box 11"/>
          <p:cNvSpPr txBox="1">
            <a:spLocks noChangeArrowheads="1"/>
          </p:cNvSpPr>
          <p:nvPr/>
        </p:nvSpPr>
        <p:spPr bwMode="auto">
          <a:xfrm>
            <a:off x="2006600" y="2555875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G</a:t>
            </a:r>
          </a:p>
        </p:txBody>
      </p:sp>
      <p:sp>
        <p:nvSpPr>
          <p:cNvPr id="23562" name="Text Box 12"/>
          <p:cNvSpPr txBox="1">
            <a:spLocks noChangeArrowheads="1"/>
          </p:cNvSpPr>
          <p:nvPr/>
        </p:nvSpPr>
        <p:spPr bwMode="auto">
          <a:xfrm>
            <a:off x="2424113" y="3013075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B</a:t>
            </a:r>
          </a:p>
        </p:txBody>
      </p:sp>
      <p:sp>
        <p:nvSpPr>
          <p:cNvPr id="23563" name="Line 13"/>
          <p:cNvSpPr>
            <a:spLocks noChangeShapeType="1"/>
          </p:cNvSpPr>
          <p:nvPr/>
        </p:nvSpPr>
        <p:spPr bwMode="auto">
          <a:xfrm flipH="1" flipV="1">
            <a:off x="846138" y="4216400"/>
            <a:ext cx="1535112" cy="1168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4" name="Line 14"/>
          <p:cNvSpPr>
            <a:spLocks noChangeShapeType="1"/>
          </p:cNvSpPr>
          <p:nvPr/>
        </p:nvSpPr>
        <p:spPr bwMode="auto">
          <a:xfrm flipH="1">
            <a:off x="835025" y="2870200"/>
            <a:ext cx="1208088" cy="41910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5" name="Line 15"/>
          <p:cNvSpPr>
            <a:spLocks noChangeShapeType="1"/>
          </p:cNvSpPr>
          <p:nvPr/>
        </p:nvSpPr>
        <p:spPr bwMode="auto">
          <a:xfrm flipH="1">
            <a:off x="857250" y="2857500"/>
            <a:ext cx="1196975" cy="132080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6" name="Line 16"/>
          <p:cNvSpPr>
            <a:spLocks noChangeShapeType="1"/>
          </p:cNvSpPr>
          <p:nvPr/>
        </p:nvSpPr>
        <p:spPr bwMode="auto">
          <a:xfrm flipH="1" flipV="1">
            <a:off x="881063" y="3251200"/>
            <a:ext cx="1601787" cy="127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7" name="Line 17"/>
          <p:cNvSpPr>
            <a:spLocks noChangeShapeType="1"/>
          </p:cNvSpPr>
          <p:nvPr/>
        </p:nvSpPr>
        <p:spPr bwMode="auto">
          <a:xfrm flipH="1">
            <a:off x="846138" y="3251200"/>
            <a:ext cx="1625600" cy="9017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8" name="Line 18"/>
          <p:cNvSpPr>
            <a:spLocks noChangeShapeType="1"/>
          </p:cNvSpPr>
          <p:nvPr/>
        </p:nvSpPr>
        <p:spPr bwMode="auto">
          <a:xfrm flipH="1" flipV="1">
            <a:off x="823913" y="5156200"/>
            <a:ext cx="1524000" cy="2159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9" name="Text Box 19"/>
          <p:cNvSpPr txBox="1">
            <a:spLocks noChangeArrowheads="1"/>
          </p:cNvSpPr>
          <p:nvPr/>
        </p:nvSpPr>
        <p:spPr bwMode="auto">
          <a:xfrm>
            <a:off x="2278063" y="5730875"/>
            <a:ext cx="498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C</a:t>
            </a:r>
            <a:r>
              <a:rPr lang="en-US" baseline="-25000">
                <a:latin typeface="Symbol" pitchFamily="18" charset="2"/>
              </a:rPr>
              <a:t>l</a:t>
            </a:r>
          </a:p>
        </p:txBody>
      </p:sp>
      <p:sp>
        <p:nvSpPr>
          <p:cNvPr id="23570" name="Line 20"/>
          <p:cNvSpPr>
            <a:spLocks noChangeShapeType="1"/>
          </p:cNvSpPr>
          <p:nvPr/>
        </p:nvSpPr>
        <p:spPr bwMode="auto">
          <a:xfrm flipH="1" flipV="1">
            <a:off x="835025" y="4241800"/>
            <a:ext cx="1490663" cy="15748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1" name="Line 21"/>
          <p:cNvSpPr>
            <a:spLocks noChangeShapeType="1"/>
          </p:cNvSpPr>
          <p:nvPr/>
        </p:nvSpPr>
        <p:spPr bwMode="auto">
          <a:xfrm flipH="1" flipV="1">
            <a:off x="846138" y="5105400"/>
            <a:ext cx="1479550" cy="7112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2" name="Text Box 22"/>
          <p:cNvSpPr txBox="1">
            <a:spLocks noChangeArrowheads="1"/>
          </p:cNvSpPr>
          <p:nvPr/>
        </p:nvSpPr>
        <p:spPr bwMode="auto">
          <a:xfrm>
            <a:off x="3236913" y="1616075"/>
            <a:ext cx="47244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/>
              <a:t>What does a negative value of the Color</a:t>
            </a:r>
          </a:p>
          <a:p>
            <a:r>
              <a:rPr lang="en-US" sz="2000"/>
              <a:t>Matching Function mean?  Bring one light to the other side of the field.  Observer now adjusts, for example, the Luminances of G and B lights until they match C</a:t>
            </a:r>
            <a:r>
              <a:rPr lang="en-US" sz="2000" baseline="-25000">
                <a:latin typeface="Symbol" pitchFamily="18" charset="2"/>
              </a:rPr>
              <a:t>l </a:t>
            </a:r>
            <a:r>
              <a:rPr lang="en-US" sz="2000"/>
              <a:t>+ R</a:t>
            </a:r>
          </a:p>
        </p:txBody>
      </p:sp>
      <p:sp>
        <p:nvSpPr>
          <p:cNvPr id="23573" name="Text Box 23"/>
          <p:cNvSpPr txBox="1">
            <a:spLocks noChangeArrowheads="1"/>
          </p:cNvSpPr>
          <p:nvPr/>
        </p:nvSpPr>
        <p:spPr bwMode="auto">
          <a:xfrm>
            <a:off x="3163888" y="5561013"/>
            <a:ext cx="58562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600"/>
              <a:t>C</a:t>
            </a:r>
            <a:r>
              <a:rPr lang="en-US" sz="3600" baseline="-25000">
                <a:latin typeface="Symbol" pitchFamily="18" charset="2"/>
              </a:rPr>
              <a:t>l</a:t>
            </a:r>
            <a:r>
              <a:rPr lang="en-US" sz="3600"/>
              <a:t> +</a:t>
            </a:r>
            <a:r>
              <a:rPr lang="en-US" sz="3600">
                <a:latin typeface="Symbol" pitchFamily="18" charset="2"/>
              </a:rPr>
              <a:t> </a:t>
            </a:r>
            <a:r>
              <a:rPr lang="en-US" sz="3600"/>
              <a:t>r’(</a:t>
            </a:r>
            <a:r>
              <a:rPr lang="en-US" sz="3600">
                <a:latin typeface="Symbol" pitchFamily="18" charset="2"/>
              </a:rPr>
              <a:t>l)</a:t>
            </a:r>
            <a:r>
              <a:rPr lang="en-US" sz="3600"/>
              <a:t>R</a:t>
            </a:r>
            <a:r>
              <a:rPr lang="en-US" sz="3600">
                <a:latin typeface="Symbol" pitchFamily="18" charset="2"/>
              </a:rPr>
              <a:t> = </a:t>
            </a:r>
            <a:r>
              <a:rPr lang="en-US" sz="3600"/>
              <a:t>g’(</a:t>
            </a:r>
            <a:r>
              <a:rPr lang="en-US" sz="3600">
                <a:latin typeface="Symbol" pitchFamily="18" charset="2"/>
              </a:rPr>
              <a:t>l)</a:t>
            </a:r>
            <a:r>
              <a:rPr lang="en-US" sz="3600"/>
              <a:t>G + b’(</a:t>
            </a:r>
            <a:r>
              <a:rPr lang="en-US" sz="3600">
                <a:latin typeface="Symbol" pitchFamily="18" charset="2"/>
              </a:rPr>
              <a:t>l)</a:t>
            </a:r>
            <a:r>
              <a:rPr lang="en-US" sz="3600"/>
              <a:t>B</a:t>
            </a:r>
            <a:r>
              <a:rPr lang="en-US">
                <a:latin typeface="Symbol" pitchFamily="18" charset="2"/>
              </a:rPr>
              <a:t> </a:t>
            </a:r>
          </a:p>
        </p:txBody>
      </p:sp>
      <p:sp>
        <p:nvSpPr>
          <p:cNvPr id="23574" name="Text Box 24"/>
          <p:cNvSpPr txBox="1">
            <a:spLocks noChangeArrowheads="1"/>
          </p:cNvSpPr>
          <p:nvPr/>
        </p:nvSpPr>
        <p:spPr bwMode="auto">
          <a:xfrm>
            <a:off x="6556375" y="3343275"/>
            <a:ext cx="18796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R = 700.0 nm</a:t>
            </a:r>
          </a:p>
          <a:p>
            <a:r>
              <a:rPr lang="en-US"/>
              <a:t>G = 546.1 nm</a:t>
            </a:r>
          </a:p>
          <a:p>
            <a:r>
              <a:rPr lang="en-US"/>
              <a:t>B = 435.8 nm</a:t>
            </a:r>
          </a:p>
        </p:txBody>
      </p:sp>
    </p:spTree>
    <p:extLst>
      <p:ext uri="{BB962C8B-B14F-4D97-AF65-F5344CB8AC3E}">
        <p14:creationId xmlns:p14="http://schemas.microsoft.com/office/powerpoint/2010/main" val="9226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1931 CIE Color Matching Functions</a:t>
            </a:r>
          </a:p>
        </p:txBody>
      </p:sp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88900" y="1882775"/>
            <a:ext cx="3338513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The CIE defined three</a:t>
            </a:r>
          </a:p>
          <a:p>
            <a:r>
              <a:rPr lang="en-US"/>
              <a:t>theoretical primaries </a:t>
            </a:r>
          </a:p>
          <a:p>
            <a:r>
              <a:rPr lang="en-US"/>
              <a:t>x’, y’ and z’ such that </a:t>
            </a:r>
          </a:p>
          <a:p>
            <a:r>
              <a:rPr lang="en-US"/>
              <a:t>the color matching </a:t>
            </a:r>
          </a:p>
          <a:p>
            <a:r>
              <a:rPr lang="en-US"/>
              <a:t>functions are everywhere </a:t>
            </a:r>
          </a:p>
          <a:p>
            <a:r>
              <a:rPr lang="en-US"/>
              <a:t>positive and the “green” </a:t>
            </a:r>
          </a:p>
          <a:p>
            <a:r>
              <a:rPr lang="en-US"/>
              <a:t>matching function is the </a:t>
            </a:r>
          </a:p>
          <a:p>
            <a:r>
              <a:rPr lang="en-US"/>
              <a:t>same as the photopic </a:t>
            </a:r>
          </a:p>
          <a:p>
            <a:r>
              <a:rPr lang="en-US"/>
              <a:t>response of the eye.</a:t>
            </a:r>
          </a:p>
        </p:txBody>
      </p:sp>
      <p:graphicFrame>
        <p:nvGraphicFramePr>
          <p:cNvPr id="24580" name="Object 5"/>
          <p:cNvGraphicFramePr>
            <a:graphicFrameLocks noChangeAspect="1"/>
          </p:cNvGraphicFramePr>
          <p:nvPr/>
        </p:nvGraphicFramePr>
        <p:xfrm>
          <a:off x="3298825" y="1762125"/>
          <a:ext cx="5845175" cy="4017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6" name="Chart" r:id="rId4" imgW="4629348" imgH="3181571" progId="Excel.Chart.8">
                  <p:embed/>
                </p:oleObj>
              </mc:Choice>
              <mc:Fallback>
                <p:oleObj name="Chart" r:id="rId4" imgW="4629348" imgH="3181571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98825" y="1762125"/>
                        <a:ext cx="5845175" cy="4017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5338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Conversion x’y’z’ to r’g’b’</a:t>
            </a:r>
          </a:p>
        </p:txBody>
      </p:sp>
      <p:graphicFrame>
        <p:nvGraphicFramePr>
          <p:cNvPr id="25603" name="Object 3"/>
          <p:cNvGraphicFramePr>
            <a:graphicFrameLocks noChangeAspect="1"/>
          </p:cNvGraphicFramePr>
          <p:nvPr/>
        </p:nvGraphicFramePr>
        <p:xfrm>
          <a:off x="1739900" y="1854200"/>
          <a:ext cx="5688013" cy="139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2" name="Equation" r:id="rId4" imgW="2876685" imgH="695235" progId="Equation.3">
                  <p:embed/>
                </p:oleObj>
              </mc:Choice>
              <mc:Fallback>
                <p:oleObj name="Equation" r:id="rId4" imgW="2876685" imgH="69523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9900" y="1854200"/>
                        <a:ext cx="5688013" cy="139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203200" y="3775075"/>
            <a:ext cx="8751888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The x’, y’, z’ are more convenient from a book-keeping standpoint</a:t>
            </a:r>
          </a:p>
          <a:p>
            <a:r>
              <a:rPr lang="en-US"/>
              <a:t>and the relative luminance is easy to determine since it is related to y’.</a:t>
            </a:r>
          </a:p>
          <a:p>
            <a:endParaRPr lang="en-US"/>
          </a:p>
          <a:p>
            <a:r>
              <a:rPr lang="en-US"/>
              <a:t>The consequence of this conversion is that the spectral distribution of</a:t>
            </a:r>
          </a:p>
          <a:p>
            <a:r>
              <a:rPr lang="en-US"/>
              <a:t>the corresponding primaries now have negative values.  This means</a:t>
            </a:r>
          </a:p>
          <a:p>
            <a:r>
              <a:rPr lang="en-US"/>
              <a:t>they are a purely theoretical source and can not be made. </a:t>
            </a:r>
          </a:p>
        </p:txBody>
      </p:sp>
    </p:spTree>
    <p:extLst>
      <p:ext uri="{BB962C8B-B14F-4D97-AF65-F5344CB8AC3E}">
        <p14:creationId xmlns:p14="http://schemas.microsoft.com/office/powerpoint/2010/main" val="402295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Tristimulus Values X, Y, Z</a:t>
            </a:r>
          </a:p>
        </p:txBody>
      </p:sp>
      <p:graphicFrame>
        <p:nvGraphicFramePr>
          <p:cNvPr id="26627" name="Object 3"/>
          <p:cNvGraphicFramePr>
            <a:graphicFrameLocks noChangeAspect="1"/>
          </p:cNvGraphicFramePr>
          <p:nvPr/>
        </p:nvGraphicFramePr>
        <p:xfrm>
          <a:off x="904875" y="1993900"/>
          <a:ext cx="2706688" cy="339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8" name="Equation" r:id="rId4" imgW="1133543" imgH="1428750" progId="Equation.3">
                  <p:embed/>
                </p:oleObj>
              </mc:Choice>
              <mc:Fallback>
                <p:oleObj name="Equation" r:id="rId4" imgW="1133543" imgH="142875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4875" y="1993900"/>
                        <a:ext cx="2706688" cy="3390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3778250" y="2276475"/>
            <a:ext cx="518795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The tristimulus values are coordinates</a:t>
            </a:r>
          </a:p>
          <a:p>
            <a:r>
              <a:rPr lang="en-US"/>
              <a:t>in a three dimensional color space.  They</a:t>
            </a:r>
          </a:p>
          <a:p>
            <a:r>
              <a:rPr lang="en-US"/>
              <a:t>are obtained by projecting the spectral</a:t>
            </a:r>
          </a:p>
          <a:p>
            <a:r>
              <a:rPr lang="en-US"/>
              <a:t>distribution of the object of interest P(</a:t>
            </a:r>
            <a:r>
              <a:rPr lang="en-US">
                <a:latin typeface="Symbol" pitchFamily="18" charset="2"/>
              </a:rPr>
              <a:t>l</a:t>
            </a:r>
            <a:r>
              <a:rPr lang="en-US"/>
              <a:t>)</a:t>
            </a:r>
          </a:p>
          <a:p>
            <a:r>
              <a:rPr lang="en-US"/>
              <a:t>onto the color matching functions.</a:t>
            </a:r>
          </a:p>
        </p:txBody>
      </p:sp>
    </p:spTree>
    <p:extLst>
      <p:ext uri="{BB962C8B-B14F-4D97-AF65-F5344CB8AC3E}">
        <p14:creationId xmlns:p14="http://schemas.microsoft.com/office/powerpoint/2010/main" val="240917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Chromaticity Coordinates x, y, z</a:t>
            </a:r>
          </a:p>
        </p:txBody>
      </p:sp>
      <p:graphicFrame>
        <p:nvGraphicFramePr>
          <p:cNvPr id="27651" name="Object 3"/>
          <p:cNvGraphicFramePr>
            <a:graphicFrameLocks noChangeAspect="1"/>
          </p:cNvGraphicFramePr>
          <p:nvPr/>
        </p:nvGraphicFramePr>
        <p:xfrm>
          <a:off x="619125" y="1962150"/>
          <a:ext cx="4421188" cy="3500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4" name="Equation" r:id="rId4" imgW="1505085" imgH="1190715" progId="Equation.3">
                  <p:embed/>
                </p:oleObj>
              </mc:Choice>
              <mc:Fallback>
                <p:oleObj name="Equation" r:id="rId4" imgW="1505085" imgH="119071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125" y="1962150"/>
                        <a:ext cx="4421188" cy="3500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4692650" y="1857375"/>
            <a:ext cx="446405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The chromaticity coordinates</a:t>
            </a:r>
          </a:p>
          <a:p>
            <a:r>
              <a:rPr lang="en-US"/>
              <a:t>are used to normalize out the</a:t>
            </a:r>
          </a:p>
          <a:p>
            <a:r>
              <a:rPr lang="en-US"/>
              <a:t>brightness of the object.  This way,</a:t>
            </a:r>
          </a:p>
          <a:p>
            <a:r>
              <a:rPr lang="en-US"/>
              <a:t>the color and the brightness can be</a:t>
            </a:r>
          </a:p>
          <a:p>
            <a:r>
              <a:rPr lang="en-US"/>
              <a:t>spearated.  The coordinate z is not</a:t>
            </a:r>
          </a:p>
          <a:p>
            <a:r>
              <a:rPr lang="en-US"/>
              <a:t>independent of x and y, so this is</a:t>
            </a:r>
          </a:p>
          <a:p>
            <a:r>
              <a:rPr lang="en-US"/>
              <a:t>a two dimensional space.</a:t>
            </a:r>
          </a:p>
        </p:txBody>
      </p:sp>
    </p:spTree>
    <p:extLst>
      <p:ext uri="{BB962C8B-B14F-4D97-AF65-F5344CB8AC3E}">
        <p14:creationId xmlns:p14="http://schemas.microsoft.com/office/powerpoint/2010/main" val="135191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79400"/>
            <a:ext cx="7772400" cy="1143000"/>
          </a:xfrm>
        </p:spPr>
        <p:txBody>
          <a:bodyPr/>
          <a:lstStyle/>
          <a:p>
            <a:r>
              <a:rPr lang="en-US" smtClean="0"/>
              <a:t>Chromaticity Coordinates</a:t>
            </a:r>
          </a:p>
        </p:txBody>
      </p:sp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515938" y="1527175"/>
            <a:ext cx="17653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Light Source</a:t>
            </a:r>
          </a:p>
          <a:p>
            <a:r>
              <a:rPr lang="en-US"/>
              <a:t>Spectral</a:t>
            </a:r>
          </a:p>
          <a:p>
            <a:r>
              <a:rPr lang="en-US"/>
              <a:t>Distribution</a:t>
            </a:r>
          </a:p>
        </p:txBody>
      </p:sp>
      <p:sp>
        <p:nvSpPr>
          <p:cNvPr id="28676" name="Text Box 5"/>
          <p:cNvSpPr txBox="1">
            <a:spLocks noChangeArrowheads="1"/>
          </p:cNvSpPr>
          <p:nvPr/>
        </p:nvSpPr>
        <p:spPr bwMode="auto">
          <a:xfrm>
            <a:off x="2965450" y="1527175"/>
            <a:ext cx="2068513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Object Spectral</a:t>
            </a:r>
          </a:p>
          <a:p>
            <a:r>
              <a:rPr lang="en-US"/>
              <a:t>Reflectance or</a:t>
            </a:r>
          </a:p>
          <a:p>
            <a:r>
              <a:rPr lang="en-US"/>
              <a:t>Transmittance</a:t>
            </a:r>
          </a:p>
        </p:txBody>
      </p:sp>
      <p:sp>
        <p:nvSpPr>
          <p:cNvPr id="28677" name="Text Box 6"/>
          <p:cNvSpPr txBox="1">
            <a:spLocks noChangeArrowheads="1"/>
          </p:cNvSpPr>
          <p:nvPr/>
        </p:nvSpPr>
        <p:spPr bwMode="auto">
          <a:xfrm>
            <a:off x="5721350" y="1527175"/>
            <a:ext cx="2728913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Spectral Distribution</a:t>
            </a:r>
          </a:p>
          <a:p>
            <a:r>
              <a:rPr lang="en-US"/>
              <a:t>of Light entering the</a:t>
            </a:r>
          </a:p>
          <a:p>
            <a:r>
              <a:rPr lang="en-US"/>
              <a:t>eye.</a:t>
            </a:r>
          </a:p>
        </p:txBody>
      </p:sp>
      <p:sp>
        <p:nvSpPr>
          <p:cNvPr id="28678" name="Text Box 8"/>
          <p:cNvSpPr txBox="1">
            <a:spLocks noChangeArrowheads="1"/>
          </p:cNvSpPr>
          <p:nvPr/>
        </p:nvSpPr>
        <p:spPr bwMode="auto">
          <a:xfrm>
            <a:off x="2344738" y="1649413"/>
            <a:ext cx="4635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440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28679" name="Text Box 9"/>
          <p:cNvSpPr txBox="1">
            <a:spLocks noChangeArrowheads="1"/>
          </p:cNvSpPr>
          <p:nvPr/>
        </p:nvSpPr>
        <p:spPr bwMode="auto">
          <a:xfrm>
            <a:off x="5021263" y="1674813"/>
            <a:ext cx="5000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4400">
                <a:solidFill>
                  <a:schemeClr val="accent1"/>
                </a:solidFill>
              </a:rPr>
              <a:t>=</a:t>
            </a:r>
          </a:p>
        </p:txBody>
      </p:sp>
      <p:sp>
        <p:nvSpPr>
          <p:cNvPr id="28680" name="AutoShape 10"/>
          <p:cNvSpPr>
            <a:spLocks noChangeArrowheads="1"/>
          </p:cNvSpPr>
          <p:nvPr/>
        </p:nvSpPr>
        <p:spPr bwMode="auto">
          <a:xfrm rot="5400000">
            <a:off x="6290469" y="2982119"/>
            <a:ext cx="1168400" cy="373062"/>
          </a:xfrm>
          <a:prstGeom prst="rightArrow">
            <a:avLst>
              <a:gd name="adj1" fmla="val 50000"/>
              <a:gd name="adj2" fmla="val 78298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1" name="Text Box 11"/>
          <p:cNvSpPr txBox="1">
            <a:spLocks noChangeArrowheads="1"/>
          </p:cNvSpPr>
          <p:nvPr/>
        </p:nvSpPr>
        <p:spPr bwMode="auto">
          <a:xfrm>
            <a:off x="5765800" y="3927475"/>
            <a:ext cx="28114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Calculate Tristimulus</a:t>
            </a:r>
          </a:p>
          <a:p>
            <a:r>
              <a:rPr lang="en-US"/>
              <a:t>Values X, Y, Z</a:t>
            </a:r>
          </a:p>
        </p:txBody>
      </p:sp>
      <p:sp>
        <p:nvSpPr>
          <p:cNvPr id="28682" name="Text Box 12"/>
          <p:cNvSpPr txBox="1">
            <a:spLocks noChangeArrowheads="1"/>
          </p:cNvSpPr>
          <p:nvPr/>
        </p:nvSpPr>
        <p:spPr bwMode="auto">
          <a:xfrm>
            <a:off x="7097713" y="2695575"/>
            <a:ext cx="1663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Project onto</a:t>
            </a:r>
          </a:p>
          <a:p>
            <a:r>
              <a:rPr lang="en-US">
                <a:solidFill>
                  <a:schemeClr val="accent1"/>
                </a:solidFill>
              </a:rPr>
              <a:t>x’, y’, z’</a:t>
            </a:r>
          </a:p>
        </p:txBody>
      </p:sp>
      <p:sp>
        <p:nvSpPr>
          <p:cNvPr id="28683" name="AutoShape 13"/>
          <p:cNvSpPr>
            <a:spLocks noChangeArrowheads="1"/>
          </p:cNvSpPr>
          <p:nvPr/>
        </p:nvSpPr>
        <p:spPr bwMode="auto">
          <a:xfrm>
            <a:off x="4616450" y="4102100"/>
            <a:ext cx="1095375" cy="444500"/>
          </a:xfrm>
          <a:prstGeom prst="leftArrow">
            <a:avLst>
              <a:gd name="adj1" fmla="val 50000"/>
              <a:gd name="adj2" fmla="val 61607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4" name="Text Box 14"/>
          <p:cNvSpPr txBox="1">
            <a:spLocks noChangeArrowheads="1"/>
          </p:cNvSpPr>
          <p:nvPr/>
        </p:nvSpPr>
        <p:spPr bwMode="auto">
          <a:xfrm>
            <a:off x="2965450" y="3800475"/>
            <a:ext cx="1789113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Calculate</a:t>
            </a:r>
          </a:p>
          <a:p>
            <a:r>
              <a:rPr lang="en-US"/>
              <a:t>Chromaticity</a:t>
            </a:r>
          </a:p>
          <a:p>
            <a:r>
              <a:rPr lang="en-US"/>
              <a:t>Coordinates</a:t>
            </a:r>
          </a:p>
        </p:txBody>
      </p:sp>
      <p:sp>
        <p:nvSpPr>
          <p:cNvPr id="28685" name="Text Box 15"/>
          <p:cNvSpPr txBox="1">
            <a:spLocks noChangeArrowheads="1"/>
          </p:cNvSpPr>
          <p:nvPr/>
        </p:nvSpPr>
        <p:spPr bwMode="auto">
          <a:xfrm>
            <a:off x="4546600" y="3546475"/>
            <a:ext cx="14684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Normalize</a:t>
            </a:r>
          </a:p>
        </p:txBody>
      </p:sp>
      <p:sp>
        <p:nvSpPr>
          <p:cNvPr id="28686" name="AutoShape 16"/>
          <p:cNvSpPr>
            <a:spLocks noChangeArrowheads="1"/>
          </p:cNvSpPr>
          <p:nvPr/>
        </p:nvSpPr>
        <p:spPr bwMode="auto">
          <a:xfrm>
            <a:off x="1817688" y="4114800"/>
            <a:ext cx="1095375" cy="444500"/>
          </a:xfrm>
          <a:prstGeom prst="leftArrow">
            <a:avLst>
              <a:gd name="adj1" fmla="val 50000"/>
              <a:gd name="adj2" fmla="val 61607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7" name="Text Box 17"/>
          <p:cNvSpPr txBox="1">
            <a:spLocks noChangeArrowheads="1"/>
          </p:cNvSpPr>
          <p:nvPr/>
        </p:nvSpPr>
        <p:spPr bwMode="auto">
          <a:xfrm>
            <a:off x="438150" y="4079875"/>
            <a:ext cx="1411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Plot (x, y)</a:t>
            </a:r>
          </a:p>
        </p:txBody>
      </p:sp>
    </p:spTree>
    <p:extLst>
      <p:ext uri="{BB962C8B-B14F-4D97-AF65-F5344CB8AC3E}">
        <p14:creationId xmlns:p14="http://schemas.microsoft.com/office/powerpoint/2010/main" val="371897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Traditional Photography</a:t>
            </a:r>
            <a:endParaRPr lang="en-US" dirty="0"/>
          </a:p>
        </p:txBody>
      </p:sp>
      <p:pic>
        <p:nvPicPr>
          <p:cNvPr id="8194" name="Picture 2" descr="http://www.rca.ac.uk/media/images/RCA_10-13_1017.width-1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65" y="1927722"/>
            <a:ext cx="7270898" cy="408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87749" y="6081823"/>
            <a:ext cx="52561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http://www.rca.ac.uk/media/images/RCA_10-13_1017.width-1000.jpg</a:t>
            </a:r>
          </a:p>
        </p:txBody>
      </p:sp>
    </p:spTree>
    <p:extLst>
      <p:ext uri="{BB962C8B-B14F-4D97-AF65-F5344CB8AC3E}">
        <p14:creationId xmlns:p14="http://schemas.microsoft.com/office/powerpoint/2010/main" val="401069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- Spectrally Pure Colors</a:t>
            </a: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844550" y="1762125"/>
            <a:ext cx="3116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Suppose P(</a:t>
            </a:r>
            <a:r>
              <a:rPr lang="en-US">
                <a:latin typeface="Symbol" pitchFamily="18" charset="2"/>
              </a:rPr>
              <a:t>l</a:t>
            </a:r>
            <a:r>
              <a:rPr lang="en-US"/>
              <a:t>) = </a:t>
            </a:r>
            <a:r>
              <a:rPr lang="en-US">
                <a:latin typeface="Symbol" pitchFamily="18" charset="2"/>
              </a:rPr>
              <a:t>d</a:t>
            </a:r>
            <a:r>
              <a:rPr lang="en-US"/>
              <a:t>(</a:t>
            </a:r>
            <a:r>
              <a:rPr lang="en-US">
                <a:latin typeface="Symbol" pitchFamily="18" charset="2"/>
              </a:rPr>
              <a:t>l</a:t>
            </a:r>
            <a:r>
              <a:rPr lang="en-US"/>
              <a:t>-</a:t>
            </a:r>
            <a:r>
              <a:rPr lang="en-US">
                <a:latin typeface="Symbol" pitchFamily="18" charset="2"/>
              </a:rPr>
              <a:t>l</a:t>
            </a:r>
            <a:r>
              <a:rPr lang="en-US" baseline="-25000"/>
              <a:t>o</a:t>
            </a:r>
            <a:r>
              <a:rPr lang="en-US"/>
              <a:t>)</a:t>
            </a:r>
          </a:p>
        </p:txBody>
      </p:sp>
      <p:graphicFrame>
        <p:nvGraphicFramePr>
          <p:cNvPr id="29700" name="Object 4"/>
          <p:cNvGraphicFramePr>
            <a:graphicFrameLocks noChangeAspect="1"/>
          </p:cNvGraphicFramePr>
          <p:nvPr/>
        </p:nvGraphicFramePr>
        <p:xfrm>
          <a:off x="169863" y="2501900"/>
          <a:ext cx="4610100" cy="339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7" name="Equation" r:id="rId4" imgW="1952557" imgH="1428750" progId="Equation.3">
                  <p:embed/>
                </p:oleObj>
              </mc:Choice>
              <mc:Fallback>
                <p:oleObj name="Equation" r:id="rId4" imgW="1952557" imgH="142875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863" y="2501900"/>
                        <a:ext cx="4610100" cy="3390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1" name="Object 5"/>
          <p:cNvGraphicFramePr>
            <a:graphicFrameLocks noChangeAspect="1"/>
          </p:cNvGraphicFramePr>
          <p:nvPr/>
        </p:nvGraphicFramePr>
        <p:xfrm>
          <a:off x="4384675" y="2835275"/>
          <a:ext cx="4318000" cy="279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8" name="Equation" r:id="rId6" imgW="1705043" imgH="1095285" progId="Equation.3">
                  <p:embed/>
                </p:oleObj>
              </mc:Choice>
              <mc:Fallback>
                <p:oleObj name="Equation" r:id="rId6" imgW="1705043" imgH="109528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4675" y="2835275"/>
                        <a:ext cx="4318000" cy="279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550863" y="5908675"/>
            <a:ext cx="795813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Plotting x vs. y for spectrally pure colors gives the boundary of </a:t>
            </a:r>
          </a:p>
          <a:p>
            <a:r>
              <a:rPr lang="en-US"/>
              <a:t>color vision</a:t>
            </a:r>
          </a:p>
        </p:txBody>
      </p:sp>
    </p:spTree>
    <p:extLst>
      <p:ext uri="{BB962C8B-B14F-4D97-AF65-F5344CB8AC3E}">
        <p14:creationId xmlns:p14="http://schemas.microsoft.com/office/powerpoint/2010/main" val="20635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63575" y="241300"/>
            <a:ext cx="7772400" cy="1143000"/>
          </a:xfrm>
        </p:spPr>
        <p:txBody>
          <a:bodyPr/>
          <a:lstStyle/>
          <a:p>
            <a:r>
              <a:rPr lang="en-US" smtClean="0"/>
              <a:t>CIE Chromaticity Chart</a:t>
            </a:r>
          </a:p>
        </p:txBody>
      </p:sp>
      <p:graphicFrame>
        <p:nvGraphicFramePr>
          <p:cNvPr id="30723" name="Object 1024"/>
          <p:cNvGraphicFramePr>
            <a:graphicFrameLocks noChangeAspect="1"/>
          </p:cNvGraphicFramePr>
          <p:nvPr/>
        </p:nvGraphicFramePr>
        <p:xfrm>
          <a:off x="60325" y="1963738"/>
          <a:ext cx="4759325" cy="414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6" name="Chart" r:id="rId4" imgW="3943706" imgH="3438865" progId="Excel.Chart.8">
                  <p:embed/>
                </p:oleObj>
              </mc:Choice>
              <mc:Fallback>
                <p:oleObj name="Chart" r:id="rId4" imgW="3943706" imgH="3438865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25" y="1963738"/>
                        <a:ext cx="4759325" cy="414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24" name="Picture 4" descr="http://www.datasheets.led.net/Pages/chromaticity/img/cie193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050" y="1582738"/>
            <a:ext cx="4070350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954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- White Light</a:t>
            </a: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844550" y="1762125"/>
            <a:ext cx="2709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Suppose P(</a:t>
            </a:r>
            <a:r>
              <a:rPr lang="en-US">
                <a:latin typeface="Symbol" pitchFamily="18" charset="2"/>
              </a:rPr>
              <a:t>l</a:t>
            </a:r>
            <a:r>
              <a:rPr lang="en-US"/>
              <a:t>) = </a:t>
            </a:r>
            <a:r>
              <a:rPr lang="en-US">
                <a:latin typeface="Symbol" pitchFamily="18" charset="2"/>
              </a:rPr>
              <a:t>1</a:t>
            </a:r>
            <a:endParaRPr lang="en-US"/>
          </a:p>
        </p:txBody>
      </p:sp>
      <p:graphicFrame>
        <p:nvGraphicFramePr>
          <p:cNvPr id="31748" name="Object 1024"/>
          <p:cNvGraphicFramePr>
            <a:graphicFrameLocks noChangeAspect="1"/>
          </p:cNvGraphicFramePr>
          <p:nvPr/>
        </p:nvGraphicFramePr>
        <p:xfrm>
          <a:off x="1225550" y="2501900"/>
          <a:ext cx="2498725" cy="339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9" name="Equation" r:id="rId4" imgW="1047885" imgH="1428750" progId="Equation.3">
                  <p:embed/>
                </p:oleObj>
              </mc:Choice>
              <mc:Fallback>
                <p:oleObj name="Equation" r:id="rId4" imgW="1047885" imgH="142875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5550" y="2501900"/>
                        <a:ext cx="2498725" cy="3390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9" name="Object 1025"/>
          <p:cNvGraphicFramePr>
            <a:graphicFrameLocks noChangeAspect="1"/>
          </p:cNvGraphicFramePr>
          <p:nvPr/>
        </p:nvGraphicFramePr>
        <p:xfrm>
          <a:off x="4518025" y="2819400"/>
          <a:ext cx="2921000" cy="257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0" name="Equation" r:id="rId6" imgW="1152457" imgH="1009560" progId="Equation.3">
                  <p:embed/>
                </p:oleObj>
              </mc:Choice>
              <mc:Fallback>
                <p:oleObj name="Equation" r:id="rId6" imgW="1152457" imgH="1009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8025" y="2819400"/>
                        <a:ext cx="2921000" cy="2571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8351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63575" y="241300"/>
            <a:ext cx="7772400" cy="1143000"/>
          </a:xfrm>
        </p:spPr>
        <p:txBody>
          <a:bodyPr/>
          <a:lstStyle/>
          <a:p>
            <a:r>
              <a:rPr lang="en-US" smtClean="0"/>
              <a:t>CIE Chromaticity Chart</a:t>
            </a:r>
          </a:p>
        </p:txBody>
      </p:sp>
      <p:pic>
        <p:nvPicPr>
          <p:cNvPr id="32771" name="Picture 4" descr="http://www.datasheets.led.net/Pages/chromaticity/img/cie19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175" y="1290638"/>
            <a:ext cx="4589463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831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546100" y="609600"/>
            <a:ext cx="8267700" cy="1143000"/>
          </a:xfrm>
        </p:spPr>
        <p:txBody>
          <a:bodyPr/>
          <a:lstStyle/>
          <a:p>
            <a:r>
              <a:rPr lang="en-US" smtClean="0"/>
              <a:t>Example - MacBeth Color Checker</a:t>
            </a:r>
          </a:p>
        </p:txBody>
      </p:sp>
      <p:graphicFrame>
        <p:nvGraphicFramePr>
          <p:cNvPr id="33795" name="Object 1024"/>
          <p:cNvGraphicFramePr>
            <a:graphicFrameLocks noChangeAspect="1"/>
          </p:cNvGraphicFramePr>
          <p:nvPr/>
        </p:nvGraphicFramePr>
        <p:xfrm>
          <a:off x="568325" y="2146300"/>
          <a:ext cx="4124325" cy="295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8" name="Chart" r:id="rId4" imgW="4639056" imgH="2591105" progId="Excel.Chart.8">
                  <p:embed/>
                </p:oleObj>
              </mc:Choice>
              <mc:Fallback>
                <p:oleObj name="Chart" r:id="rId4" imgW="4639056" imgH="2591105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325" y="2146300"/>
                        <a:ext cx="4124325" cy="295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796" name="Picture 4" descr="D:\COLOR\macbeth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975" y="1752600"/>
            <a:ext cx="2849563" cy="457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2819400" y="5578475"/>
            <a:ext cx="1309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Blue Sky</a:t>
            </a:r>
          </a:p>
        </p:txBody>
      </p:sp>
      <p:sp>
        <p:nvSpPr>
          <p:cNvPr id="33798" name="Line 6"/>
          <p:cNvSpPr>
            <a:spLocks noChangeShapeType="1"/>
          </p:cNvSpPr>
          <p:nvPr/>
        </p:nvSpPr>
        <p:spPr bwMode="auto">
          <a:xfrm flipV="1">
            <a:off x="3962400" y="4597400"/>
            <a:ext cx="1501775" cy="10795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12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- Blue Sky Patch</a:t>
            </a:r>
          </a:p>
        </p:txBody>
      </p:sp>
      <p:graphicFrame>
        <p:nvGraphicFramePr>
          <p:cNvPr id="34819" name="Object 3"/>
          <p:cNvGraphicFramePr>
            <a:graphicFrameLocks noChangeAspect="1"/>
          </p:cNvGraphicFramePr>
          <p:nvPr/>
        </p:nvGraphicFramePr>
        <p:xfrm>
          <a:off x="217488" y="1836738"/>
          <a:ext cx="5535612" cy="3090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4" name="Chart" r:id="rId4" imgW="4639056" imgH="2591105" progId="Excel.Chart.8">
                  <p:embed/>
                </p:oleObj>
              </mc:Choice>
              <mc:Fallback>
                <p:oleObj name="Chart" r:id="rId4" imgW="4639056" imgH="2591105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488" y="1836738"/>
                        <a:ext cx="5535612" cy="3090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5754688" y="1679575"/>
            <a:ext cx="3260725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The Macbeth color</a:t>
            </a:r>
          </a:p>
          <a:p>
            <a:r>
              <a:rPr lang="en-US"/>
              <a:t>checker assumes that</a:t>
            </a:r>
          </a:p>
          <a:p>
            <a:r>
              <a:rPr lang="en-US"/>
              <a:t>Illuminant C is used</a:t>
            </a:r>
          </a:p>
          <a:p>
            <a:r>
              <a:rPr lang="en-US"/>
              <a:t>for illumination.</a:t>
            </a:r>
          </a:p>
          <a:p>
            <a:endParaRPr lang="en-US"/>
          </a:p>
          <a:p>
            <a:r>
              <a:rPr lang="en-US"/>
              <a:t>Multiply the spectral</a:t>
            </a:r>
          </a:p>
          <a:p>
            <a:r>
              <a:rPr lang="en-US"/>
              <a:t>distribution of Illuminant</a:t>
            </a:r>
          </a:p>
          <a:p>
            <a:r>
              <a:rPr lang="en-US"/>
              <a:t>C by the spectral </a:t>
            </a:r>
          </a:p>
          <a:p>
            <a:r>
              <a:rPr lang="en-US"/>
              <a:t>reflectance of the color </a:t>
            </a:r>
          </a:p>
          <a:p>
            <a:r>
              <a:rPr lang="en-US"/>
              <a:t>patch to get the light </a:t>
            </a:r>
          </a:p>
          <a:p>
            <a:r>
              <a:rPr lang="en-US"/>
              <a:t>entering the eye.</a:t>
            </a:r>
          </a:p>
        </p:txBody>
      </p:sp>
    </p:spTree>
    <p:extLst>
      <p:ext uri="{BB962C8B-B14F-4D97-AF65-F5344CB8AC3E}">
        <p14:creationId xmlns:p14="http://schemas.microsoft.com/office/powerpoint/2010/main" val="105203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smtClean="0"/>
              <a:t>Example Blue Sky Patch</a:t>
            </a:r>
          </a:p>
        </p:txBody>
      </p:sp>
      <p:graphicFrame>
        <p:nvGraphicFramePr>
          <p:cNvPr id="35843" name="Object 3"/>
          <p:cNvGraphicFramePr>
            <a:graphicFrameLocks noChangeAspect="1"/>
          </p:cNvGraphicFramePr>
          <p:nvPr/>
        </p:nvGraphicFramePr>
        <p:xfrm>
          <a:off x="161925" y="3221038"/>
          <a:ext cx="5711825" cy="345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0" name="Equation" r:id="rId4" imgW="2419485" imgH="1457325" progId="Equation.3">
                  <p:embed/>
                </p:oleObj>
              </mc:Choice>
              <mc:Fallback>
                <p:oleObj name="Equation" r:id="rId4" imgW="2419485" imgH="145732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" y="3221038"/>
                        <a:ext cx="5711825" cy="3451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5844" name="Picture 4" descr="http://www.datasheets.led.net/Pages/chromaticity/img/cie193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65238"/>
            <a:ext cx="3852863" cy="425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AutoShape 5"/>
          <p:cNvSpPr>
            <a:spLocks noChangeArrowheads="1"/>
          </p:cNvSpPr>
          <p:nvPr/>
        </p:nvSpPr>
        <p:spPr bwMode="auto">
          <a:xfrm>
            <a:off x="6457950" y="3898900"/>
            <a:ext cx="254000" cy="228600"/>
          </a:xfrm>
          <a:prstGeom prst="sun">
            <a:avLst>
              <a:gd name="adj" fmla="val 25000"/>
            </a:avLst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20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- MacBeth Color Checker</a:t>
            </a:r>
          </a:p>
        </p:txBody>
      </p:sp>
      <p:pic>
        <p:nvPicPr>
          <p:cNvPr id="36867" name="Picture 2052" descr="D:\COLOR\macbeth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975" y="1752600"/>
            <a:ext cx="2849563" cy="457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 Box 2053"/>
          <p:cNvSpPr txBox="1">
            <a:spLocks noChangeArrowheads="1"/>
          </p:cNvSpPr>
          <p:nvPr/>
        </p:nvSpPr>
        <p:spPr bwMode="auto">
          <a:xfrm>
            <a:off x="2819400" y="5578475"/>
            <a:ext cx="1428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Dark Skin</a:t>
            </a:r>
          </a:p>
        </p:txBody>
      </p:sp>
      <p:sp>
        <p:nvSpPr>
          <p:cNvPr id="36869" name="Line 2054"/>
          <p:cNvSpPr>
            <a:spLocks noChangeShapeType="1"/>
          </p:cNvSpPr>
          <p:nvPr/>
        </p:nvSpPr>
        <p:spPr bwMode="auto">
          <a:xfrm>
            <a:off x="4121150" y="5803900"/>
            <a:ext cx="1376363" cy="2921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36870" name="Object 2055"/>
          <p:cNvGraphicFramePr>
            <a:graphicFrameLocks noChangeAspect="1"/>
          </p:cNvGraphicFramePr>
          <p:nvPr/>
        </p:nvGraphicFramePr>
        <p:xfrm>
          <a:off x="458788" y="2146300"/>
          <a:ext cx="4638675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6" name="Chart" r:id="rId5" imgW="4639056" imgH="2591105" progId="Excel.Chart.8">
                  <p:embed/>
                </p:oleObj>
              </mc:Choice>
              <mc:Fallback>
                <p:oleObj name="Chart" r:id="rId5" imgW="4639056" imgH="2591105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788" y="2146300"/>
                        <a:ext cx="4638675" cy="259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6523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- Dark Skin Patch</a:t>
            </a:r>
          </a:p>
        </p:txBody>
      </p:sp>
      <p:sp>
        <p:nvSpPr>
          <p:cNvPr id="37891" name="Text Box 4"/>
          <p:cNvSpPr txBox="1">
            <a:spLocks noChangeArrowheads="1"/>
          </p:cNvSpPr>
          <p:nvPr/>
        </p:nvSpPr>
        <p:spPr bwMode="auto">
          <a:xfrm>
            <a:off x="5732463" y="1984375"/>
            <a:ext cx="3370262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Dark skin is much darker </a:t>
            </a:r>
          </a:p>
          <a:p>
            <a:r>
              <a:rPr lang="en-US"/>
              <a:t>than the blue sky.  The </a:t>
            </a:r>
          </a:p>
          <a:p>
            <a:r>
              <a:rPr lang="en-US"/>
              <a:t>chromaticity coordinates,</a:t>
            </a:r>
          </a:p>
          <a:p>
            <a:r>
              <a:rPr lang="en-US"/>
              <a:t>however, remove the </a:t>
            </a:r>
          </a:p>
          <a:p>
            <a:r>
              <a:rPr lang="en-US"/>
              <a:t>luminance factor and only</a:t>
            </a:r>
          </a:p>
          <a:p>
            <a:r>
              <a:rPr lang="en-US"/>
              <a:t>look at color.</a:t>
            </a:r>
          </a:p>
        </p:txBody>
      </p:sp>
      <p:graphicFrame>
        <p:nvGraphicFramePr>
          <p:cNvPr id="37892" name="Object 0"/>
          <p:cNvGraphicFramePr>
            <a:graphicFrameLocks noChangeAspect="1"/>
          </p:cNvGraphicFramePr>
          <p:nvPr/>
        </p:nvGraphicFramePr>
        <p:xfrm>
          <a:off x="114300" y="1955800"/>
          <a:ext cx="5753100" cy="321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2" name="Chart" r:id="rId4" imgW="4639056" imgH="2591105" progId="Excel.Chart.8">
                  <p:embed/>
                </p:oleObj>
              </mc:Choice>
              <mc:Fallback>
                <p:oleObj name="Chart" r:id="rId4" imgW="4639056" imgH="2591105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" y="1955800"/>
                        <a:ext cx="5753100" cy="321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2815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smtClean="0"/>
              <a:t>Example Dark Skin</a:t>
            </a:r>
          </a:p>
        </p:txBody>
      </p:sp>
      <p:graphicFrame>
        <p:nvGraphicFramePr>
          <p:cNvPr id="38915" name="Object 0"/>
          <p:cNvGraphicFramePr>
            <a:graphicFrameLocks noChangeAspect="1"/>
          </p:cNvGraphicFramePr>
          <p:nvPr/>
        </p:nvGraphicFramePr>
        <p:xfrm>
          <a:off x="120650" y="3221038"/>
          <a:ext cx="5743575" cy="345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8" name="Equation" r:id="rId4" imgW="2428943" imgH="1457325" progId="Equation.3">
                  <p:embed/>
                </p:oleObj>
              </mc:Choice>
              <mc:Fallback>
                <p:oleObj name="Equation" r:id="rId4" imgW="2428943" imgH="145732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650" y="3221038"/>
                        <a:ext cx="5743575" cy="3451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8916" name="Picture 4" descr="http://www.datasheets.led.net/Pages/chromaticity/img/cie193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200" y="1265238"/>
            <a:ext cx="3725863" cy="425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AutoShape 5"/>
          <p:cNvSpPr>
            <a:spLocks noChangeArrowheads="1"/>
          </p:cNvSpPr>
          <p:nvPr/>
        </p:nvSpPr>
        <p:spPr bwMode="auto">
          <a:xfrm>
            <a:off x="7169150" y="3429000"/>
            <a:ext cx="254000" cy="228600"/>
          </a:xfrm>
          <a:prstGeom prst="sun">
            <a:avLst>
              <a:gd name="adj" fmla="val 25000"/>
            </a:avLst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81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Traditional Photography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Illumination – Sun, lamps, flash, ambient, self-luminous</a:t>
            </a:r>
          </a:p>
          <a:p>
            <a:r>
              <a:rPr lang="en-US" dirty="0" smtClean="0"/>
              <a:t>Subject – spectral reflectance, polarization, 3D</a:t>
            </a:r>
          </a:p>
          <a:p>
            <a:r>
              <a:rPr lang="en-US" dirty="0" smtClean="0"/>
              <a:t>Optics – focal length, aperture setting</a:t>
            </a:r>
          </a:p>
          <a:p>
            <a:r>
              <a:rPr lang="en-US" dirty="0" smtClean="0"/>
              <a:t>Sensor – glass plates, film, CMOS, CCD, 2D</a:t>
            </a:r>
          </a:p>
          <a:p>
            <a:r>
              <a:rPr lang="en-US" dirty="0" smtClean="0"/>
              <a:t>Post-Processing – dodge and burn, Photoshop, image processing.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97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http://www.flatnet.org/graphics/glossary/ciefull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600200"/>
            <a:ext cx="4414838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Line 16"/>
          <p:cNvSpPr>
            <a:spLocks noChangeShapeType="1"/>
          </p:cNvSpPr>
          <p:nvPr/>
        </p:nvSpPr>
        <p:spPr bwMode="auto">
          <a:xfrm>
            <a:off x="863600" y="4114800"/>
            <a:ext cx="2387600" cy="9779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CIE Chromaticity Diagram</a:t>
            </a:r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4803775" y="1654175"/>
            <a:ext cx="4211638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Think of this as a distorted</a:t>
            </a:r>
          </a:p>
          <a:p>
            <a:r>
              <a:rPr lang="en-US"/>
              <a:t>version of the HSB color model.</a:t>
            </a:r>
          </a:p>
          <a:p>
            <a:endParaRPr lang="en-US"/>
          </a:p>
          <a:p>
            <a:r>
              <a:rPr lang="en-US"/>
              <a:t>W = White Point (0.33,0.33)</a:t>
            </a:r>
          </a:p>
          <a:p>
            <a:r>
              <a:rPr lang="en-US"/>
              <a:t>D = Dominant Wavelength (hue)</a:t>
            </a:r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1916113" y="4689475"/>
            <a:ext cx="4714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>
                <a:solidFill>
                  <a:schemeClr val="bg2"/>
                </a:solidFill>
              </a:rPr>
              <a:t>W</a:t>
            </a:r>
          </a:p>
        </p:txBody>
      </p:sp>
      <p:sp>
        <p:nvSpPr>
          <p:cNvPr id="39943" name="Line 7"/>
          <p:cNvSpPr>
            <a:spLocks noChangeShapeType="1"/>
          </p:cNvSpPr>
          <p:nvPr/>
        </p:nvSpPr>
        <p:spPr bwMode="auto">
          <a:xfrm flipH="1" flipV="1">
            <a:off x="1603375" y="2717800"/>
            <a:ext cx="598488" cy="19431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1262063" y="2593975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>
                <a:solidFill>
                  <a:schemeClr val="bg2"/>
                </a:solidFill>
              </a:rPr>
              <a:t>D</a:t>
            </a:r>
          </a:p>
        </p:txBody>
      </p:sp>
      <p:sp>
        <p:nvSpPr>
          <p:cNvPr id="39945" name="Oval 9"/>
          <p:cNvSpPr>
            <a:spLocks noChangeArrowheads="1"/>
          </p:cNvSpPr>
          <p:nvPr/>
        </p:nvSpPr>
        <p:spPr bwMode="auto">
          <a:xfrm>
            <a:off x="2166938" y="4622800"/>
            <a:ext cx="79375" cy="88900"/>
          </a:xfrm>
          <a:prstGeom prst="ellipse">
            <a:avLst/>
          </a:prstGeom>
          <a:solidFill>
            <a:schemeClr val="bg2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6" name="Oval 10"/>
          <p:cNvSpPr>
            <a:spLocks noChangeArrowheads="1"/>
          </p:cNvSpPr>
          <p:nvPr/>
        </p:nvSpPr>
        <p:spPr bwMode="auto">
          <a:xfrm flipV="1">
            <a:off x="1601788" y="2794000"/>
            <a:ext cx="46037" cy="88900"/>
          </a:xfrm>
          <a:prstGeom prst="ellipse">
            <a:avLst/>
          </a:prstGeom>
          <a:solidFill>
            <a:schemeClr val="bg2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7" name="Oval 11"/>
          <p:cNvSpPr>
            <a:spLocks noChangeArrowheads="1"/>
          </p:cNvSpPr>
          <p:nvPr/>
        </p:nvSpPr>
        <p:spPr bwMode="auto">
          <a:xfrm>
            <a:off x="1919288" y="3848100"/>
            <a:ext cx="79375" cy="88900"/>
          </a:xfrm>
          <a:prstGeom prst="ellipse">
            <a:avLst/>
          </a:prstGeom>
          <a:solidFill>
            <a:schemeClr val="bg2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8" name="Text Box 12"/>
          <p:cNvSpPr txBox="1">
            <a:spLocks noChangeArrowheads="1"/>
          </p:cNvSpPr>
          <p:nvPr/>
        </p:nvSpPr>
        <p:spPr bwMode="auto">
          <a:xfrm>
            <a:off x="1589088" y="3711575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>
                <a:solidFill>
                  <a:schemeClr val="bg2"/>
                </a:solidFill>
              </a:rPr>
              <a:t>A</a:t>
            </a:r>
          </a:p>
        </p:txBody>
      </p:sp>
      <p:graphicFrame>
        <p:nvGraphicFramePr>
          <p:cNvPr id="39949" name="Object 13"/>
          <p:cNvGraphicFramePr>
            <a:graphicFrameLocks noChangeAspect="1"/>
          </p:cNvGraphicFramePr>
          <p:nvPr/>
        </p:nvGraphicFramePr>
        <p:xfrm>
          <a:off x="4857750" y="3562350"/>
          <a:ext cx="3884613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1" name="Equation" r:id="rId5" imgW="1695585" imgH="371475" progId="Equation.3">
                  <p:embed/>
                </p:oleObj>
              </mc:Choice>
              <mc:Fallback>
                <p:oleObj name="Equation" r:id="rId5" imgW="1695585" imgH="37147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7750" y="3562350"/>
                        <a:ext cx="3884613" cy="89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50" name="Oval 14"/>
          <p:cNvSpPr>
            <a:spLocks noChangeArrowheads="1"/>
          </p:cNvSpPr>
          <p:nvPr/>
        </p:nvSpPr>
        <p:spPr bwMode="auto">
          <a:xfrm>
            <a:off x="2652713" y="4826000"/>
            <a:ext cx="79375" cy="88900"/>
          </a:xfrm>
          <a:prstGeom prst="ellipse">
            <a:avLst/>
          </a:prstGeom>
          <a:solidFill>
            <a:schemeClr val="bg2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51" name="Oval 15"/>
          <p:cNvSpPr>
            <a:spLocks noChangeArrowheads="1"/>
          </p:cNvSpPr>
          <p:nvPr/>
        </p:nvSpPr>
        <p:spPr bwMode="auto">
          <a:xfrm>
            <a:off x="1049338" y="4165600"/>
            <a:ext cx="79375" cy="88900"/>
          </a:xfrm>
          <a:prstGeom prst="ellipse">
            <a:avLst/>
          </a:prstGeom>
          <a:solidFill>
            <a:schemeClr val="bg2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52" name="Text Box 17"/>
          <p:cNvSpPr txBox="1">
            <a:spLocks noChangeArrowheads="1"/>
          </p:cNvSpPr>
          <p:nvPr/>
        </p:nvSpPr>
        <p:spPr bwMode="auto">
          <a:xfrm>
            <a:off x="1023938" y="3800475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>
                <a:solidFill>
                  <a:schemeClr val="bg2"/>
                </a:solidFill>
              </a:rPr>
              <a:t>C</a:t>
            </a:r>
          </a:p>
        </p:txBody>
      </p:sp>
      <p:sp>
        <p:nvSpPr>
          <p:cNvPr id="39953" name="Text Box 18"/>
          <p:cNvSpPr txBox="1">
            <a:spLocks noChangeArrowheads="1"/>
          </p:cNvSpPr>
          <p:nvPr/>
        </p:nvSpPr>
        <p:spPr bwMode="auto">
          <a:xfrm>
            <a:off x="2571750" y="4397375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>
                <a:solidFill>
                  <a:schemeClr val="bg2"/>
                </a:solidFill>
              </a:rPr>
              <a:t>B</a:t>
            </a:r>
          </a:p>
        </p:txBody>
      </p:sp>
      <p:sp>
        <p:nvSpPr>
          <p:cNvPr id="39954" name="Text Box 19"/>
          <p:cNvSpPr txBox="1">
            <a:spLocks noChangeArrowheads="1"/>
          </p:cNvSpPr>
          <p:nvPr/>
        </p:nvSpPr>
        <p:spPr bwMode="auto">
          <a:xfrm>
            <a:off x="5043488" y="4740275"/>
            <a:ext cx="3390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C = Complimentary Color</a:t>
            </a:r>
          </a:p>
        </p:txBody>
      </p:sp>
      <p:graphicFrame>
        <p:nvGraphicFramePr>
          <p:cNvPr id="39955" name="Object 20"/>
          <p:cNvGraphicFramePr>
            <a:graphicFrameLocks noChangeAspect="1"/>
          </p:cNvGraphicFramePr>
          <p:nvPr/>
        </p:nvGraphicFramePr>
        <p:xfrm>
          <a:off x="4894263" y="5149850"/>
          <a:ext cx="3856037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2" name="Equation" r:id="rId7" imgW="1685857" imgH="371475" progId="Equation.3">
                  <p:embed/>
                </p:oleObj>
              </mc:Choice>
              <mc:Fallback>
                <p:oleObj name="Equation" r:id="rId7" imgW="1685857" imgH="37147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4263" y="5149850"/>
                        <a:ext cx="3856037" cy="89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7887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63575" y="584200"/>
            <a:ext cx="7772400" cy="1143000"/>
          </a:xfrm>
        </p:spPr>
        <p:txBody>
          <a:bodyPr/>
          <a:lstStyle/>
          <a:p>
            <a:r>
              <a:rPr lang="en-US" smtClean="0"/>
              <a:t>MacAdam Ellipses</a:t>
            </a:r>
          </a:p>
        </p:txBody>
      </p:sp>
      <p:sp>
        <p:nvSpPr>
          <p:cNvPr id="40963" name="AutoShape 4" descr="http://eolienne.fpms.ac.be/Electrotechnique/Securité/SHE%20images/Macadam.JPG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3683000" y="2428875"/>
            <a:ext cx="1778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40964" name="Object 1024"/>
          <p:cNvGraphicFramePr>
            <a:graphicFrameLocks noChangeAspect="1"/>
          </p:cNvGraphicFramePr>
          <p:nvPr/>
        </p:nvGraphicFramePr>
        <p:xfrm>
          <a:off x="133350" y="1533525"/>
          <a:ext cx="4486275" cy="501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5" name="Image" r:id="rId5" imgW="5561905" imgH="5701587" progId="Photoshop.Image.6">
                  <p:embed/>
                </p:oleObj>
              </mc:Choice>
              <mc:Fallback>
                <p:oleObj name="Image" r:id="rId5" imgW="5561905" imgH="5701587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350" y="1533525"/>
                        <a:ext cx="4486275" cy="5013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5" name="Text Box 11"/>
          <p:cNvSpPr txBox="1">
            <a:spLocks noChangeArrowheads="1"/>
          </p:cNvSpPr>
          <p:nvPr/>
        </p:nvSpPr>
        <p:spPr bwMode="auto">
          <a:xfrm>
            <a:off x="4756150" y="1628775"/>
            <a:ext cx="4268788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Just noticeable differences for </a:t>
            </a:r>
          </a:p>
          <a:p>
            <a:r>
              <a:rPr lang="en-US"/>
              <a:t>two similar colors is nonlinear on</a:t>
            </a:r>
          </a:p>
          <a:p>
            <a:r>
              <a:rPr lang="en-US"/>
              <a:t>the CIE diagram.  Would like a</a:t>
            </a:r>
          </a:p>
          <a:p>
            <a:r>
              <a:rPr lang="en-US"/>
              <a:t>color space that these ellipses </a:t>
            </a:r>
          </a:p>
          <a:p>
            <a:r>
              <a:rPr lang="en-US"/>
              <a:t>become circles. (ellipses are 3x</a:t>
            </a:r>
          </a:p>
          <a:p>
            <a:r>
              <a:rPr lang="en-US"/>
              <a:t>larger than actuality)</a:t>
            </a:r>
          </a:p>
        </p:txBody>
      </p:sp>
    </p:spTree>
    <p:extLst>
      <p:ext uri="{BB962C8B-B14F-4D97-AF65-F5344CB8AC3E}">
        <p14:creationId xmlns:p14="http://schemas.microsoft.com/office/powerpoint/2010/main" val="222498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1976 CIELAB</a:t>
            </a: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820738" y="1616075"/>
            <a:ext cx="302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Plastic, Textile &amp; Paint</a:t>
            </a:r>
          </a:p>
        </p:txBody>
      </p:sp>
      <p:sp>
        <p:nvSpPr>
          <p:cNvPr id="44036" name="Text Box 5"/>
          <p:cNvSpPr txBox="1">
            <a:spLocks noChangeArrowheads="1"/>
          </p:cNvSpPr>
          <p:nvPr/>
        </p:nvSpPr>
        <p:spPr bwMode="auto">
          <a:xfrm>
            <a:off x="4800600" y="1717675"/>
            <a:ext cx="4343400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L* is related to the lightness and</a:t>
            </a:r>
          </a:p>
          <a:p>
            <a:r>
              <a:rPr lang="en-US"/>
              <a:t>is nonlinear to account for the</a:t>
            </a:r>
          </a:p>
          <a:p>
            <a:r>
              <a:rPr lang="en-US"/>
              <a:t>nonlinear response of the visual</a:t>
            </a:r>
          </a:p>
          <a:p>
            <a:r>
              <a:rPr lang="en-US"/>
              <a:t>system to luminance.  The a’s and</a:t>
            </a:r>
          </a:p>
          <a:p>
            <a:r>
              <a:rPr lang="en-US"/>
              <a:t>b’s distort the CIE diagram to </a:t>
            </a:r>
          </a:p>
          <a:p>
            <a:r>
              <a:rPr lang="en-US"/>
              <a:t>make the MacAdam ellipses more</a:t>
            </a:r>
          </a:p>
          <a:p>
            <a:r>
              <a:rPr lang="en-US"/>
              <a:t>round.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X</a:t>
            </a:r>
            <a:r>
              <a:rPr lang="en-US" baseline="-25000"/>
              <a:t>n</a:t>
            </a:r>
            <a:r>
              <a:rPr lang="en-US"/>
              <a:t>, Y</a:t>
            </a:r>
            <a:r>
              <a:rPr lang="en-US" baseline="-25000"/>
              <a:t>n</a:t>
            </a:r>
            <a:r>
              <a:rPr lang="en-US"/>
              <a:t> and Z</a:t>
            </a:r>
            <a:r>
              <a:rPr lang="en-US" baseline="-25000"/>
              <a:t>n</a:t>
            </a:r>
            <a:r>
              <a:rPr lang="en-US"/>
              <a:t> are for white</a:t>
            </a:r>
            <a:endParaRPr lang="en-US" baseline="-25000"/>
          </a:p>
          <a:p>
            <a:endParaRPr lang="en-US"/>
          </a:p>
        </p:txBody>
      </p:sp>
      <p:graphicFrame>
        <p:nvGraphicFramePr>
          <p:cNvPr id="44037" name="Object 0"/>
          <p:cNvGraphicFramePr>
            <a:graphicFrameLocks noChangeAspect="1"/>
          </p:cNvGraphicFramePr>
          <p:nvPr/>
        </p:nvGraphicFramePr>
        <p:xfrm>
          <a:off x="314325" y="2798763"/>
          <a:ext cx="4940300" cy="345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39" name="Equation" r:id="rId4" imgW="2809943" imgH="1962240" progId="Equation.3">
                  <p:embed/>
                </p:oleObj>
              </mc:Choice>
              <mc:Fallback>
                <p:oleObj name="Equation" r:id="rId4" imgW="2809943" imgH="1962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325" y="2798763"/>
                        <a:ext cx="4940300" cy="3455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6297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711200" y="0"/>
            <a:ext cx="7772400" cy="1143000"/>
          </a:xfrm>
        </p:spPr>
        <p:txBody>
          <a:bodyPr/>
          <a:lstStyle/>
          <a:p>
            <a:r>
              <a:rPr lang="en-US" dirty="0" smtClean="0"/>
              <a:t>1976 CIELAB</a:t>
            </a:r>
          </a:p>
        </p:txBody>
      </p:sp>
      <p:pic>
        <p:nvPicPr>
          <p:cNvPr id="45060" name="Picture 1030" descr="http://www.fotowand.com/gif/cielab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115" y="1189379"/>
            <a:ext cx="2179795" cy="3045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1032" descr="http://www.efg2.com/Lab/Library/Color/LabTolerances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1189379"/>
            <a:ext cx="2813050" cy="2927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6138756"/>
              </p:ext>
            </p:extLst>
          </p:nvPr>
        </p:nvGraphicFramePr>
        <p:xfrm>
          <a:off x="418306" y="4726632"/>
          <a:ext cx="3084513" cy="191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8" name="Equation" r:id="rId6" imgW="1168200" imgH="723600" progId="Equation.3">
                  <p:embed/>
                </p:oleObj>
              </mc:Choice>
              <mc:Fallback>
                <p:oleObj name="Equation" r:id="rId6" imgW="1168200" imgH="723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306" y="4726632"/>
                        <a:ext cx="3084513" cy="191135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71500" y="4264967"/>
            <a:ext cx="2396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Polar Coordinates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5654579"/>
              </p:ext>
            </p:extLst>
          </p:nvPr>
        </p:nvGraphicFramePr>
        <p:xfrm>
          <a:off x="3843338" y="4770438"/>
          <a:ext cx="4999037" cy="804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9" name="Equation" r:id="rId8" imgW="1892160" imgH="304560" progId="Equation.3">
                  <p:embed/>
                </p:oleObj>
              </mc:Choice>
              <mc:Fallback>
                <p:oleObj name="Equation" r:id="rId8" imgW="1892160" imgH="304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3338" y="4770438"/>
                        <a:ext cx="4999037" cy="804862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810000" y="4275434"/>
            <a:ext cx="2271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Color Difference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55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CIELAB to XYZ</a:t>
            </a:r>
            <a:endParaRPr lang="en-US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1" t="48231" r="51613" b="27199"/>
          <a:stretch/>
        </p:blipFill>
        <p:spPr bwMode="auto">
          <a:xfrm>
            <a:off x="733647" y="2200939"/>
            <a:ext cx="2530549" cy="1722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76177" y="1690577"/>
            <a:ext cx="2387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Polar to Cartesian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56390" y="5528931"/>
            <a:ext cx="23214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CIELAB to XYZ</a:t>
            </a:r>
            <a:endParaRPr lang="en-US" dirty="0"/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7" t="22209" r="19903" b="10737"/>
          <a:stretch/>
        </p:blipFill>
        <p:spPr bwMode="auto">
          <a:xfrm>
            <a:off x="4433776" y="2243469"/>
            <a:ext cx="4157330" cy="3678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40154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 White Balance</a:t>
            </a:r>
            <a:endParaRPr lang="en-US" dirty="0"/>
          </a:p>
        </p:txBody>
      </p:sp>
      <p:pic>
        <p:nvPicPr>
          <p:cNvPr id="81922" name="Picture 2" descr="http://photofocusblog.files.wordpress.com/2013/06/white_balance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299" y="1554161"/>
            <a:ext cx="4902201" cy="490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94500" y="6225530"/>
            <a:ext cx="2175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Photofocus.com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89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Gamma Correction</a:t>
            </a:r>
            <a:endParaRPr lang="en-US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119" y="3677832"/>
            <a:ext cx="4584700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958" y="1855825"/>
            <a:ext cx="6097491" cy="154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1581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168" y="343786"/>
            <a:ext cx="7772400" cy="1143000"/>
          </a:xfrm>
        </p:spPr>
        <p:txBody>
          <a:bodyPr/>
          <a:lstStyle/>
          <a:p>
            <a:r>
              <a:rPr lang="en-US" dirty="0" err="1" smtClean="0"/>
              <a:t>sRGB</a:t>
            </a:r>
            <a:r>
              <a:rPr lang="en-US" dirty="0" smtClean="0"/>
              <a:t> Color Space</a:t>
            </a:r>
            <a:endParaRPr lang="en-US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7" t="18217" r="18426" b="4070"/>
          <a:stretch/>
        </p:blipFill>
        <p:spPr bwMode="auto">
          <a:xfrm>
            <a:off x="1180213" y="1467292"/>
            <a:ext cx="6709145" cy="5193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07673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sRGB</a:t>
            </a:r>
            <a:r>
              <a:rPr lang="en-US" dirty="0" smtClean="0"/>
              <a:t> to XYZ Conversion</a:t>
            </a:r>
            <a:endParaRPr lang="en-US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5" t="16085" r="18187" b="3295"/>
          <a:stretch/>
        </p:blipFill>
        <p:spPr bwMode="auto">
          <a:xfrm>
            <a:off x="1318435" y="1807535"/>
            <a:ext cx="6326373" cy="4837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85624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22521"/>
            <a:ext cx="7772400" cy="1143000"/>
          </a:xfrm>
        </p:spPr>
        <p:txBody>
          <a:bodyPr/>
          <a:lstStyle/>
          <a:p>
            <a:r>
              <a:rPr lang="en-US" dirty="0" smtClean="0"/>
              <a:t>Original Image</a:t>
            </a:r>
            <a:endParaRPr lang="en-US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0" t="25311" r="4383" b="4987"/>
          <a:stretch/>
        </p:blipFill>
        <p:spPr bwMode="auto">
          <a:xfrm>
            <a:off x="520996" y="1444793"/>
            <a:ext cx="7899990" cy="529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2887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Dodge &amp; Burn</a:t>
            </a:r>
            <a:endParaRPr lang="en-US" dirty="0"/>
          </a:p>
        </p:txBody>
      </p:sp>
      <p:pic>
        <p:nvPicPr>
          <p:cNvPr id="9218" name="Picture 2" descr="http://staff.drewloker.com/dodgeburn_files/image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79" y="2468452"/>
            <a:ext cx="2600994" cy="323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petapixel.com/assets/uploads/2013/09/de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881" y="2202637"/>
            <a:ext cx="5905500" cy="387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91246" y="6113721"/>
            <a:ext cx="45656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http://petapixel.com/assets/uploads/2013/09/dean.jpg</a:t>
            </a:r>
          </a:p>
        </p:txBody>
      </p:sp>
    </p:spTree>
    <p:extLst>
      <p:ext uri="{BB962C8B-B14F-4D97-AF65-F5344CB8AC3E}">
        <p14:creationId xmlns:p14="http://schemas.microsoft.com/office/powerpoint/2010/main" val="236849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22521"/>
            <a:ext cx="7772400" cy="1143000"/>
          </a:xfrm>
        </p:spPr>
        <p:txBody>
          <a:bodyPr/>
          <a:lstStyle/>
          <a:p>
            <a:r>
              <a:rPr lang="en-US" dirty="0" smtClean="0"/>
              <a:t>White Balanced</a:t>
            </a:r>
            <a:endParaRPr lang="en-US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3" t="25440" r="4383" b="6934"/>
          <a:stretch/>
        </p:blipFill>
        <p:spPr bwMode="auto">
          <a:xfrm>
            <a:off x="489097" y="1371598"/>
            <a:ext cx="8112641" cy="529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67343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22521"/>
            <a:ext cx="7772400" cy="1143000"/>
          </a:xfrm>
        </p:spPr>
        <p:txBody>
          <a:bodyPr/>
          <a:lstStyle/>
          <a:p>
            <a:r>
              <a:rPr lang="en-US" dirty="0" smtClean="0"/>
              <a:t>Calibrated to </a:t>
            </a:r>
            <a:r>
              <a:rPr lang="en-US" dirty="0" err="1" smtClean="0"/>
              <a:t>sRGB</a:t>
            </a:r>
            <a:endParaRPr lang="en-US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25581" r="3671" b="5482"/>
          <a:stretch/>
        </p:blipFill>
        <p:spPr bwMode="auto">
          <a:xfrm>
            <a:off x="691116" y="1488558"/>
            <a:ext cx="7796100" cy="5135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6734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PhotoShop</a:t>
            </a:r>
            <a:endParaRPr lang="en-US" dirty="0"/>
          </a:p>
        </p:txBody>
      </p:sp>
      <p:pic>
        <p:nvPicPr>
          <p:cNvPr id="10242" name="Picture 2" descr="http://img.xcitefun.net/users/2010/01/143983,xcitefun-photoshopped-images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674" y="1851763"/>
            <a:ext cx="6443624" cy="421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65275" y="6198780"/>
            <a:ext cx="6999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http://img.xcitefun.net/users/2010/01/143983,xcitefun-photoshopped-images-1.jpg</a:t>
            </a:r>
          </a:p>
        </p:txBody>
      </p:sp>
    </p:spTree>
    <p:extLst>
      <p:ext uri="{BB962C8B-B14F-4D97-AF65-F5344CB8AC3E}">
        <p14:creationId xmlns:p14="http://schemas.microsoft.com/office/powerpoint/2010/main" val="265045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Computational Photography</a:t>
            </a:r>
            <a:endParaRPr lang="en-US" dirty="0"/>
          </a:p>
        </p:txBody>
      </p:sp>
      <p:pic>
        <p:nvPicPr>
          <p:cNvPr id="11266" name="Picture 2" descr="http://web.media.mit.edu/~raskar/photo/Slides/00IntroRamesh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926" y="1543640"/>
            <a:ext cx="6134689" cy="460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07534" y="6177517"/>
            <a:ext cx="56140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http://web.media.mit.edu/~raskar/photo/Slides/00IntroRamesh.gif</a:t>
            </a:r>
          </a:p>
        </p:txBody>
      </p:sp>
    </p:spTree>
    <p:extLst>
      <p:ext uri="{BB962C8B-B14F-4D97-AF65-F5344CB8AC3E}">
        <p14:creationId xmlns:p14="http://schemas.microsoft.com/office/powerpoint/2010/main" val="49331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Dynamic Range</a:t>
            </a:r>
            <a:endParaRPr lang="en-US" dirty="0"/>
          </a:p>
        </p:txBody>
      </p:sp>
      <p:sp>
        <p:nvSpPr>
          <p:cNvPr id="4" name="AutoShape 2" descr="http://www.google.com/url?sa=i&amp;source=images&amp;cd=&amp;docid=ji2nyyTJVHhYVM&amp;tbnid=vbzydXlg9e_CRM&amp;ved=0CAUQjBw&amp;url=http%3A%2F%2Ffarbspiel-photo.com%2Fwp-content%2Fuploads%2F2014%2F07%2Fhdr-before-and-after-izmir-harbor.jpg&amp;ei=yEIoVNzlL4ilyASW-IF4&amp;psig=AFQjCNFarjY9mq1kDGZYbw2p1y20TcQX3w&amp;ust=1412011080893253"/>
          <p:cNvSpPr>
            <a:spLocks noChangeAspect="1" noChangeArrowheads="1"/>
          </p:cNvSpPr>
          <p:nvPr/>
        </p:nvSpPr>
        <p:spPr bwMode="auto">
          <a:xfrm>
            <a:off x="63500" y="-136525"/>
            <a:ext cx="11315700" cy="695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41" y="1903227"/>
            <a:ext cx="7464056" cy="4587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409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ulse">
  <a:themeElements>
    <a:clrScheme name="Pulse 2">
      <a:dk1>
        <a:srgbClr val="000000"/>
      </a:dk1>
      <a:lt1>
        <a:srgbClr val="FFFFFF"/>
      </a:lt1>
      <a:dk2>
        <a:srgbClr val="000066"/>
      </a:dk2>
      <a:lt2>
        <a:srgbClr val="FFCC66"/>
      </a:lt2>
      <a:accent1>
        <a:srgbClr val="FF9900"/>
      </a:accent1>
      <a:accent2>
        <a:srgbClr val="000044"/>
      </a:accent2>
      <a:accent3>
        <a:srgbClr val="AAAAB8"/>
      </a:accent3>
      <a:accent4>
        <a:srgbClr val="DADADA"/>
      </a:accent4>
      <a:accent5>
        <a:srgbClr val="FFCAAA"/>
      </a:accent5>
      <a:accent6>
        <a:srgbClr val="00003D"/>
      </a:accent6>
      <a:hlink>
        <a:srgbClr val="3366FF"/>
      </a:hlink>
      <a:folHlink>
        <a:srgbClr val="FFFF00"/>
      </a:folHlink>
    </a:clrScheme>
    <a:fontScheme name="Puls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ulse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2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9900"/>
        </a:accent1>
        <a:accent2>
          <a:srgbClr val="000044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003D"/>
        </a:accent6>
        <a:hlink>
          <a:srgbClr val="3366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EAEAE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3D001E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B8ADAA"/>
        </a:accent3>
        <a:accent4>
          <a:srgbClr val="DADADA"/>
        </a:accent4>
        <a:accent5>
          <a:srgbClr val="FFCAAA"/>
        </a:accent5>
        <a:accent6>
          <a:srgbClr val="301700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AAADAA"/>
        </a:accent3>
        <a:accent4>
          <a:srgbClr val="DADADA"/>
        </a:accent4>
        <a:accent5>
          <a:srgbClr val="E2CAAA"/>
        </a:accent5>
        <a:accent6>
          <a:srgbClr val="001300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Files\MSOffice\Templates\Presentation Designs\PULSE.POT</Template>
  <TotalTime>7725</TotalTime>
  <Pages>36</Pages>
  <Words>1623</Words>
  <Application>Microsoft Office PowerPoint</Application>
  <PresentationFormat>On-screen Show (4:3)</PresentationFormat>
  <Paragraphs>360</Paragraphs>
  <Slides>61</Slides>
  <Notes>37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61</vt:i4>
      </vt:variant>
    </vt:vector>
  </HeadingPairs>
  <TitlesOfParts>
    <vt:vector size="65" baseType="lpstr">
      <vt:lpstr>Pulse</vt:lpstr>
      <vt:lpstr>Image</vt:lpstr>
      <vt:lpstr>Chart</vt:lpstr>
      <vt:lpstr>Equation</vt:lpstr>
      <vt:lpstr>Computational Photography OPTI 600C</vt:lpstr>
      <vt:lpstr>Computational Photography</vt:lpstr>
      <vt:lpstr>Class Outline</vt:lpstr>
      <vt:lpstr>Traditional Photography</vt:lpstr>
      <vt:lpstr>Traditional Photography</vt:lpstr>
      <vt:lpstr>Dodge &amp; Burn</vt:lpstr>
      <vt:lpstr>PhotoShop</vt:lpstr>
      <vt:lpstr>Computational Photography</vt:lpstr>
      <vt:lpstr>High Dynamic Range</vt:lpstr>
      <vt:lpstr>Extended Depth of Focus</vt:lpstr>
      <vt:lpstr>Links</vt:lpstr>
      <vt:lpstr>Prokudin-Gorskii Collection</vt:lpstr>
      <vt:lpstr>Prokudin-Gorskii Collection</vt:lpstr>
      <vt:lpstr>Multispectral Imaging</vt:lpstr>
      <vt:lpstr>Multispectral Images</vt:lpstr>
      <vt:lpstr>Computed Tomographic Imaging Spectrometer (CTIS)</vt:lpstr>
      <vt:lpstr>Color and Color Vision</vt:lpstr>
      <vt:lpstr>Light Sources</vt:lpstr>
      <vt:lpstr>Pigments</vt:lpstr>
      <vt:lpstr>Subtractive Colors</vt:lpstr>
      <vt:lpstr>Blackbody Radiation</vt:lpstr>
      <vt:lpstr>Gas-Discharge &amp; Fluorescent Lamps</vt:lpstr>
      <vt:lpstr>CIE Standard Illuminants</vt:lpstr>
      <vt:lpstr>Illuminants A and D65</vt:lpstr>
      <vt:lpstr>Additive Colors</vt:lpstr>
      <vt:lpstr>Color Models</vt:lpstr>
      <vt:lpstr>RGB Color Model</vt:lpstr>
      <vt:lpstr>HSB (HSV) Color Model</vt:lpstr>
      <vt:lpstr>HLS Color Model</vt:lpstr>
      <vt:lpstr>Commission internationale de l'Eclairage, CIE</vt:lpstr>
      <vt:lpstr>Luminosity Functions</vt:lpstr>
      <vt:lpstr>Human Color Models</vt:lpstr>
      <vt:lpstr>1931 CIE Color Matching Functions</vt:lpstr>
      <vt:lpstr>Color Matching Functions</vt:lpstr>
      <vt:lpstr>1931 CIE Color Matching Functions</vt:lpstr>
      <vt:lpstr>Conversion x’y’z’ to r’g’b’</vt:lpstr>
      <vt:lpstr>Tristimulus Values X, Y, Z</vt:lpstr>
      <vt:lpstr>Chromaticity Coordinates x, y, z</vt:lpstr>
      <vt:lpstr>Chromaticity Coordinates</vt:lpstr>
      <vt:lpstr>Example - Spectrally Pure Colors</vt:lpstr>
      <vt:lpstr>CIE Chromaticity Chart</vt:lpstr>
      <vt:lpstr>Example - White Light</vt:lpstr>
      <vt:lpstr>CIE Chromaticity Chart</vt:lpstr>
      <vt:lpstr>Example - MacBeth Color Checker</vt:lpstr>
      <vt:lpstr>Example - Blue Sky Patch</vt:lpstr>
      <vt:lpstr>Example Blue Sky Patch</vt:lpstr>
      <vt:lpstr>Example - MacBeth Color Checker</vt:lpstr>
      <vt:lpstr>Example - Dark Skin Patch</vt:lpstr>
      <vt:lpstr>Example Dark Skin</vt:lpstr>
      <vt:lpstr>CIE Chromaticity Diagram</vt:lpstr>
      <vt:lpstr>MacAdam Ellipses</vt:lpstr>
      <vt:lpstr>1976 CIELAB</vt:lpstr>
      <vt:lpstr>1976 CIELAB</vt:lpstr>
      <vt:lpstr>CIELAB to XYZ</vt:lpstr>
      <vt:lpstr>Camera White Balance</vt:lpstr>
      <vt:lpstr>Gamma Correction</vt:lpstr>
      <vt:lpstr>sRGB Color Space</vt:lpstr>
      <vt:lpstr>sRGB to XYZ Conversion</vt:lpstr>
      <vt:lpstr>Original Image</vt:lpstr>
      <vt:lpstr>White Balanced</vt:lpstr>
      <vt:lpstr>Calibrated to sRGB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Modeling the Eye as an Optical System</dc:title>
  <dc:creator>John E. Greivenkamp</dc:creator>
  <cp:lastModifiedBy>jschwieg</cp:lastModifiedBy>
  <cp:revision>168</cp:revision>
  <cp:lastPrinted>1994-09-29T12:08:46Z</cp:lastPrinted>
  <dcterms:created xsi:type="dcterms:W3CDTF">1998-07-07T00:10:42Z</dcterms:created>
  <dcterms:modified xsi:type="dcterms:W3CDTF">2014-10-12T21:16:23Z</dcterms:modified>
</cp:coreProperties>
</file>