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2"/>
  </p:notesMasterIdLst>
  <p:sldIdLst>
    <p:sldId id="285" r:id="rId2"/>
    <p:sldId id="293" r:id="rId3"/>
    <p:sldId id="294" r:id="rId4"/>
    <p:sldId id="322" r:id="rId5"/>
    <p:sldId id="301" r:id="rId6"/>
    <p:sldId id="287" r:id="rId7"/>
    <p:sldId id="323" r:id="rId8"/>
    <p:sldId id="326" r:id="rId9"/>
    <p:sldId id="327" r:id="rId10"/>
    <p:sldId id="328" r:id="rId11"/>
    <p:sldId id="329" r:id="rId12"/>
    <p:sldId id="330" r:id="rId13"/>
    <p:sldId id="332" r:id="rId14"/>
    <p:sldId id="333" r:id="rId15"/>
    <p:sldId id="334" r:id="rId16"/>
    <p:sldId id="335" r:id="rId17"/>
    <p:sldId id="336" r:id="rId18"/>
    <p:sldId id="337" r:id="rId19"/>
    <p:sldId id="340" r:id="rId20"/>
    <p:sldId id="346" r:id="rId21"/>
    <p:sldId id="347" r:id="rId22"/>
    <p:sldId id="348" r:id="rId23"/>
    <p:sldId id="349" r:id="rId24"/>
    <p:sldId id="341" r:id="rId25"/>
    <p:sldId id="342" r:id="rId26"/>
    <p:sldId id="350" r:id="rId27"/>
    <p:sldId id="343" r:id="rId28"/>
    <p:sldId id="351" r:id="rId29"/>
    <p:sldId id="352" r:id="rId30"/>
    <p:sldId id="353" r:id="rId31"/>
    <p:sldId id="344" r:id="rId32"/>
    <p:sldId id="354" r:id="rId33"/>
    <p:sldId id="355" r:id="rId34"/>
    <p:sldId id="339" r:id="rId35"/>
    <p:sldId id="338" r:id="rId36"/>
    <p:sldId id="345" r:id="rId37"/>
    <p:sldId id="356" r:id="rId38"/>
    <p:sldId id="357" r:id="rId39"/>
    <p:sldId id="358" r:id="rId40"/>
    <p:sldId id="359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0187" autoAdjust="0"/>
    <p:restoredTop sz="90929"/>
  </p:normalViewPr>
  <p:slideViewPr>
    <p:cSldViewPr snapToGrid="0">
      <p:cViewPr>
        <p:scale>
          <a:sx n="90" d="100"/>
          <a:sy n="90" d="100"/>
        </p:scale>
        <p:origin x="-123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8"/>
    </p:cViewPr>
  </p:sorterViewPr>
  <p:notesViewPr>
    <p:cSldViewPr snapToGrid="0">
      <p:cViewPr varScale="1">
        <p:scale>
          <a:sx n="55" d="100"/>
          <a:sy n="55" d="100"/>
        </p:scale>
        <p:origin x="-175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1DC7E9-53B3-4887-B9F4-448517F32B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70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ED441-D8C6-4497-BDDA-512C63B5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DB8F-906C-4D27-895C-368E94EC0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19621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7340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065F6-F42A-422C-91B5-09278B41F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6874D-44AB-4C57-B578-60773C05A3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CA1FE-54B5-47EA-9C45-5943AAAB1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1B73-43A1-4CD0-8935-C356EA6A03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9A81D-2C0E-43B6-BFCC-D915C7E26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60A91-C9B9-407F-AA8B-F3BB9DAEC4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722E-E65E-4782-BEA1-58D872555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0D2B3-CC99-470F-875D-3C4EAF767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68AC3-DBA3-4F42-9EA6-0F725444C8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466EEB-3CC1-4916-B5F2-E3978CDB4D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ediajoy.com/en/camera_review/wideluxF8/index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Panoramic Images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Jim Schwiegerling PhD</a:t>
            </a:r>
          </a:p>
          <a:p>
            <a:r>
              <a:rPr lang="en-US" dirty="0" smtClean="0"/>
              <a:t>College of Optical Sciences</a:t>
            </a:r>
          </a:p>
          <a:p>
            <a:r>
              <a:rPr lang="en-US" dirty="0" smtClean="0"/>
              <a:t>University of Arizona</a:t>
            </a:r>
          </a:p>
          <a:p>
            <a:r>
              <a:rPr lang="en-US" dirty="0" smtClean="0"/>
              <a:t>Tucson, Arizona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onto Plane</a:t>
            </a:r>
            <a:endParaRPr 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t="23307" r="17418" b="11068"/>
          <a:stretch/>
        </p:blipFill>
        <p:spPr bwMode="auto">
          <a:xfrm>
            <a:off x="1554617" y="1393309"/>
            <a:ext cx="6573383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49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Transform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23786" r="22686" b="8680"/>
          <a:stretch/>
        </p:blipFill>
        <p:spPr bwMode="auto">
          <a:xfrm>
            <a:off x="1238250" y="1533525"/>
            <a:ext cx="6686550" cy="461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7548" y="618394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497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Transform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t="23643" r="23180" b="6008"/>
          <a:stretch/>
        </p:blipFill>
        <p:spPr bwMode="auto">
          <a:xfrm>
            <a:off x="1382233" y="1360968"/>
            <a:ext cx="6400800" cy="448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97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Transform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9" t="24225" r="19176" b="3682"/>
          <a:stretch/>
        </p:blipFill>
        <p:spPr bwMode="auto">
          <a:xfrm>
            <a:off x="1318437" y="1371600"/>
            <a:ext cx="6581553" cy="451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84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Transform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24613" r="22442" b="8915"/>
          <a:stretch/>
        </p:blipFill>
        <p:spPr bwMode="auto">
          <a:xfrm>
            <a:off x="1339704" y="1350334"/>
            <a:ext cx="6634716" cy="441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30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Transform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23256" r="22336" b="6976"/>
          <a:stretch/>
        </p:blipFill>
        <p:spPr bwMode="auto">
          <a:xfrm>
            <a:off x="1520455" y="1414130"/>
            <a:ext cx="6294474" cy="44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26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5" y="2044884"/>
            <a:ext cx="1737568" cy="3087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48" y="2044884"/>
            <a:ext cx="1737568" cy="3087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81" y="2044884"/>
            <a:ext cx="1737568" cy="308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13" y="2044884"/>
            <a:ext cx="1737568" cy="30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Translational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23837" r="42552" b="9011"/>
          <a:stretch/>
        </p:blipFill>
        <p:spPr bwMode="auto">
          <a:xfrm>
            <a:off x="1254640" y="1403498"/>
            <a:ext cx="6613453" cy="46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6279" y="6060558"/>
            <a:ext cx="25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arch aligned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2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Translational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23837" r="42552" b="9011"/>
          <a:stretch/>
        </p:blipFill>
        <p:spPr bwMode="auto">
          <a:xfrm>
            <a:off x="1254640" y="1403498"/>
            <a:ext cx="6613453" cy="46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6279" y="6060558"/>
            <a:ext cx="25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arch aligned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3837" r="38659" b="8139"/>
          <a:stretch/>
        </p:blipFill>
        <p:spPr bwMode="auto">
          <a:xfrm>
            <a:off x="765545" y="3955311"/>
            <a:ext cx="4125432" cy="248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307265" y="2456121"/>
            <a:ext cx="882502" cy="4890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815" y="4327448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Misalignment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679405" y="4752753"/>
            <a:ext cx="914400" cy="12121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2647508" y="4221127"/>
            <a:ext cx="457199" cy="2126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517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Translational Alignment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23837" r="42552" b="9011"/>
          <a:stretch/>
        </p:blipFill>
        <p:spPr bwMode="auto">
          <a:xfrm>
            <a:off x="1254640" y="1403498"/>
            <a:ext cx="6613453" cy="462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6279" y="6060558"/>
            <a:ext cx="25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arch aligned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082902" y="4263655"/>
            <a:ext cx="2796363" cy="12865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24127" r="39062" b="22965"/>
          <a:stretch/>
        </p:blipFill>
        <p:spPr bwMode="auto">
          <a:xfrm>
            <a:off x="978194" y="1903227"/>
            <a:ext cx="4040373" cy="19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4527" y="2083977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Misalignment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839434" y="2562447"/>
            <a:ext cx="1052622" cy="7123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8" idx="0"/>
          </p:cNvCxnSpPr>
          <p:nvPr/>
        </p:nvCxnSpPr>
        <p:spPr bwMode="auto">
          <a:xfrm flipV="1">
            <a:off x="2640478" y="3604438"/>
            <a:ext cx="613085" cy="7549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307805" y="4359349"/>
            <a:ext cx="2665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Different Exposures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2509284" y="3540642"/>
            <a:ext cx="106325" cy="7974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3623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Panoramic Images</a:t>
            </a:r>
            <a:endParaRPr lang="en-US" dirty="0"/>
          </a:p>
        </p:txBody>
      </p:sp>
      <p:pic>
        <p:nvPicPr>
          <p:cNvPr id="5122" name="Picture 2" descr="http://upload.wikimedia.org/wikipedia/commons/3/37/Hohenwerfen_panoramic_view_from_sou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05384"/>
            <a:ext cx="8039100" cy="18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1700" y="4064000"/>
            <a:ext cx="7406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Panoramic Images seek to give an extremely wide field of </a:t>
            </a:r>
          </a:p>
          <a:p>
            <a:r>
              <a:rPr lang="en-US" dirty="0" smtClean="0"/>
              <a:t>View (typically in the horizontal direction).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66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Matching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0232" r="12647" b="4186"/>
          <a:stretch/>
        </p:blipFill>
        <p:spPr bwMode="auto">
          <a:xfrm>
            <a:off x="1307804" y="1360967"/>
            <a:ext cx="6741500" cy="507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89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Matching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18838" r="8203" b="4883"/>
          <a:stretch/>
        </p:blipFill>
        <p:spPr bwMode="auto">
          <a:xfrm>
            <a:off x="1190845" y="1382233"/>
            <a:ext cx="6911163" cy="51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75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Matching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17907" r="13844" b="5349"/>
          <a:stretch/>
        </p:blipFill>
        <p:spPr bwMode="auto">
          <a:xfrm>
            <a:off x="1158948" y="1456659"/>
            <a:ext cx="6645349" cy="50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75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Matching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8605" r="12818" b="5582"/>
          <a:stretch/>
        </p:blipFill>
        <p:spPr bwMode="auto">
          <a:xfrm>
            <a:off x="1201478" y="1446027"/>
            <a:ext cx="6602820" cy="49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75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26453" r="11939" b="10756"/>
          <a:stretch/>
        </p:blipFill>
        <p:spPr bwMode="auto">
          <a:xfrm>
            <a:off x="1233377" y="1382230"/>
            <a:ext cx="6767180" cy="449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045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Corners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0" t="26977" r="12302" b="9535"/>
          <a:stretch/>
        </p:blipFill>
        <p:spPr bwMode="auto">
          <a:xfrm>
            <a:off x="1509821" y="1371600"/>
            <a:ext cx="6411433" cy="445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3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Harris Detector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19070" r="9399" b="4651"/>
          <a:stretch/>
        </p:blipFill>
        <p:spPr bwMode="auto">
          <a:xfrm>
            <a:off x="1158948" y="1435395"/>
            <a:ext cx="6826104" cy="511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75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 and Y Derivatives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9421" r="70156" b="10579"/>
          <a:stretch/>
        </p:blipFill>
        <p:spPr bwMode="auto">
          <a:xfrm>
            <a:off x="1446028" y="1818167"/>
            <a:ext cx="2690037" cy="472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0" t="28723" r="49324" b="10114"/>
          <a:stretch/>
        </p:blipFill>
        <p:spPr bwMode="auto">
          <a:xfrm>
            <a:off x="5539562" y="1828800"/>
            <a:ext cx="2626243" cy="473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18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17907" r="8716" b="6279"/>
          <a:stretch/>
        </p:blipFill>
        <p:spPr bwMode="auto">
          <a:xfrm>
            <a:off x="1509823" y="1860698"/>
            <a:ext cx="6134986" cy="461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53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7674" r="10767" b="6513"/>
          <a:stretch/>
        </p:blipFill>
        <p:spPr bwMode="auto">
          <a:xfrm>
            <a:off x="1180214" y="1350333"/>
            <a:ext cx="6677246" cy="500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4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 Panoramic Camera</a:t>
            </a:r>
            <a:endParaRPr lang="en-US" dirty="0"/>
          </a:p>
        </p:txBody>
      </p:sp>
      <p:pic>
        <p:nvPicPr>
          <p:cNvPr id="6146" name="Picture 2" descr="Bell's Straight Working Panorama Camera, c.1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463675"/>
            <a:ext cx="5715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7900" y="5397500"/>
            <a:ext cx="683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Bell’s straight working panoramic camera uses a wide</a:t>
            </a:r>
          </a:p>
          <a:p>
            <a:r>
              <a:rPr lang="en-US" dirty="0" smtClean="0"/>
              <a:t>angle lens to capture the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81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7907" r="8374" b="6511"/>
          <a:stretch/>
        </p:blipFill>
        <p:spPr bwMode="auto">
          <a:xfrm>
            <a:off x="1318437" y="1584251"/>
            <a:ext cx="6676557" cy="496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43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Corresponding Points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10647" r="12940" b="6780"/>
          <a:stretch/>
        </p:blipFill>
        <p:spPr bwMode="auto">
          <a:xfrm>
            <a:off x="818705" y="1626781"/>
            <a:ext cx="7697939" cy="47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646428" y="3657600"/>
            <a:ext cx="0" cy="2211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203405" y="2470298"/>
            <a:ext cx="0" cy="2211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9612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 Matching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" y="1903228"/>
            <a:ext cx="840573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977116" y="5667153"/>
            <a:ext cx="276446" cy="2764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83489" y="3852530"/>
            <a:ext cx="276446" cy="2764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54595" y="2888511"/>
            <a:ext cx="276446" cy="2764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125974" y="3413050"/>
            <a:ext cx="276446" cy="2764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46475" y="3597348"/>
            <a:ext cx="276446" cy="2764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58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Transfor</a:t>
            </a:r>
            <a:r>
              <a:rPr lang="en-US" dirty="0"/>
              <a:t>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9" t="31978" r="6922" b="20348"/>
          <a:stretch/>
        </p:blipFill>
        <p:spPr bwMode="auto">
          <a:xfrm>
            <a:off x="1690576" y="1807534"/>
            <a:ext cx="6063020" cy="46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52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Transform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21163" r="29164" b="8139"/>
          <a:stretch/>
        </p:blipFill>
        <p:spPr bwMode="auto">
          <a:xfrm>
            <a:off x="2349796" y="1371601"/>
            <a:ext cx="4572000" cy="501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172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vs. Perspective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8" t="21675" r="24634" b="15923"/>
          <a:stretch/>
        </p:blipFill>
        <p:spPr bwMode="auto">
          <a:xfrm>
            <a:off x="4742120" y="1605516"/>
            <a:ext cx="4221126" cy="342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25582" r="35672" b="8471"/>
          <a:stretch/>
        </p:blipFill>
        <p:spPr bwMode="auto">
          <a:xfrm>
            <a:off x="148855" y="1616149"/>
            <a:ext cx="4540103" cy="341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4762" y="5415515"/>
            <a:ext cx="15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55757" y="541551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72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vs. Perspective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23588" r="30701" b="6644"/>
          <a:stretch/>
        </p:blipFill>
        <p:spPr bwMode="auto">
          <a:xfrm>
            <a:off x="287080" y="1807535"/>
            <a:ext cx="4327452" cy="30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8" t="20905" r="25643" b="23506"/>
          <a:stretch/>
        </p:blipFill>
        <p:spPr bwMode="auto">
          <a:xfrm>
            <a:off x="4816549" y="1818168"/>
            <a:ext cx="4125432" cy="30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4762" y="5415515"/>
            <a:ext cx="15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55757" y="541551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18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035" r="28020" b="15988"/>
          <a:stretch/>
        </p:blipFill>
        <p:spPr bwMode="auto">
          <a:xfrm>
            <a:off x="2392327" y="1562986"/>
            <a:ext cx="4520357" cy="476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839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vs. Perspective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6" t="18023" r="1664" b="21678"/>
          <a:stretch/>
        </p:blipFill>
        <p:spPr bwMode="auto">
          <a:xfrm>
            <a:off x="489099" y="2020187"/>
            <a:ext cx="3781716" cy="338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18953" r="49798" b="21507"/>
          <a:stretch/>
        </p:blipFill>
        <p:spPr bwMode="auto">
          <a:xfrm>
            <a:off x="4540103" y="2030820"/>
            <a:ext cx="4136065" cy="333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4762" y="5415515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5757" y="541551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99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vs. Perspective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8896" r="49287" b="22674"/>
          <a:stretch/>
        </p:blipFill>
        <p:spPr bwMode="auto">
          <a:xfrm>
            <a:off x="4369983" y="1871329"/>
            <a:ext cx="4205534" cy="32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7" t="18662" r="4854" b="22035"/>
          <a:stretch/>
        </p:blipFill>
        <p:spPr bwMode="auto">
          <a:xfrm>
            <a:off x="350873" y="1850065"/>
            <a:ext cx="3863233" cy="33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4762" y="5415515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5757" y="541551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9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Swiveling Lens</a:t>
            </a:r>
            <a:endParaRPr lang="en-US" dirty="0"/>
          </a:p>
        </p:txBody>
      </p:sp>
      <p:pic>
        <p:nvPicPr>
          <p:cNvPr id="7170" name="Picture 2" descr="http://www.berk-edu.com/HYB_subsite/images/PC%20widelux_f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1841500"/>
            <a:ext cx="4272531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3800" y="2222500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 scans during exposure.</a:t>
            </a:r>
          </a:p>
          <a:p>
            <a:r>
              <a:rPr lang="en-US" dirty="0" smtClean="0"/>
              <a:t>Thin slit is swept across</a:t>
            </a:r>
          </a:p>
          <a:p>
            <a:r>
              <a:rPr lang="en-US" dirty="0" smtClean="0"/>
              <a:t>image plane to expose film.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2449" y="4711700"/>
            <a:ext cx="3819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http://www.berk-edu.com/HYB_subsite/pano.html</a:t>
            </a:r>
          </a:p>
        </p:txBody>
      </p:sp>
    </p:spTree>
    <p:extLst>
      <p:ext uri="{BB962C8B-B14F-4D97-AF65-F5344CB8AC3E}">
        <p14:creationId xmlns:p14="http://schemas.microsoft.com/office/powerpoint/2010/main" val="3243094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vs. Perspective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0" t="18315" r="1845" b="22673"/>
          <a:stretch/>
        </p:blipFill>
        <p:spPr bwMode="auto">
          <a:xfrm>
            <a:off x="414669" y="1977655"/>
            <a:ext cx="3912197" cy="33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18953" r="48479" b="22326"/>
          <a:stretch/>
        </p:blipFill>
        <p:spPr bwMode="auto">
          <a:xfrm>
            <a:off x="4476306" y="1956390"/>
            <a:ext cx="4319604" cy="32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4762" y="5415515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5757" y="5415515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9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3334" r="17361" b="9201"/>
          <a:stretch/>
        </p:blipFill>
        <p:spPr bwMode="auto">
          <a:xfrm>
            <a:off x="1231899" y="1473200"/>
            <a:ext cx="6896101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9567" y="58224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Kari </a:t>
            </a:r>
            <a:r>
              <a:rPr lang="en-US" sz="1800" dirty="0" err="1" smtClean="0"/>
              <a:t>Pulli</a:t>
            </a:r>
            <a:r>
              <a:rPr lang="en-US" sz="1800" dirty="0" smtClean="0"/>
              <a:t>, Nokia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84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Rotation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08943" y="5855832"/>
            <a:ext cx="265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800" dirty="0"/>
              <a:t>http://</a:t>
            </a:r>
            <a:r>
              <a:rPr lang="en-US" sz="1800" dirty="0" smtClean="0"/>
              <a:t>betterphotography.in</a:t>
            </a:r>
            <a:endParaRPr lang="en-US" sz="1800" dirty="0"/>
          </a:p>
        </p:txBody>
      </p:sp>
      <p:pic>
        <p:nvPicPr>
          <p:cNvPr id="9218" name="Picture 2" descr="http://betterphotography.in/wp-content/uploads/2012/04/Full-Rotation-Panorama-www.archives.gov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87" y="1625598"/>
            <a:ext cx="2931666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" y="2057400"/>
            <a:ext cx="313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do full 360</a:t>
            </a:r>
            <a:r>
              <a:rPr lang="en-US" dirty="0" smtClean="0">
                <a:sym typeface="Symbol"/>
              </a:rPr>
              <a:t>, but</a:t>
            </a:r>
          </a:p>
          <a:p>
            <a:r>
              <a:rPr lang="en-US" dirty="0" smtClean="0">
                <a:sym typeface="Symbol"/>
              </a:rPr>
              <a:t>need to be careful about</a:t>
            </a:r>
          </a:p>
          <a:p>
            <a:r>
              <a:rPr lang="en-US" dirty="0" smtClean="0">
                <a:sym typeface="Symbol"/>
              </a:rPr>
              <a:t>pivot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4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Rotation</a:t>
            </a:r>
            <a:endParaRPr lang="en-US" dirty="0"/>
          </a:p>
        </p:txBody>
      </p:sp>
      <p:pic>
        <p:nvPicPr>
          <p:cNvPr id="10242" name="Picture 2" descr="Lens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14575"/>
            <a:ext cx="48006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644" y="5941367"/>
            <a:ext cx="368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http://toothwalker.org/optics/cop.html</a:t>
            </a:r>
          </a:p>
        </p:txBody>
      </p:sp>
    </p:spTree>
    <p:extLst>
      <p:ext uri="{BB962C8B-B14F-4D97-AF65-F5344CB8AC3E}">
        <p14:creationId xmlns:p14="http://schemas.microsoft.com/office/powerpoint/2010/main" val="289382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Rotation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9259" y="5039667"/>
            <a:ext cx="368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http://toothwalker.org/optics/cop.html</a:t>
            </a:r>
          </a:p>
        </p:txBody>
      </p:sp>
      <p:pic>
        <p:nvPicPr>
          <p:cNvPr id="16386" name="Picture 2" descr="Procedure to check on parallax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187574"/>
            <a:ext cx="8028781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7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Rotation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9143" y="5941367"/>
            <a:ext cx="368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http://toothwalker.org/optics/cop.html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34549" r="46129" b="20486"/>
          <a:stretch/>
        </p:blipFill>
        <p:spPr bwMode="auto">
          <a:xfrm>
            <a:off x="2171699" y="1356584"/>
            <a:ext cx="4748965" cy="44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97828"/>
      </p:ext>
    </p:extLst>
  </p:cSld>
  <p:clrMapOvr>
    <a:masterClrMapping/>
  </p:clrMapOvr>
</p:sld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Designs\PULSE.POT</Template>
  <TotalTime>7544</TotalTime>
  <Words>248</Words>
  <Application>Microsoft Office PowerPoint</Application>
  <PresentationFormat>On-screen Show (4:3)</PresentationFormat>
  <Paragraphs>84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Pulse</vt:lpstr>
      <vt:lpstr>Panoramic Images</vt:lpstr>
      <vt:lpstr>Panoramic Images</vt:lpstr>
      <vt:lpstr>Straight Panoramic Camera</vt:lpstr>
      <vt:lpstr>Swiveling Lens</vt:lpstr>
      <vt:lpstr>Image Stitching</vt:lpstr>
      <vt:lpstr>Full Rotation</vt:lpstr>
      <vt:lpstr>Camera Rotation</vt:lpstr>
      <vt:lpstr>Camera Rotation</vt:lpstr>
      <vt:lpstr>Camera Rotation</vt:lpstr>
      <vt:lpstr>Projection onto Plane</vt:lpstr>
      <vt:lpstr>Perspective Transform</vt:lpstr>
      <vt:lpstr>Perspective Transform</vt:lpstr>
      <vt:lpstr>Perspective Transform</vt:lpstr>
      <vt:lpstr>Cylinder Transform</vt:lpstr>
      <vt:lpstr>Cylinder Transform</vt:lpstr>
      <vt:lpstr>Raw Images</vt:lpstr>
      <vt:lpstr>Pure Translational Alignment</vt:lpstr>
      <vt:lpstr>Pure Translational Alignment</vt:lpstr>
      <vt:lpstr>Pure Translational Alignment</vt:lpstr>
      <vt:lpstr>Patch Matching</vt:lpstr>
      <vt:lpstr>Patch Matching</vt:lpstr>
      <vt:lpstr>Patch Matching</vt:lpstr>
      <vt:lpstr>Patch Matching</vt:lpstr>
      <vt:lpstr>Harris Corners</vt:lpstr>
      <vt:lpstr>Harris Corners</vt:lpstr>
      <vt:lpstr>Harris Detector</vt:lpstr>
      <vt:lpstr>X and Y Derivatives</vt:lpstr>
      <vt:lpstr>Derivatives</vt:lpstr>
      <vt:lpstr>Eigenvalues</vt:lpstr>
      <vt:lpstr>Eigenvalues</vt:lpstr>
      <vt:lpstr>Corresponding Points</vt:lpstr>
      <vt:lpstr>Template Matching</vt:lpstr>
      <vt:lpstr>Perspective Transform</vt:lpstr>
      <vt:lpstr>Perspective Transform</vt:lpstr>
      <vt:lpstr>Translation vs. Perspective</vt:lpstr>
      <vt:lpstr>Translation vs. Perspective</vt:lpstr>
      <vt:lpstr>Cylindrical Projection</vt:lpstr>
      <vt:lpstr>Cylindrical vs. Perspective</vt:lpstr>
      <vt:lpstr>Cylindrical vs. Perspective</vt:lpstr>
      <vt:lpstr>Cylindrical vs. Perspective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Retinal Images Following Refractive Surgery</dc:title>
  <dc:creator>Jim Schwiegerling</dc:creator>
  <cp:lastModifiedBy>jschwieg</cp:lastModifiedBy>
  <cp:revision>160</cp:revision>
  <dcterms:created xsi:type="dcterms:W3CDTF">1999-02-17T19:46:39Z</dcterms:created>
  <dcterms:modified xsi:type="dcterms:W3CDTF">2014-10-29T21:17:26Z</dcterms:modified>
</cp:coreProperties>
</file>