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514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Calculation of image position, size and orientation using</a:t>
            </a:r>
            <a:br>
              <a:rPr lang="en-US" sz="3200" b="1" dirty="0" smtClean="0"/>
            </a:br>
            <a:r>
              <a:rPr lang="en-US" sz="3200" b="1" dirty="0" smtClean="0"/>
              <a:t>first order properties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67200"/>
            <a:ext cx="6400800" cy="1066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OPTI.521 Tutorial 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Yuhao</a:t>
            </a:r>
            <a:r>
              <a:rPr lang="en-US" sz="2400" dirty="0" smtClean="0">
                <a:solidFill>
                  <a:schemeClr val="tx1"/>
                </a:solidFill>
              </a:rPr>
              <a:t> Wang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Plane Parallel Plate (PPP)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1295400"/>
            <a:ext cx="50673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5257800"/>
            <a:ext cx="7810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5257800"/>
            <a:ext cx="424815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38099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066800"/>
            <a:ext cx="6705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4953000"/>
            <a:ext cx="194310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219199"/>
          </a:xfrm>
        </p:spPr>
        <p:txBody>
          <a:bodyPr/>
          <a:lstStyle/>
          <a:p>
            <a:r>
              <a:rPr lang="en-US" dirty="0" smtClean="0"/>
              <a:t>Prisms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638800"/>
            <a:ext cx="6400800" cy="533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Prism systems can be considered systems of plane mirrors.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600200"/>
            <a:ext cx="7772400" cy="533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r>
              <a:rPr lang="en-US" sz="3600" dirty="0" smtClean="0"/>
              <a:t>Prisms fold the optical path, correct the image parity, and deviate light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209800"/>
            <a:ext cx="57531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prisms classification</a:t>
            </a:r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371600"/>
            <a:ext cx="50292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5791200"/>
            <a:ext cx="7620000" cy="609600"/>
          </a:xfrm>
        </p:spPr>
        <p:txBody>
          <a:bodyPr>
            <a:noAutofit/>
          </a:bodyPr>
          <a:lstStyle/>
          <a:p>
            <a:pPr algn="l"/>
            <a:r>
              <a:rPr lang="en-US" sz="1600" dirty="0" smtClean="0">
                <a:solidFill>
                  <a:schemeClr val="tx1"/>
                </a:solidFill>
              </a:rPr>
              <a:t>Used in single lens reflex (SLR) camera viewfinders to provide an erect image of the proper parity. 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600200"/>
            <a:ext cx="4876800" cy="3781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914400" y="1371601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Reflex prism (3 R) – a </a:t>
            </a:r>
            <a:r>
              <a:rPr lang="en-US" dirty="0" err="1" smtClean="0"/>
              <a:t>pentaprism</a:t>
            </a:r>
            <a:r>
              <a:rPr lang="en-US" dirty="0" smtClean="0"/>
              <a:t> with an added roof mirror.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53339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err="1" smtClean="0"/>
              <a:t>Porror</a:t>
            </a:r>
            <a:r>
              <a:rPr lang="en-US" dirty="0" smtClean="0"/>
              <a:t> prisms</a:t>
            </a:r>
            <a:endParaRPr lang="en-US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1752600"/>
            <a:ext cx="7086601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066799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676400"/>
            <a:ext cx="7620000" cy="4419600"/>
          </a:xfrm>
        </p:spPr>
        <p:txBody>
          <a:bodyPr>
            <a:normAutofit fontScale="77500" lnSpcReduction="20000"/>
          </a:bodyPr>
          <a:lstStyle/>
          <a:p>
            <a:pPr algn="l">
              <a:lnSpc>
                <a:spcPct val="160000"/>
              </a:lnSpc>
            </a:pPr>
            <a:r>
              <a:rPr lang="en-US" dirty="0" smtClean="0">
                <a:solidFill>
                  <a:schemeClr val="tx1"/>
                </a:solidFill>
              </a:rPr>
              <a:t>This tutorial discussed the methods to calculation image location, size and orientation using first order properties. Gaussian properties and paraxial </a:t>
            </a:r>
            <a:r>
              <a:rPr lang="en-US" dirty="0" err="1" smtClean="0">
                <a:solidFill>
                  <a:schemeClr val="tx1"/>
                </a:solidFill>
              </a:rPr>
              <a:t>raytrace</a:t>
            </a:r>
            <a:r>
              <a:rPr lang="en-US" dirty="0" smtClean="0">
                <a:solidFill>
                  <a:schemeClr val="tx1"/>
                </a:solidFill>
              </a:rPr>
              <a:t> are used. Especially, image orientation and parities are discussed in multiple prism systems. Also, some miscellaneous topics like </a:t>
            </a:r>
            <a:r>
              <a:rPr lang="en-US" dirty="0" err="1" smtClean="0">
                <a:solidFill>
                  <a:schemeClr val="tx1"/>
                </a:solidFill>
              </a:rPr>
              <a:t>Scheimpflug</a:t>
            </a:r>
            <a:r>
              <a:rPr lang="en-US" smtClean="0">
                <a:solidFill>
                  <a:schemeClr val="tx1"/>
                </a:solidFill>
              </a:rPr>
              <a:t> principle, lens motion </a:t>
            </a:r>
            <a:r>
              <a:rPr lang="en-US" dirty="0" smtClean="0">
                <a:solidFill>
                  <a:schemeClr val="tx1"/>
                </a:solidFill>
              </a:rPr>
              <a:t>and effects of plane parallel plate are also discussed.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523999"/>
          </a:xfrm>
        </p:spPr>
        <p:txBody>
          <a:bodyPr/>
          <a:lstStyle/>
          <a:p>
            <a:r>
              <a:rPr lang="en-US" b="1" dirty="0" smtClean="0"/>
              <a:t>Reference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934200" cy="4267200"/>
          </a:xfrm>
        </p:spPr>
        <p:txBody>
          <a:bodyPr>
            <a:no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[1] John E. </a:t>
            </a:r>
            <a:r>
              <a:rPr lang="en-US" sz="2400" dirty="0" err="1" smtClean="0">
                <a:solidFill>
                  <a:schemeClr val="tx1"/>
                </a:solidFill>
              </a:rPr>
              <a:t>Greivenkamp</a:t>
            </a:r>
            <a:r>
              <a:rPr lang="en-US" sz="2400" dirty="0" smtClean="0">
                <a:solidFill>
                  <a:schemeClr val="tx1"/>
                </a:solidFill>
              </a:rPr>
              <a:t> “Field Guide to Geometrical Optics” SPIE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[2] Prof. Jim Burge, class notes and lectures of “Introductory </a:t>
            </a:r>
            <a:r>
              <a:rPr lang="en-US" sz="2400" dirty="0" err="1" smtClean="0">
                <a:solidFill>
                  <a:schemeClr val="tx1"/>
                </a:solidFill>
              </a:rPr>
              <a:t>opto</a:t>
            </a:r>
            <a:r>
              <a:rPr lang="en-US" sz="2400" dirty="0" smtClean="0">
                <a:solidFill>
                  <a:schemeClr val="tx1"/>
                </a:solidFill>
              </a:rPr>
              <a:t>-mechanical engineering”, Fall 2010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[3] Prof. John </a:t>
            </a:r>
            <a:r>
              <a:rPr lang="en-US" sz="2400" dirty="0" err="1" smtClean="0">
                <a:solidFill>
                  <a:schemeClr val="tx1"/>
                </a:solidFill>
              </a:rPr>
              <a:t>Greivenkamp</a:t>
            </a:r>
            <a:r>
              <a:rPr lang="en-US" sz="2400" dirty="0" smtClean="0">
                <a:solidFill>
                  <a:schemeClr val="tx1"/>
                </a:solidFill>
              </a:rPr>
              <a:t>, class notes and lectures of “Optical Design and Instrumentation I”, Fall 2009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[4] Wikipedia, webpage http://en.wikipedia.org/wiki/Scheimpflug_principle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761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order properties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133600"/>
            <a:ext cx="5562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5257800"/>
            <a:ext cx="27622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838200" y="11430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Imaging with a thin lens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68580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Cardinal points and planes</a:t>
            </a:r>
            <a:endParaRPr lang="en-US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524000"/>
            <a:ext cx="3209925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2819400"/>
            <a:ext cx="3200400" cy="160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4724400"/>
            <a:ext cx="3581400" cy="1006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2400" dirty="0" err="1" smtClean="0"/>
              <a:t>Afocal</a:t>
            </a:r>
            <a:r>
              <a:rPr lang="en-US" sz="2400" dirty="0" smtClean="0"/>
              <a:t> system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1828800"/>
            <a:ext cx="64008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648200"/>
            <a:ext cx="2009775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Paraxial </a:t>
            </a:r>
            <a:r>
              <a:rPr lang="en-US" dirty="0" err="1" smtClean="0"/>
              <a:t>Raytracing</a:t>
            </a:r>
            <a:endParaRPr lang="en-US" dirty="0"/>
          </a:p>
        </p:txBody>
      </p:sp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752600"/>
            <a:ext cx="6334125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Scheimpflug</a:t>
            </a:r>
            <a:r>
              <a:rPr lang="en-US" dirty="0" smtClean="0"/>
              <a:t> principle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6096000" cy="421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6095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Lens motion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1828800"/>
            <a:ext cx="6400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57600" y="5410200"/>
            <a:ext cx="201930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838200" y="137160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Lateral motion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685799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Longitudinal motion</a:t>
            </a:r>
            <a:endParaRPr lang="en-US" sz="24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762750" cy="315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5200" y="4953000"/>
            <a:ext cx="2124075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/>
              <a:t>Tilt of optical element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524000"/>
            <a:ext cx="6400800" cy="533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For lens, no significant effect if tilt the lens about its center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47800" y="2133601"/>
            <a:ext cx="6172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For mirror, the image will tilt 2α if you tilt the mirror by α</a:t>
            </a:r>
            <a:endParaRPr 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667000"/>
            <a:ext cx="5943601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1295400" y="5691157"/>
            <a:ext cx="6553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Lens is sensitive to </a:t>
            </a:r>
            <a:r>
              <a:rPr lang="en-US" dirty="0" err="1" smtClean="0"/>
              <a:t>decenter</a:t>
            </a:r>
            <a:r>
              <a:rPr lang="en-US" dirty="0" smtClean="0"/>
              <a:t>, mirror is sensitive to tilt.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358</TotalTime>
  <Words>281</Words>
  <Application>Microsoft Office PowerPoint</Application>
  <PresentationFormat>On-screen Show (4:3)</PresentationFormat>
  <Paragraphs>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Calculation of image position, size and orientation using first order properties</vt:lpstr>
      <vt:lpstr>First order properties</vt:lpstr>
      <vt:lpstr>Cardinal points and planes</vt:lpstr>
      <vt:lpstr>Afocal system</vt:lpstr>
      <vt:lpstr>Paraxial Raytracing</vt:lpstr>
      <vt:lpstr>Scheimpflug principle</vt:lpstr>
      <vt:lpstr>Lens motion</vt:lpstr>
      <vt:lpstr>Longitudinal motion</vt:lpstr>
      <vt:lpstr>Tilt of optical element</vt:lpstr>
      <vt:lpstr>Plane Parallel Plate (PPP)</vt:lpstr>
      <vt:lpstr>Slide 11</vt:lpstr>
      <vt:lpstr>Prisms</vt:lpstr>
      <vt:lpstr>Common prisms classification</vt:lpstr>
      <vt:lpstr>Applications</vt:lpstr>
      <vt:lpstr>Porror prisms</vt:lpstr>
      <vt:lpstr>Conclusion</vt:lpstr>
      <vt:lpstr>Reference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Calculation of image position, size and orientation using first order properties</dc:title>
  <dc:creator>YWang</dc:creator>
  <cp:lastModifiedBy>YWang</cp:lastModifiedBy>
  <cp:revision>25</cp:revision>
  <dcterms:created xsi:type="dcterms:W3CDTF">2006-08-16T00:00:00Z</dcterms:created>
  <dcterms:modified xsi:type="dcterms:W3CDTF">2010-12-08T21:01:25Z</dcterms:modified>
</cp:coreProperties>
</file>