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0" r:id="rId4"/>
    <p:sldId id="276" r:id="rId5"/>
    <p:sldId id="260" r:id="rId6"/>
    <p:sldId id="277" r:id="rId7"/>
    <p:sldId id="261" r:id="rId8"/>
    <p:sldId id="259" r:id="rId9"/>
    <p:sldId id="263" r:id="rId10"/>
    <p:sldId id="269" r:id="rId11"/>
    <p:sldId id="264" r:id="rId12"/>
    <p:sldId id="265" r:id="rId13"/>
    <p:sldId id="266" r:id="rId14"/>
    <p:sldId id="267" r:id="rId15"/>
    <p:sldId id="268" r:id="rId16"/>
    <p:sldId id="271" r:id="rId17"/>
    <p:sldId id="258" r:id="rId18"/>
    <p:sldId id="275" r:id="rId19"/>
    <p:sldId id="257" r:id="rId20"/>
    <p:sldId id="272" r:id="rId21"/>
    <p:sldId id="274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47" y="2130425"/>
            <a:ext cx="7772400" cy="1470025"/>
          </a:xfrm>
        </p:spPr>
        <p:txBody>
          <a:bodyPr>
            <a:noAutofit/>
          </a:bodyPr>
          <a:lstStyle>
            <a:lvl1pPr algn="r">
              <a:defRPr sz="4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647" y="3886200"/>
            <a:ext cx="6400800" cy="1096626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4" name="Group 5"/>
          <p:cNvGrpSpPr/>
          <p:nvPr/>
        </p:nvGrpSpPr>
        <p:grpSpPr>
          <a:xfrm>
            <a:off x="995934" y="177800"/>
            <a:ext cx="5004816" cy="355600"/>
            <a:chOff x="995934" y="177800"/>
            <a:chExt cx="5004816" cy="355600"/>
          </a:xfrm>
        </p:grpSpPr>
        <p:pic>
          <p:nvPicPr>
            <p:cNvPr id="11" name="Picture 6" descr="C:\Documents and Settings\LENS\Desktop\rev-UA-vert CMYK.jpeg"/>
            <p:cNvPicPr>
              <a:picLocks noChangeAspect="1" noChangeArrowheads="1"/>
            </p:cNvPicPr>
            <p:nvPr/>
          </p:nvPicPr>
          <p:blipFill>
            <a:blip r:embed="rId2" cstate="print"/>
            <a:srcRect t="72579" b="14281"/>
            <a:stretch>
              <a:fillRect/>
            </a:stretch>
          </p:blipFill>
          <p:spPr bwMode="auto">
            <a:xfrm>
              <a:off x="995934" y="182880"/>
              <a:ext cx="2585466" cy="350520"/>
            </a:xfrm>
            <a:prstGeom prst="rect">
              <a:avLst/>
            </a:prstGeom>
            <a:noFill/>
          </p:spPr>
        </p:pic>
        <p:pic>
          <p:nvPicPr>
            <p:cNvPr id="5" name="Picture 6" descr="C:\Documents and Settings\LENS\Desktop\rev-UA-vert CMYK.jpe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t="86861"/>
            <a:stretch>
              <a:fillRect/>
            </a:stretch>
          </p:blipFill>
          <p:spPr bwMode="auto">
            <a:xfrm>
              <a:off x="3415284" y="177800"/>
              <a:ext cx="2585466" cy="3505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99EDA-E4CB-4D5B-BE13-3BBFFF78EB18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5C3C1-D19C-48C3-BB13-BB61BFF4F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99EDA-E4CB-4D5B-BE13-3BBFFF78EB18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5C3C1-D19C-48C3-BB13-BB61BFF4F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54" y="762000"/>
            <a:ext cx="9040746" cy="6096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fld id="{CFA5C3C1-D19C-48C3-BB13-BB61BFF4F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419600" cy="6096000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2000"/>
            <a:ext cx="4419600" cy="6096000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FA5C3C1-D19C-48C3-BB13-BB61BFF4F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99EDA-E4CB-4D5B-BE13-3BBFFF78EB18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5C3C1-D19C-48C3-BB13-BB61BFF4F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99EDA-E4CB-4D5B-BE13-3BBFFF78EB18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5C3C1-D19C-48C3-BB13-BB61BFF4F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99EDA-E4CB-4D5B-BE13-3BBFFF78EB18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5C3C1-D19C-48C3-BB13-BB61BFF4F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99EDA-E4CB-4D5B-BE13-3BBFFF78EB18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5C3C1-D19C-48C3-BB13-BB61BFF4F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99EDA-E4CB-4D5B-BE13-3BBFFF78EB18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5C3C1-D19C-48C3-BB13-BB61BFF4F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08464"/>
            <a:ext cx="8108326" cy="482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54" y="762000"/>
            <a:ext cx="8919472" cy="60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050" name="Picture 2" descr="C:\Documents and Settings\LENS\Desktop\rev_UA_Block A- AZ_200-281.jpeg"/>
          <p:cNvPicPr>
            <a:picLocks noChangeAspect="1" noChangeArrowheads="1"/>
          </p:cNvPicPr>
          <p:nvPr/>
        </p:nvPicPr>
        <p:blipFill>
          <a:blip r:embed="rId13" cstate="print"/>
          <a:srcRect l="6437" r="8041" b="20350"/>
          <a:stretch>
            <a:fillRect/>
          </a:stretch>
        </p:blipFill>
        <p:spPr bwMode="auto">
          <a:xfrm>
            <a:off x="175546" y="110466"/>
            <a:ext cx="671446" cy="630236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C3C1-D19C-48C3-BB13-BB61BFF4F5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Rapid Prototyping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382000" cy="1096626"/>
          </a:xfrm>
        </p:spPr>
        <p:txBody>
          <a:bodyPr>
            <a:noAutofit/>
          </a:bodyPr>
          <a:lstStyle/>
          <a:p>
            <a:r>
              <a:rPr lang="en-US" sz="2400" dirty="0" smtClean="0"/>
              <a:t>Wei-Ren Ng</a:t>
            </a:r>
          </a:p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Department of Electrical and Computer Engineering, University of Arizona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different types of additive RP technologies can be categorized into three types: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Liquid based (SLA and Inkjet based Printing)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Solid based (FDM)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Powder based (SLS)</a:t>
            </a:r>
          </a:p>
          <a:p>
            <a:r>
              <a:rPr lang="en-US" dirty="0" smtClean="0"/>
              <a:t>Common components:</a:t>
            </a:r>
          </a:p>
          <a:p>
            <a:pPr lvl="1"/>
            <a:r>
              <a:rPr lang="en-US" dirty="0" smtClean="0"/>
              <a:t>Print tray</a:t>
            </a:r>
          </a:p>
          <a:p>
            <a:pPr lvl="1"/>
            <a:r>
              <a:rPr lang="en-US" dirty="0" smtClean="0"/>
              <a:t>Embedded computer for control systems</a:t>
            </a:r>
          </a:p>
          <a:p>
            <a:pPr lvl="1"/>
            <a:r>
              <a:rPr lang="en-US" dirty="0" smtClean="0"/>
              <a:t>Curing process – UV or laser</a:t>
            </a:r>
          </a:p>
          <a:p>
            <a:pPr lvl="1"/>
            <a:r>
              <a:rPr lang="en-US" dirty="0" smtClean="0"/>
              <a:t>Client computer – convert STL to 2D print slices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Additive Rapid Prototyping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StereoLithography</a:t>
            </a:r>
            <a:r>
              <a:rPr lang="en-US" dirty="0" smtClean="0"/>
              <a:t> Apparatus (SLA)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 based Additive Rapid Prototyping</a:t>
            </a:r>
            <a:endParaRPr lang="en-US" dirty="0"/>
          </a:p>
        </p:txBody>
      </p:sp>
      <p:pic>
        <p:nvPicPr>
          <p:cNvPr id="4" name="Picture 3" descr="Stereolithography Schematic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3629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cdn1.3dsystems.v252n.o8.io/cdn/farfuture/meGGB6C6BG1ZxLUe1YGp33rN-eN9nhTq4z4oSm0SMDw/mtime:1364413860/sites/www.3dsystems.com/files/styles/ddd_printer-gallery_l/public/ipro8000-overvi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572000"/>
            <a:ext cx="4267200" cy="196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INKJET BASED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 based Additive Rapid Prototyping</a:t>
            </a:r>
            <a:endParaRPr lang="en-US" dirty="0"/>
          </a:p>
        </p:txBody>
      </p:sp>
      <p:pic>
        <p:nvPicPr>
          <p:cNvPr id="4" name="Picture 3" descr="Photopolymer inkjet"/>
          <p:cNvPicPr>
            <a:picLocks noChangeAspect="1"/>
          </p:cNvPicPr>
          <p:nvPr/>
        </p:nvPicPr>
        <p:blipFill>
          <a:blip r:embed="rId2" cstate="print"/>
          <a:srcRect t="9091"/>
          <a:stretch>
            <a:fillRect/>
          </a:stretch>
        </p:blipFill>
        <p:spPr bwMode="auto">
          <a:xfrm>
            <a:off x="2876074" y="1447800"/>
            <a:ext cx="33918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bjet Eden350V 3D printer standalo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7524" y="4648200"/>
            <a:ext cx="214895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Fused Deposition Modeling FDM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Solid based Additive Rapid Prototyping</a:t>
            </a:r>
            <a:endParaRPr lang="en-US" dirty="0"/>
          </a:p>
        </p:txBody>
      </p:sp>
      <p:pic>
        <p:nvPicPr>
          <p:cNvPr id="4" name="Picture 3" descr="http://www.additive3d.com/fdm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929" y="1447800"/>
            <a:ext cx="408214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dm, 3dp, 3e printing"/>
          <p:cNvPicPr/>
          <p:nvPr/>
        </p:nvPicPr>
        <p:blipFill>
          <a:blip r:embed="rId3" cstate="print"/>
          <a:srcRect l="6957" t="7031" r="16696" b="5990"/>
          <a:stretch>
            <a:fillRect/>
          </a:stretch>
        </p:blipFill>
        <p:spPr bwMode="auto">
          <a:xfrm>
            <a:off x="3239139" y="4358640"/>
            <a:ext cx="2665723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Selective Laser Sintering (SLS)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Powder based Additive Rapid Prototyping</a:t>
            </a:r>
            <a:endParaRPr lang="en-US" dirty="0"/>
          </a:p>
        </p:txBody>
      </p:sp>
      <p:pic>
        <p:nvPicPr>
          <p:cNvPr id="4" name="Picture 3" descr="SLS Schematic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571" y="1295400"/>
            <a:ext cx="396885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cdn1.3dsystems.v252n.o8.io/cdn/farfuture/nONCBgaVgKZfZjjWUS4cDSRngZ1lnGjAxnpD_NOEMaI/mtime:1364419217/sites/www.3dsystems.com/files/styles/ddd_printer-gallery_l/public/spro140-with-person.jpg"/>
          <p:cNvPicPr/>
          <p:nvPr/>
        </p:nvPicPr>
        <p:blipFill>
          <a:blip r:embed="rId3" cstate="print"/>
          <a:srcRect l="48099" r="14989"/>
          <a:stretch>
            <a:fillRect/>
          </a:stretch>
        </p:blipFill>
        <p:spPr bwMode="auto">
          <a:xfrm>
            <a:off x="3352800" y="4191000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" y="685800"/>
          <a:ext cx="8763000" cy="4754880"/>
        </p:xfrm>
        <a:graphic>
          <a:graphicData uri="http://schemas.openxmlformats.org/drawingml/2006/table">
            <a:tbl>
              <a:tblPr/>
              <a:tblGrid>
                <a:gridCol w="1415972"/>
                <a:gridCol w="1836313"/>
                <a:gridCol w="1837201"/>
                <a:gridCol w="1836313"/>
                <a:gridCol w="1837201"/>
              </a:tblGrid>
              <a:tr h="53117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3874" marR="338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Stereolithography Aparatus (SLA)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Inkjet Based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Fused Deposition Modeling (FDM)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Selective Laser Sintering (SLS)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Build tray size (inches)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 x 20 x 24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 x 6 x 9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 x 20 x 24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27.5 x 15 x 23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System price range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$75K-800K</a:t>
                      </a:r>
                    </a:p>
                  </a:txBody>
                  <a:tcPr marL="33874" marR="3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$46K-80K</a:t>
                      </a:r>
                    </a:p>
                  </a:txBody>
                  <a:tcPr marL="33874" marR="3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$10K-300K</a:t>
                      </a:r>
                    </a:p>
                  </a:txBody>
                  <a:tcPr marL="33874" marR="3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$200K-1M+</a:t>
                      </a:r>
                    </a:p>
                  </a:txBody>
                  <a:tcPr marL="33874" marR="3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Speed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Poor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Poor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Average to good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Accuracy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Very good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Good to very good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Fair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Surface Finish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Very good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Good to very good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Fair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Good to very good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Strengths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Large part size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Accuracy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Accuracy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Finish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Price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Accuracy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Weaknesses</a:t>
                      </a:r>
                      <a:endParaRPr lang="en-US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Post processing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Messy liquids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Speed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Limited materials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 size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Speed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 size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Size and weight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System price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Surface finish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Available build material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Acrylics (fair selection)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Clear and rigid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ABS-like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Polypropylene-like (PP)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Flexible or elastomeric Water-resistant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Polyester-based plastic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Investment casting wax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ABS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Polycarbonate (PC)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Polyphenylsulfone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Elastomer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Nylon, including flame-retardant, glass-, aluminum-, carbon-filled and others providing increased strength and other properties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Polystyrene (PS)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Elastomeric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Steel and stainless steel alloys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Bronze alloy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0" marR="0" lvl="0" indent="-1143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Cobalt-chrome alloy Titanium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74" marR="33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5" name="Picture 4" descr="SLS Schematic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109" y="5562600"/>
            <a:ext cx="16536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additive3d.com/fdm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657" y="5562600"/>
            <a:ext cx="170089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tereolithography Schematic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562600"/>
            <a:ext cx="15120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hotopolymer inkjet"/>
          <p:cNvPicPr>
            <a:picLocks noChangeAspect="1"/>
          </p:cNvPicPr>
          <p:nvPr/>
        </p:nvPicPr>
        <p:blipFill>
          <a:blip r:embed="rId5" cstate="print"/>
          <a:srcRect t="9091"/>
          <a:stretch>
            <a:fillRect/>
          </a:stretch>
        </p:blipFill>
        <p:spPr bwMode="auto">
          <a:xfrm>
            <a:off x="3486150" y="556260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Optomechanical</a:t>
            </a:r>
            <a:r>
              <a:rPr lang="en-US" dirty="0" smtClean="0"/>
              <a:t>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3D CAD design considerations:</a:t>
            </a:r>
          </a:p>
          <a:p>
            <a:pPr lvl="1"/>
            <a:r>
              <a:rPr lang="en-US" dirty="0" smtClean="0"/>
              <a:t>RP fabrication tolerances – fitting and alignment</a:t>
            </a:r>
          </a:p>
          <a:p>
            <a:pPr lvl="1"/>
            <a:r>
              <a:rPr lang="en-US" dirty="0" smtClean="0"/>
              <a:t>Optical fine adjustment ability</a:t>
            </a:r>
          </a:p>
          <a:p>
            <a:pPr lvl="1"/>
            <a:r>
              <a:rPr lang="en-US" dirty="0" smtClean="0"/>
              <a:t>Stiffness of material to support heavy optical devices</a:t>
            </a:r>
          </a:p>
          <a:p>
            <a:pPr lvl="1"/>
            <a:r>
              <a:rPr lang="en-US" dirty="0" smtClean="0"/>
              <a:t>Fasteners</a:t>
            </a:r>
          </a:p>
          <a:p>
            <a:pPr lvl="1"/>
            <a:r>
              <a:rPr lang="en-US" dirty="0" smtClean="0"/>
              <a:t>Spacing</a:t>
            </a:r>
          </a:p>
          <a:p>
            <a:pPr lvl="1"/>
            <a:r>
              <a:rPr lang="en-US" dirty="0" smtClean="0"/>
              <a:t>Adhesion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Optomechanical</a:t>
            </a:r>
            <a:r>
              <a:rPr lang="en-US" dirty="0" smtClean="0"/>
              <a:t>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Zemax</a:t>
            </a:r>
            <a:r>
              <a:rPr lang="en-US" dirty="0" smtClean="0"/>
              <a:t> exported .STP file in </a:t>
            </a:r>
            <a:r>
              <a:rPr lang="en-US" dirty="0" err="1" smtClean="0"/>
              <a:t>Solidworks</a:t>
            </a:r>
            <a:endParaRPr lang="en-US" dirty="0" smtClean="0"/>
          </a:p>
          <a:p>
            <a:r>
              <a:rPr lang="en-US" dirty="0" smtClean="0"/>
              <a:t>Design integrated </a:t>
            </a:r>
            <a:r>
              <a:rPr lang="en-US" dirty="0" err="1" smtClean="0"/>
              <a:t>optomechanical</a:t>
            </a:r>
            <a:r>
              <a:rPr lang="en-US" dirty="0" smtClean="0"/>
              <a:t> parts around optics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Optomechanical</a:t>
            </a:r>
            <a:r>
              <a:rPr lang="en-US" dirty="0" smtClean="0"/>
              <a:t> examples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4468" t="29444" r="45532" b="41111"/>
          <a:stretch>
            <a:fillRect/>
          </a:stretch>
        </p:blipFill>
        <p:spPr bwMode="auto">
          <a:xfrm>
            <a:off x="1028700" y="3051243"/>
            <a:ext cx="7086600" cy="266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Spectral image classifier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Optomechanical</a:t>
            </a:r>
            <a:r>
              <a:rPr lang="en-US" dirty="0" smtClean="0"/>
              <a:t> examples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136" t="2113" r="1595" b="4406"/>
          <a:stretch>
            <a:fillRect/>
          </a:stretch>
        </p:blipFill>
        <p:spPr bwMode="auto">
          <a:xfrm>
            <a:off x="2473897" y="1615440"/>
            <a:ext cx="4196206" cy="25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_06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6999" t="25257" r="2999" b="8207"/>
          <a:stretch/>
        </p:blipFill>
        <p:spPr>
          <a:xfrm>
            <a:off x="2314199" y="4282440"/>
            <a:ext cx="4515602" cy="249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Rapid prototyping (RP) is a new manufacturing technique.</a:t>
            </a:r>
          </a:p>
          <a:p>
            <a:pPr lvl="1"/>
            <a:r>
              <a:rPr lang="en-US" dirty="0" smtClean="0"/>
              <a:t>allows for fast fabrication of computer models designed with three-dimension (3D) computer aided design (CAD) software. </a:t>
            </a:r>
          </a:p>
          <a:p>
            <a:r>
              <a:rPr lang="en-US" dirty="0" smtClean="0"/>
              <a:t>RP is used in a wide variety of industries, from shoe to car manufacturers. </a:t>
            </a:r>
          </a:p>
          <a:p>
            <a:r>
              <a:rPr lang="en-US" dirty="0" smtClean="0"/>
              <a:t>Allows for fast realizations of ideas into functioning prototypes, shortening the design time</a:t>
            </a:r>
          </a:p>
          <a:p>
            <a:pPr lvl="1"/>
            <a:r>
              <a:rPr lang="en-US" dirty="0" smtClean="0"/>
              <a:t>Lead towards successful final products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8194" name="Picture 2" descr="http://images.gizmag.com/hero/2578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267200"/>
            <a:ext cx="3286125" cy="2304154"/>
          </a:xfrm>
          <a:prstGeom prst="rect">
            <a:avLst/>
          </a:prstGeom>
          <a:noFill/>
        </p:spPr>
      </p:pic>
      <p:pic>
        <p:nvPicPr>
          <p:cNvPr id="8196" name="Picture 4" descr="http://www.instructables.com/files/deriv/FYW/LX0N/H6MF3FU3/FYWLX0NH6MF3FU3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43400"/>
            <a:ext cx="3094928" cy="2152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Adjustable camera mount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Optomechanical</a:t>
            </a:r>
            <a:r>
              <a:rPr lang="en-US" dirty="0" smtClean="0"/>
              <a:t> examples</a:t>
            </a:r>
            <a:endParaRPr lang="en-US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 l="14539" t="17778" r="55390" b="36667"/>
          <a:stretch>
            <a:fillRect/>
          </a:stretch>
        </p:blipFill>
        <p:spPr bwMode="auto">
          <a:xfrm>
            <a:off x="1638300" y="1709468"/>
            <a:ext cx="5867400" cy="45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Fast </a:t>
            </a:r>
            <a:r>
              <a:rPr lang="en-US" dirty="0" smtClean="0"/>
              <a:t>and inexpensive method of prototyping design ideas</a:t>
            </a:r>
          </a:p>
          <a:p>
            <a:pPr lvl="1"/>
            <a:r>
              <a:rPr lang="en-US" dirty="0" smtClean="0"/>
              <a:t>Allows for an integrated </a:t>
            </a:r>
            <a:r>
              <a:rPr lang="en-US" dirty="0" err="1" smtClean="0"/>
              <a:t>optomechanical</a:t>
            </a:r>
            <a:r>
              <a:rPr lang="en-US" dirty="0" smtClean="0"/>
              <a:t> design</a:t>
            </a:r>
          </a:p>
          <a:p>
            <a:pPr lvl="1"/>
            <a:r>
              <a:rPr lang="en-US" dirty="0" smtClean="0"/>
              <a:t>Multiple design iterations to finalize design</a:t>
            </a:r>
          </a:p>
          <a:p>
            <a:pPr lvl="1"/>
            <a:r>
              <a:rPr lang="en-US" dirty="0" smtClean="0"/>
              <a:t>Physical validation of design </a:t>
            </a:r>
          </a:p>
          <a:p>
            <a:endParaRPr lang="en-US" dirty="0" smtClean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Resolution not as fine as traditional machining (millimeter to sub-millimeter resolution)</a:t>
            </a:r>
          </a:p>
          <a:p>
            <a:pPr lvl="1"/>
            <a:r>
              <a:rPr lang="en-US" dirty="0" smtClean="0"/>
              <a:t>Surface flatness is rough (dependant of material and type of RP)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general types: </a:t>
            </a:r>
          </a:p>
          <a:p>
            <a:pPr lvl="1"/>
            <a:r>
              <a:rPr lang="en-US" dirty="0" smtClean="0"/>
              <a:t>Additive</a:t>
            </a:r>
          </a:p>
          <a:p>
            <a:pPr lvl="1"/>
            <a:r>
              <a:rPr lang="en-US" dirty="0" smtClean="0"/>
              <a:t>Subtractive,</a:t>
            </a:r>
          </a:p>
          <a:p>
            <a:r>
              <a:rPr lang="en-US" dirty="0" smtClean="0"/>
              <a:t>Subtractive type RP or </a:t>
            </a:r>
            <a:br>
              <a:rPr lang="en-US" dirty="0" smtClean="0"/>
            </a:br>
            <a:r>
              <a:rPr lang="en-US" dirty="0" smtClean="0"/>
              <a:t>traditional tooling manufacturing</a:t>
            </a:r>
          </a:p>
          <a:p>
            <a:pPr lvl="1"/>
            <a:r>
              <a:rPr lang="en-US" dirty="0" smtClean="0"/>
              <a:t>a technique in which material is </a:t>
            </a:r>
            <a:br>
              <a:rPr lang="en-US" dirty="0" smtClean="0"/>
            </a:br>
            <a:r>
              <a:rPr lang="en-US" dirty="0" smtClean="0"/>
              <a:t>removed from a solid piece of </a:t>
            </a:r>
            <a:br>
              <a:rPr lang="en-US" dirty="0" smtClean="0"/>
            </a:br>
            <a:r>
              <a:rPr lang="en-US" dirty="0" smtClean="0"/>
              <a:t>material until the desired design remains.  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computer numerical control (CNC)</a:t>
            </a:r>
          </a:p>
          <a:p>
            <a:pPr lvl="2"/>
            <a:r>
              <a:rPr lang="en-US" dirty="0" smtClean="0"/>
              <a:t>electric discharge machining (EDM). </a:t>
            </a:r>
          </a:p>
          <a:p>
            <a:r>
              <a:rPr lang="en-US" dirty="0" smtClean="0"/>
              <a:t>Additive type RP is the opposite of subtractive type RP. </a:t>
            </a:r>
          </a:p>
          <a:p>
            <a:pPr lvl="1"/>
            <a:r>
              <a:rPr lang="en-US" dirty="0" smtClean="0"/>
              <a:t>Instead of removing material, material is added layer upon layer to build up the desired design 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fused deposition modeling (FDM)</a:t>
            </a:r>
          </a:p>
          <a:p>
            <a:pPr lvl="2"/>
            <a:r>
              <a:rPr lang="en-US" dirty="0" smtClean="0"/>
              <a:t>selective Laser Sintering (SLS)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9698" name="Picture 2" descr="http://www.emfinc.net/images/edm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514600"/>
            <a:ext cx="2560320" cy="1919087"/>
          </a:xfrm>
          <a:prstGeom prst="rect">
            <a:avLst/>
          </a:prstGeom>
          <a:noFill/>
        </p:spPr>
      </p:pic>
      <p:pic>
        <p:nvPicPr>
          <p:cNvPr id="29700" name="Picture 4" descr="http://www.thomasnet.com/articles/image/c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685800"/>
            <a:ext cx="2560320" cy="170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Design CAD model</a:t>
            </a:r>
          </a:p>
          <a:p>
            <a:pPr lvl="1"/>
            <a:r>
              <a:rPr lang="en-US" dirty="0" smtClean="0"/>
              <a:t>Export as STL</a:t>
            </a:r>
          </a:p>
          <a:p>
            <a:pPr lvl="1"/>
            <a:r>
              <a:rPr lang="en-US" dirty="0" smtClean="0"/>
              <a:t>2D slices</a:t>
            </a:r>
          </a:p>
          <a:p>
            <a:pPr lvl="1"/>
            <a:r>
              <a:rPr lang="en-US" dirty="0" smtClean="0"/>
              <a:t>printing</a:t>
            </a:r>
          </a:p>
          <a:p>
            <a:r>
              <a:rPr lang="en-US" dirty="0" smtClean="0"/>
              <a:t>Different types of RP technologies, all of them require the 3D CAD model’s </a:t>
            </a:r>
            <a:r>
              <a:rPr lang="en-US" dirty="0" err="1" smtClean="0"/>
              <a:t>Stereolithography</a:t>
            </a:r>
            <a:r>
              <a:rPr lang="en-US" dirty="0" smtClean="0"/>
              <a:t> file for fabrication.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Steps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Stereolithography</a:t>
            </a:r>
            <a:r>
              <a:rPr lang="en-US" dirty="0" smtClean="0"/>
              <a:t> or Standard Tessellation Language (STL) </a:t>
            </a:r>
            <a:br>
              <a:rPr lang="en-US" dirty="0" smtClean="0"/>
            </a:br>
            <a:r>
              <a:rPr lang="en-US" dirty="0" smtClean="0"/>
              <a:t>file format. </a:t>
            </a:r>
          </a:p>
          <a:p>
            <a:pPr lvl="1"/>
            <a:r>
              <a:rPr lang="en-US" dirty="0" smtClean="0"/>
              <a:t>only describes the surface geometry of a 3D CAD model. </a:t>
            </a:r>
          </a:p>
          <a:p>
            <a:pPr lvl="1"/>
            <a:r>
              <a:rPr lang="en-US" dirty="0" smtClean="0"/>
              <a:t>No information on the color, texture or material. </a:t>
            </a:r>
          </a:p>
          <a:p>
            <a:pPr lvl="1"/>
            <a:r>
              <a:rPr lang="en-US" dirty="0" smtClean="0"/>
              <a:t>The surface geometry is described with triangular facets. </a:t>
            </a:r>
          </a:p>
          <a:p>
            <a:pPr lvl="2"/>
            <a:r>
              <a:rPr lang="en-US" dirty="0" smtClean="0"/>
              <a:t>Each triangle facets uses a set of Cartesian coordinates to describe its three vertices and the surface normal vector using a right-hand rule for ordering.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Stereolithography</a:t>
            </a:r>
            <a:r>
              <a:rPr lang="en-US" dirty="0" smtClean="0"/>
              <a:t> (STL) File Format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078" y="4191000"/>
            <a:ext cx="4834922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adexchanger.com/sitebuildercontent/sitebuilderpictures/mannequin-head-2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38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254" y="762000"/>
            <a:ext cx="3859146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File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Save as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Change ‘Save as type’ to .STL</a:t>
            </a:r>
          </a:p>
          <a:p>
            <a:r>
              <a:rPr lang="en-US" dirty="0" smtClean="0"/>
              <a:t> Select ‘Options’ for more advance export options.</a:t>
            </a:r>
          </a:p>
          <a:p>
            <a:r>
              <a:rPr lang="en-US" dirty="0" smtClean="0"/>
              <a:t>Can select to export the STL as Binary or ASCII file format in millimeter, centimeter, meter, inches or feet depending on the unit used in the CAD model.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Exporting STL from </a:t>
            </a:r>
            <a:r>
              <a:rPr lang="en-US" dirty="0" err="1" smtClean="0"/>
              <a:t>Solidworks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3986" t="3769" r="55288" b="43471"/>
          <a:stretch>
            <a:fillRect/>
          </a:stretch>
        </p:blipFill>
        <p:spPr bwMode="auto">
          <a:xfrm>
            <a:off x="4038600" y="1314450"/>
            <a:ext cx="4829175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different STL tolerance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STL File Format </a:t>
            </a:r>
            <a:r>
              <a:rPr lang="en-US" dirty="0" err="1" smtClean="0"/>
              <a:t>Tolerancing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395394" y="2225040"/>
            <a:ext cx="6353212" cy="1554480"/>
            <a:chOff x="2963521" y="2894649"/>
            <a:chExt cx="4488508" cy="1098231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 l="23942" t="16551" r="59230" b="50763"/>
            <a:stretch>
              <a:fillRect/>
            </a:stretch>
          </p:blipFill>
          <p:spPr bwMode="auto">
            <a:xfrm>
              <a:off x="2963521" y="2894649"/>
              <a:ext cx="1098893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/>
            <p:nvPr/>
          </p:nvPicPr>
          <p:blipFill>
            <a:blip r:embed="rId3" cstate="print"/>
            <a:srcRect l="19872" t="10051" r="54167" b="40325"/>
            <a:stretch>
              <a:fillRect/>
            </a:stretch>
          </p:blipFill>
          <p:spPr bwMode="auto">
            <a:xfrm>
              <a:off x="4054172" y="2895600"/>
              <a:ext cx="1127428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/>
            <p:nvPr/>
          </p:nvPicPr>
          <p:blipFill>
            <a:blip r:embed="rId4" cstate="print"/>
            <a:srcRect l="19872" t="10031" r="54167" b="41066"/>
            <a:stretch>
              <a:fillRect/>
            </a:stretch>
          </p:blipFill>
          <p:spPr bwMode="auto">
            <a:xfrm>
              <a:off x="5181600" y="2895600"/>
              <a:ext cx="1143331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/>
            <p:nvPr/>
          </p:nvPicPr>
          <p:blipFill>
            <a:blip r:embed="rId5" cstate="print"/>
            <a:srcRect l="19872" t="10031" r="54167" b="40439"/>
            <a:stretch>
              <a:fillRect/>
            </a:stretch>
          </p:blipFill>
          <p:spPr bwMode="auto">
            <a:xfrm>
              <a:off x="6324600" y="2894649"/>
              <a:ext cx="1127429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http://key3d.com/wp-content/uploads/2010/08/CAD-ST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6052" y="4038600"/>
            <a:ext cx="63318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Additive rapid prototyping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221</TotalTime>
  <Words>594</Words>
  <Application>Microsoft Office PowerPoint</Application>
  <PresentationFormat>On-screen Show (4:3)</PresentationFormat>
  <Paragraphs>155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</vt:lpstr>
      <vt:lpstr>Rapid Prototyping Technologies</vt:lpstr>
      <vt:lpstr>Introduction</vt:lpstr>
      <vt:lpstr>Introduction</vt:lpstr>
      <vt:lpstr>Design process</vt:lpstr>
      <vt:lpstr>Design Steps</vt:lpstr>
      <vt:lpstr>Stereolithography (STL) File Format</vt:lpstr>
      <vt:lpstr>Exporting STL from Solidworks</vt:lpstr>
      <vt:lpstr>STL File Format Tolerancing</vt:lpstr>
      <vt:lpstr>Additive rapid prototyping systems</vt:lpstr>
      <vt:lpstr>Additive Rapid Prototyping Systems</vt:lpstr>
      <vt:lpstr>Liquid based Additive Rapid Prototyping</vt:lpstr>
      <vt:lpstr>Liquid based Additive Rapid Prototyping</vt:lpstr>
      <vt:lpstr>Solid based Additive Rapid Prototyping</vt:lpstr>
      <vt:lpstr>Powder based Additive Rapid Prototyping</vt:lpstr>
      <vt:lpstr>Comparison</vt:lpstr>
      <vt:lpstr>Optomechanical applications</vt:lpstr>
      <vt:lpstr>Optomechanical Applications</vt:lpstr>
      <vt:lpstr>Optomechanical examples</vt:lpstr>
      <vt:lpstr>Optomechanical examples</vt:lpstr>
      <vt:lpstr>Optomechanical examples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weiren</dc:creator>
  <cp:lastModifiedBy>weiren</cp:lastModifiedBy>
  <cp:revision>108</cp:revision>
  <dcterms:created xsi:type="dcterms:W3CDTF">2013-12-12T20:11:53Z</dcterms:created>
  <dcterms:modified xsi:type="dcterms:W3CDTF">2013-12-12T23:55:22Z</dcterms:modified>
</cp:coreProperties>
</file>