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2" r:id="rId7"/>
    <p:sldId id="263" r:id="rId8"/>
    <p:sldId id="264" r:id="rId9"/>
    <p:sldId id="266" r:id="rId10"/>
    <p:sldId id="265" r:id="rId11"/>
    <p:sldId id="272"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35A9167-8ED2-40EC-9219-BB9F116A5ABD}" type="datetimeFigureOut">
              <a:rPr lang="en-US" smtClean="0"/>
              <a:pPr/>
              <a:t>12/13/2012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FF66991-946F-4E48-895A-92E9A72B39D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35A9167-8ED2-40EC-9219-BB9F116A5ABD}" type="datetimeFigureOut">
              <a:rPr lang="en-US" smtClean="0"/>
              <a:pPr/>
              <a:t>12/13/2012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FF66991-946F-4E48-895A-92E9A72B39D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35A9167-8ED2-40EC-9219-BB9F116A5ABD}" type="datetimeFigureOut">
              <a:rPr lang="en-US" smtClean="0"/>
              <a:pPr/>
              <a:t>12/13/2012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FF66991-946F-4E48-895A-92E9A72B39D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35A9167-8ED2-40EC-9219-BB9F116A5ABD}" type="datetimeFigureOut">
              <a:rPr lang="en-US" smtClean="0"/>
              <a:pPr/>
              <a:t>12/13/2012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FF66991-946F-4E48-895A-92E9A72B39DA}"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35A9167-8ED2-40EC-9219-BB9F116A5ABD}" type="datetimeFigureOut">
              <a:rPr lang="en-US" smtClean="0"/>
              <a:pPr/>
              <a:t>12/13/2012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FF66991-946F-4E48-895A-92E9A72B39D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35A9167-8ED2-40EC-9219-BB9F116A5ABD}" type="datetimeFigureOut">
              <a:rPr lang="en-US" smtClean="0"/>
              <a:pPr/>
              <a:t>12/13/2012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FF66991-946F-4E48-895A-92E9A72B39DA}"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35A9167-8ED2-40EC-9219-BB9F116A5ABD}" type="datetimeFigureOut">
              <a:rPr lang="en-US" smtClean="0"/>
              <a:pPr/>
              <a:t>12/13/2012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FF66991-946F-4E48-895A-92E9A72B39D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35A9167-8ED2-40EC-9219-BB9F116A5ABD}" type="datetimeFigureOut">
              <a:rPr lang="en-US" smtClean="0"/>
              <a:pPr/>
              <a:t>12/13/2012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FF66991-946F-4E48-895A-92E9A72B39DA}"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35A9167-8ED2-40EC-9219-BB9F116A5ABD}" type="datetimeFigureOut">
              <a:rPr lang="en-US" smtClean="0"/>
              <a:pPr/>
              <a:t>12/13/2012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FF66991-946F-4E48-895A-92E9A72B39D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35A9167-8ED2-40EC-9219-BB9F116A5ABD}" type="datetimeFigureOut">
              <a:rPr lang="en-US" smtClean="0"/>
              <a:pPr/>
              <a:t>12/13/2012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FF66991-946F-4E48-895A-92E9A72B39D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35A9167-8ED2-40EC-9219-BB9F116A5ABD}" type="datetimeFigureOut">
              <a:rPr lang="en-US" smtClean="0"/>
              <a:pPr/>
              <a:t>12/13/2012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FF66991-946F-4E48-895A-92E9A72B39DA}"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35A9167-8ED2-40EC-9219-BB9F116A5ABD}" type="datetimeFigureOut">
              <a:rPr lang="en-US" smtClean="0"/>
              <a:pPr/>
              <a:t>12/13/2012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FF66991-946F-4E48-895A-92E9A72B39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Specifying Scratch/Dig of an Optical Surface </a:t>
            </a:r>
            <a:br>
              <a:rPr lang="en-US" dirty="0" smtClean="0"/>
            </a:br>
            <a:r>
              <a:rPr lang="en-US" dirty="0" smtClean="0"/>
              <a:t>MIL-0-13830</a:t>
            </a:r>
            <a:endParaRPr lang="en-US" dirty="0"/>
          </a:p>
        </p:txBody>
      </p:sp>
      <p:sp>
        <p:nvSpPr>
          <p:cNvPr id="3" name="Subtitle 2"/>
          <p:cNvSpPr>
            <a:spLocks noGrp="1"/>
          </p:cNvSpPr>
          <p:nvPr>
            <p:ph type="subTitle" idx="1"/>
          </p:nvPr>
        </p:nvSpPr>
        <p:spPr/>
        <p:txBody>
          <a:bodyPr/>
          <a:lstStyle/>
          <a:p>
            <a:r>
              <a:rPr lang="en-US" dirty="0" smtClean="0"/>
              <a:t>Jason Kuhn</a:t>
            </a:r>
          </a:p>
          <a:p>
            <a:r>
              <a:rPr lang="en-US" dirty="0" smtClean="0"/>
              <a:t>12/12/12</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a:t>The number of maximum size digs must not exceed 1 per 20mm of diameter or fraction thereof.  </a:t>
            </a:r>
          </a:p>
          <a:p>
            <a:pPr>
              <a:buNone/>
            </a:pPr>
            <a:endParaRPr lang="en-US" dirty="0"/>
          </a:p>
        </p:txBody>
      </p:sp>
      <p:sp>
        <p:nvSpPr>
          <p:cNvPr id="2" name="Title 1"/>
          <p:cNvSpPr>
            <a:spLocks noGrp="1"/>
          </p:cNvSpPr>
          <p:nvPr>
            <p:ph type="title"/>
          </p:nvPr>
        </p:nvSpPr>
        <p:spPr/>
        <p:txBody>
          <a:bodyPr>
            <a:normAutofit fontScale="90000"/>
          </a:bodyPr>
          <a:lstStyle/>
          <a:p>
            <a:r>
              <a:rPr lang="en-US" dirty="0" smtClean="0"/>
              <a:t>Implied Dig Number Specifications</a:t>
            </a:r>
            <a:endParaRPr lang="en-US" dirty="0"/>
          </a:p>
        </p:txBody>
      </p:sp>
      <p:pic>
        <p:nvPicPr>
          <p:cNvPr id="4" name="Content Placeholder 3"/>
          <p:cNvPicPr>
            <a:picLocks/>
          </p:cNvPicPr>
          <p:nvPr/>
        </p:nvPicPr>
        <p:blipFill>
          <a:blip r:embed="rId2" cstate="print"/>
          <a:srcRect/>
          <a:stretch>
            <a:fillRect/>
          </a:stretch>
        </p:blipFill>
        <p:spPr bwMode="auto">
          <a:xfrm>
            <a:off x="838200" y="3276600"/>
            <a:ext cx="3048000" cy="3030355"/>
          </a:xfrm>
          <a:prstGeom prst="rect">
            <a:avLst/>
          </a:prstGeom>
          <a:noFill/>
          <a:ln w="9525">
            <a:noFill/>
            <a:miter lim="800000"/>
            <a:headEnd/>
            <a:tailEnd/>
          </a:ln>
        </p:spPr>
      </p:pic>
      <p:sp>
        <p:nvSpPr>
          <p:cNvPr id="5" name="TextBox 4"/>
          <p:cNvSpPr txBox="1"/>
          <p:nvPr/>
        </p:nvSpPr>
        <p:spPr>
          <a:xfrm>
            <a:off x="4724400" y="3276600"/>
            <a:ext cx="3810000" cy="2585323"/>
          </a:xfrm>
          <a:prstGeom prst="rect">
            <a:avLst/>
          </a:prstGeom>
          <a:noFill/>
        </p:spPr>
        <p:txBody>
          <a:bodyPr wrap="square" rtlCol="0">
            <a:spAutoFit/>
          </a:bodyPr>
          <a:lstStyle/>
          <a:p>
            <a:r>
              <a:rPr lang="en-US" dirty="0" smtClean="0"/>
              <a:t>1</a:t>
            </a:r>
            <a:r>
              <a:rPr lang="en-US" dirty="0"/>
              <a:t>” lens, with 3 digs on its surface. Note the digs are not drawn to scale.  Assume dig specification is #50</a:t>
            </a:r>
            <a:r>
              <a:rPr lang="en-US" dirty="0" smtClean="0"/>
              <a:t>.</a:t>
            </a:r>
          </a:p>
          <a:p>
            <a:endParaRPr lang="en-US" dirty="0"/>
          </a:p>
          <a:p>
            <a:r>
              <a:rPr lang="en-US" dirty="0"/>
              <a:t>25mm diameter allows for 2 #50 digs on the surface.  The specification is met. </a:t>
            </a:r>
          </a:p>
          <a:p>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525963"/>
          </a:xfrm>
        </p:spPr>
        <p:txBody>
          <a:bodyPr>
            <a:normAutofit/>
          </a:bodyPr>
          <a:lstStyle/>
          <a:p>
            <a:pPr lvl="0"/>
            <a:r>
              <a:rPr lang="en-US" dirty="0" smtClean="0"/>
              <a:t>The </a:t>
            </a:r>
            <a:r>
              <a:rPr lang="en-US" dirty="0"/>
              <a:t>sum of all the digs larger than 2.5 microns shall not exceed twice the number of the dig specification. </a:t>
            </a:r>
          </a:p>
          <a:p>
            <a:endParaRPr lang="en-US" dirty="0"/>
          </a:p>
        </p:txBody>
      </p:sp>
      <p:sp>
        <p:nvSpPr>
          <p:cNvPr id="2" name="Title 1"/>
          <p:cNvSpPr>
            <a:spLocks noGrp="1"/>
          </p:cNvSpPr>
          <p:nvPr>
            <p:ph type="title"/>
          </p:nvPr>
        </p:nvSpPr>
        <p:spPr/>
        <p:txBody>
          <a:bodyPr>
            <a:normAutofit fontScale="90000"/>
          </a:bodyPr>
          <a:lstStyle/>
          <a:p>
            <a:r>
              <a:rPr lang="en-US" dirty="0" smtClean="0"/>
              <a:t>Implied Dig Number Specifications</a:t>
            </a:r>
            <a:endParaRPr lang="en-US" dirty="0"/>
          </a:p>
        </p:txBody>
      </p:sp>
      <p:pic>
        <p:nvPicPr>
          <p:cNvPr id="4" name="Content Placeholder 3"/>
          <p:cNvPicPr>
            <a:picLocks/>
          </p:cNvPicPr>
          <p:nvPr/>
        </p:nvPicPr>
        <p:blipFill>
          <a:blip r:embed="rId2" cstate="print"/>
          <a:srcRect/>
          <a:stretch>
            <a:fillRect/>
          </a:stretch>
        </p:blipFill>
        <p:spPr bwMode="auto">
          <a:xfrm>
            <a:off x="533400" y="3048000"/>
            <a:ext cx="3429000" cy="3409150"/>
          </a:xfrm>
          <a:prstGeom prst="rect">
            <a:avLst/>
          </a:prstGeom>
          <a:noFill/>
          <a:ln w="9525">
            <a:noFill/>
            <a:miter lim="800000"/>
            <a:headEnd/>
            <a:tailEnd/>
          </a:ln>
        </p:spPr>
      </p:pic>
      <p:sp>
        <p:nvSpPr>
          <p:cNvPr id="5" name="Rectangle 4"/>
          <p:cNvSpPr/>
          <p:nvPr/>
        </p:nvSpPr>
        <p:spPr>
          <a:xfrm>
            <a:off x="4191000" y="3200400"/>
            <a:ext cx="4572000" cy="2585323"/>
          </a:xfrm>
          <a:prstGeom prst="rect">
            <a:avLst/>
          </a:prstGeom>
        </p:spPr>
        <p:txBody>
          <a:bodyPr>
            <a:spAutoFit/>
          </a:bodyPr>
          <a:lstStyle/>
          <a:p>
            <a:r>
              <a:rPr lang="en-US" dirty="0" smtClean="0"/>
              <a:t>Same 1” lens, with 3 digs on its surface. Note the digs are not drawn to scale.  Assume dig specification is #50.</a:t>
            </a:r>
          </a:p>
          <a:p>
            <a:endParaRPr lang="en-US" dirty="0" smtClean="0"/>
          </a:p>
          <a:p>
            <a:r>
              <a:rPr lang="en-US" dirty="0" smtClean="0"/>
              <a:t>The sum of the dig numbers across the surface is 100.  This just barely meets specification as 2x the dig specification is 100.  Any other digs on the surface larger than 2.5 microns would make this surface not meet specifications.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All surfaces with dig specifications of #10 or smaller must have 1mm separation (edge-edge) between each dig.</a:t>
            </a:r>
          </a:p>
          <a:p>
            <a:pPr lvl="0"/>
            <a:r>
              <a:rPr lang="en-US" dirty="0"/>
              <a:t>A bubbles and inclusions should be considered as an equivalent size dig,</a:t>
            </a:r>
          </a:p>
          <a:p>
            <a:pPr lvl="0"/>
            <a:r>
              <a:rPr lang="en-US" dirty="0"/>
              <a:t>There should only be 1 maximum size bubble per 20mm of light, or fraction thereof. </a:t>
            </a:r>
          </a:p>
          <a:p>
            <a:endParaRPr lang="en-US" dirty="0"/>
          </a:p>
        </p:txBody>
      </p:sp>
      <p:sp>
        <p:nvSpPr>
          <p:cNvPr id="2" name="Title 1"/>
          <p:cNvSpPr>
            <a:spLocks noGrp="1"/>
          </p:cNvSpPr>
          <p:nvPr>
            <p:ph type="title"/>
          </p:nvPr>
        </p:nvSpPr>
        <p:spPr/>
        <p:txBody>
          <a:bodyPr>
            <a:normAutofit fontScale="90000"/>
          </a:bodyPr>
          <a:lstStyle/>
          <a:p>
            <a:r>
              <a:rPr lang="en-US" dirty="0" smtClean="0"/>
              <a:t>Implied Dig Number Specifications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332037"/>
            <a:ext cx="8229600" cy="4525963"/>
          </a:xfrm>
        </p:spPr>
        <p:txBody>
          <a:bodyPr>
            <a:normAutofit/>
          </a:bodyPr>
          <a:lstStyle/>
          <a:p>
            <a:pPr>
              <a:buNone/>
            </a:pPr>
            <a:r>
              <a:rPr lang="en-US" sz="3600" dirty="0" smtClean="0"/>
              <a:t>Commercial		80-50</a:t>
            </a:r>
            <a:endParaRPr lang="en-US" sz="3600" dirty="0"/>
          </a:p>
          <a:p>
            <a:pPr>
              <a:buNone/>
            </a:pPr>
            <a:r>
              <a:rPr lang="en-US" sz="3600" dirty="0" smtClean="0"/>
              <a:t>Semi-precision 		60-40</a:t>
            </a:r>
            <a:endParaRPr lang="en-US" sz="3600" dirty="0"/>
          </a:p>
          <a:p>
            <a:pPr>
              <a:buNone/>
            </a:pPr>
            <a:r>
              <a:rPr lang="en-US" sz="3600" dirty="0" smtClean="0"/>
              <a:t>Precision			20-10</a:t>
            </a:r>
            <a:endParaRPr lang="en-US" sz="3600" dirty="0"/>
          </a:p>
          <a:p>
            <a:pPr>
              <a:buNone/>
            </a:pPr>
            <a:r>
              <a:rPr lang="en-US" sz="3600" dirty="0"/>
              <a:t>High </a:t>
            </a:r>
            <a:r>
              <a:rPr lang="en-US" sz="3600" dirty="0" smtClean="0"/>
              <a:t>Precision		10-5</a:t>
            </a:r>
            <a:endParaRPr lang="en-US" sz="3600" dirty="0"/>
          </a:p>
          <a:p>
            <a:pPr>
              <a:buNone/>
            </a:pPr>
            <a:r>
              <a:rPr lang="en-US" sz="3600" dirty="0"/>
              <a:t>Super </a:t>
            </a:r>
            <a:r>
              <a:rPr lang="en-US" sz="3600" dirty="0" smtClean="0"/>
              <a:t>Precision		0-0</a:t>
            </a:r>
            <a:endParaRPr lang="en-US" sz="3600" dirty="0"/>
          </a:p>
          <a:p>
            <a:endParaRPr lang="en-US" dirty="0"/>
          </a:p>
        </p:txBody>
      </p:sp>
      <p:sp>
        <p:nvSpPr>
          <p:cNvPr id="2" name="Title 1"/>
          <p:cNvSpPr>
            <a:spLocks noGrp="1"/>
          </p:cNvSpPr>
          <p:nvPr>
            <p:ph type="title"/>
          </p:nvPr>
        </p:nvSpPr>
        <p:spPr/>
        <p:txBody>
          <a:bodyPr>
            <a:normAutofit fontScale="90000"/>
          </a:bodyPr>
          <a:lstStyle/>
          <a:p>
            <a:r>
              <a:rPr lang="en-US" dirty="0" smtClean="0"/>
              <a:t>Scratch and Dig Specs Vs Real World</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I found two nearly identical broadband metallic mirrors from Newport varying only in optical surface quality.  Both mirrors are 1” </a:t>
            </a:r>
            <a:r>
              <a:rPr lang="en-US" dirty="0" err="1"/>
              <a:t>Zerodur</a:t>
            </a:r>
            <a:r>
              <a:rPr lang="en-US" dirty="0"/>
              <a:t> Aluminum mirrors with a wavelength range from 450-700nm</a:t>
            </a:r>
            <a:r>
              <a:rPr lang="en-US" dirty="0" smtClean="0"/>
              <a:t>.</a:t>
            </a:r>
          </a:p>
          <a:p>
            <a:pPr>
              <a:buNone/>
            </a:pPr>
            <a:endParaRPr lang="en-US" dirty="0"/>
          </a:p>
          <a:p>
            <a:r>
              <a:rPr lang="en-US" dirty="0"/>
              <a:t>Model 10Z40ER.1  Scratch Dig: 10-2  </a:t>
            </a:r>
          </a:p>
          <a:p>
            <a:r>
              <a:rPr lang="en-US" dirty="0"/>
              <a:t>Price: $129.00</a:t>
            </a:r>
          </a:p>
          <a:p>
            <a:pPr>
              <a:buNone/>
            </a:pPr>
            <a:endParaRPr lang="en-US" dirty="0"/>
          </a:p>
          <a:p>
            <a:r>
              <a:rPr lang="en-US" dirty="0"/>
              <a:t>Model  10Z20ER.1 Scratch Dig: 15-5</a:t>
            </a:r>
          </a:p>
          <a:p>
            <a:r>
              <a:rPr lang="en-US" dirty="0"/>
              <a:t>Price: $110.00 </a:t>
            </a:r>
          </a:p>
          <a:p>
            <a:endParaRPr lang="en-US" dirty="0"/>
          </a:p>
        </p:txBody>
      </p:sp>
      <p:sp>
        <p:nvSpPr>
          <p:cNvPr id="2" name="Title 1"/>
          <p:cNvSpPr>
            <a:spLocks noGrp="1"/>
          </p:cNvSpPr>
          <p:nvPr>
            <p:ph type="title"/>
          </p:nvPr>
        </p:nvSpPr>
        <p:spPr/>
        <p:txBody>
          <a:bodyPr/>
          <a:lstStyle/>
          <a:p>
            <a:r>
              <a:rPr lang="en-US" dirty="0" smtClean="0"/>
              <a:t>Cost Vs Scratch/Dig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Two numbers are always specified i.e. 60-40</a:t>
            </a:r>
          </a:p>
          <a:p>
            <a:r>
              <a:rPr lang="en-US" dirty="0" smtClean="0"/>
              <a:t>The first number specifies the maximum width of scratches on the surface in tenths of a micron.</a:t>
            </a:r>
          </a:p>
          <a:p>
            <a:r>
              <a:rPr lang="en-US" dirty="0"/>
              <a:t>The second number defines the average maximum diameter of a dig in hundredths of a millimeter.</a:t>
            </a:r>
          </a:p>
          <a:p>
            <a:pPr>
              <a:buNone/>
            </a:pPr>
            <a:endParaRPr lang="en-US" dirty="0"/>
          </a:p>
        </p:txBody>
      </p:sp>
      <p:sp>
        <p:nvSpPr>
          <p:cNvPr id="2" name="Title 1"/>
          <p:cNvSpPr>
            <a:spLocks noGrp="1"/>
          </p:cNvSpPr>
          <p:nvPr>
            <p:ph type="title"/>
          </p:nvPr>
        </p:nvSpPr>
        <p:spPr/>
        <p:txBody>
          <a:bodyPr/>
          <a:lstStyle/>
          <a:p>
            <a:r>
              <a:rPr lang="en-US" dirty="0" smtClean="0"/>
              <a:t>The Scratch/Dig  Numbers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A scratch is defined as any marking or tearing in the surface.  A scratch is much longer than it is wide.</a:t>
            </a:r>
          </a:p>
          <a:p>
            <a:r>
              <a:rPr lang="en-US" dirty="0" smtClean="0"/>
              <a:t>Typical width is 1-8 microns</a:t>
            </a:r>
          </a:p>
          <a:p>
            <a:endParaRPr lang="en-US" dirty="0" smtClean="0"/>
          </a:p>
          <a:p>
            <a:pPr>
              <a:buNone/>
            </a:pPr>
            <a:r>
              <a:rPr lang="en-US" dirty="0"/>
              <a:t>#</a:t>
            </a:r>
            <a:r>
              <a:rPr lang="en-US" dirty="0" smtClean="0"/>
              <a:t>80 Max </a:t>
            </a:r>
            <a:r>
              <a:rPr lang="en-US" dirty="0"/>
              <a:t>width equals 8 microns</a:t>
            </a:r>
          </a:p>
          <a:p>
            <a:pPr>
              <a:buNone/>
            </a:pPr>
            <a:r>
              <a:rPr lang="en-US" dirty="0"/>
              <a:t>#</a:t>
            </a:r>
            <a:r>
              <a:rPr lang="en-US" dirty="0" smtClean="0"/>
              <a:t>60 Max </a:t>
            </a:r>
            <a:r>
              <a:rPr lang="en-US" dirty="0"/>
              <a:t>width equals 6 microns</a:t>
            </a:r>
          </a:p>
          <a:p>
            <a:pPr>
              <a:buNone/>
            </a:pPr>
            <a:r>
              <a:rPr lang="en-US" dirty="0"/>
              <a:t>#</a:t>
            </a:r>
            <a:r>
              <a:rPr lang="en-US" dirty="0" smtClean="0"/>
              <a:t>40 Max </a:t>
            </a:r>
            <a:r>
              <a:rPr lang="en-US" dirty="0"/>
              <a:t>width equals 4 microns</a:t>
            </a:r>
          </a:p>
          <a:p>
            <a:pPr>
              <a:buNone/>
            </a:pPr>
            <a:r>
              <a:rPr lang="en-US" dirty="0"/>
              <a:t>#</a:t>
            </a:r>
            <a:r>
              <a:rPr lang="en-US" dirty="0" smtClean="0"/>
              <a:t>20 Max </a:t>
            </a:r>
            <a:r>
              <a:rPr lang="en-US" dirty="0"/>
              <a:t>width equals 2 microns</a:t>
            </a:r>
          </a:p>
          <a:p>
            <a:pPr>
              <a:buNone/>
            </a:pPr>
            <a:r>
              <a:rPr lang="en-US" dirty="0"/>
              <a:t>#</a:t>
            </a:r>
            <a:r>
              <a:rPr lang="en-US" dirty="0" smtClean="0"/>
              <a:t>10 Max </a:t>
            </a:r>
            <a:r>
              <a:rPr lang="en-US" dirty="0"/>
              <a:t>width equals 1 micron</a:t>
            </a:r>
          </a:p>
          <a:p>
            <a:pPr>
              <a:buNone/>
            </a:pPr>
            <a:r>
              <a:rPr lang="en-US" dirty="0"/>
              <a:t>#</a:t>
            </a:r>
            <a:r>
              <a:rPr lang="en-US" dirty="0" smtClean="0"/>
              <a:t>5 Max </a:t>
            </a:r>
            <a:r>
              <a:rPr lang="en-US" dirty="0"/>
              <a:t>width equals 1/2 micron</a:t>
            </a:r>
          </a:p>
          <a:p>
            <a:endParaRPr lang="en-US" dirty="0"/>
          </a:p>
        </p:txBody>
      </p:sp>
      <p:sp>
        <p:nvSpPr>
          <p:cNvPr id="2" name="Title 1"/>
          <p:cNvSpPr>
            <a:spLocks noGrp="1"/>
          </p:cNvSpPr>
          <p:nvPr>
            <p:ph type="title"/>
          </p:nvPr>
        </p:nvSpPr>
        <p:spPr/>
        <p:txBody>
          <a:bodyPr/>
          <a:lstStyle/>
          <a:p>
            <a:r>
              <a:rPr lang="en-US" dirty="0" smtClean="0"/>
              <a:t>Scratches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525963"/>
          </a:xfrm>
        </p:spPr>
        <p:txBody>
          <a:bodyPr/>
          <a:lstStyle/>
          <a:p>
            <a:r>
              <a:rPr lang="en-US" sz="2400" dirty="0" smtClean="0"/>
              <a:t>The </a:t>
            </a:r>
            <a:r>
              <a:rPr lang="en-US" sz="2400" dirty="0"/>
              <a:t>combined length of all the scratches on a surface with the maximum specified width shall not exceed 1/4 of the diameter of the surface</a:t>
            </a:r>
            <a:r>
              <a:rPr lang="en-US" sz="2400" dirty="0" smtClean="0"/>
              <a:t>.</a:t>
            </a:r>
            <a:endParaRPr lang="en-US" dirty="0" smtClean="0"/>
          </a:p>
          <a:p>
            <a:pPr>
              <a:buNone/>
            </a:pPr>
            <a:endParaRPr lang="en-US" sz="2400" b="1" dirty="0"/>
          </a:p>
        </p:txBody>
      </p:sp>
      <p:sp>
        <p:nvSpPr>
          <p:cNvPr id="2" name="Title 1"/>
          <p:cNvSpPr>
            <a:spLocks noGrp="1"/>
          </p:cNvSpPr>
          <p:nvPr>
            <p:ph type="title"/>
          </p:nvPr>
        </p:nvSpPr>
        <p:spPr/>
        <p:txBody>
          <a:bodyPr>
            <a:normAutofit fontScale="90000"/>
          </a:bodyPr>
          <a:lstStyle/>
          <a:p>
            <a:r>
              <a:rPr lang="en-US" dirty="0" smtClean="0"/>
              <a:t>Implied Scratch Number Specifications</a:t>
            </a:r>
            <a:endParaRPr lang="en-US" dirty="0"/>
          </a:p>
        </p:txBody>
      </p:sp>
      <p:pic>
        <p:nvPicPr>
          <p:cNvPr id="4" name="Content Placeholder 3"/>
          <p:cNvPicPr>
            <a:picLocks/>
          </p:cNvPicPr>
          <p:nvPr/>
        </p:nvPicPr>
        <p:blipFill>
          <a:blip r:embed="rId2" cstate="print"/>
          <a:srcRect/>
          <a:stretch>
            <a:fillRect/>
          </a:stretch>
        </p:blipFill>
        <p:spPr bwMode="auto">
          <a:xfrm>
            <a:off x="381000" y="2667000"/>
            <a:ext cx="3810000" cy="3810000"/>
          </a:xfrm>
          <a:prstGeom prst="rect">
            <a:avLst/>
          </a:prstGeom>
          <a:noFill/>
          <a:ln w="9525">
            <a:noFill/>
            <a:miter lim="800000"/>
            <a:headEnd/>
            <a:tailEnd/>
          </a:ln>
        </p:spPr>
      </p:pic>
      <p:sp>
        <p:nvSpPr>
          <p:cNvPr id="5" name="TextBox 4"/>
          <p:cNvSpPr txBox="1"/>
          <p:nvPr/>
        </p:nvSpPr>
        <p:spPr>
          <a:xfrm>
            <a:off x="4648200" y="3810000"/>
            <a:ext cx="3810000" cy="2308324"/>
          </a:xfrm>
          <a:prstGeom prst="rect">
            <a:avLst/>
          </a:prstGeom>
          <a:noFill/>
        </p:spPr>
        <p:txBody>
          <a:bodyPr wrap="square" rtlCol="0">
            <a:spAutoFit/>
          </a:bodyPr>
          <a:lstStyle/>
          <a:p>
            <a:r>
              <a:rPr lang="en-US" dirty="0"/>
              <a:t>Take a 2”diameter lens with 3 scratches on it.  A #60  scratch of 1” length and two #80 scratches 0.20” in length.  The combined length of the bigger scratches is only 0.4”.  This lens meets the specification as it is less than 0.5”.</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An element with multiple scratches of various widths:  Each scratch width number is multiplied times the ratio of their length to the diameter of the element.  The sum of these values shall not exceed the maximum specified scratch number. </a:t>
            </a:r>
          </a:p>
          <a:p>
            <a:endParaRPr lang="en-US" dirty="0"/>
          </a:p>
        </p:txBody>
      </p:sp>
      <p:sp>
        <p:nvSpPr>
          <p:cNvPr id="2" name="Title 1"/>
          <p:cNvSpPr>
            <a:spLocks noGrp="1"/>
          </p:cNvSpPr>
          <p:nvPr>
            <p:ph type="title"/>
          </p:nvPr>
        </p:nvSpPr>
        <p:spPr/>
        <p:txBody>
          <a:bodyPr>
            <a:normAutofit fontScale="90000"/>
          </a:bodyPr>
          <a:lstStyle/>
          <a:p>
            <a:r>
              <a:rPr lang="en-US" dirty="0" smtClean="0"/>
              <a:t>Implied Scratch Number Specifications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95800" y="1371600"/>
            <a:ext cx="4191000" cy="4754563"/>
          </a:xfrm>
        </p:spPr>
        <p:txBody>
          <a:bodyPr>
            <a:normAutofit lnSpcReduction="10000"/>
          </a:bodyPr>
          <a:lstStyle/>
          <a:p>
            <a:r>
              <a:rPr lang="en-US" sz="2000" dirty="0"/>
              <a:t>Take the 2” lens from </a:t>
            </a:r>
            <a:r>
              <a:rPr lang="en-US" sz="2000" dirty="0" smtClean="0"/>
              <a:t>before, </a:t>
            </a:r>
            <a:r>
              <a:rPr lang="en-US" sz="2000" dirty="0"/>
              <a:t>but add another 1” #60 scratch.  Assume the specified maximum scratch width is #</a:t>
            </a:r>
            <a:r>
              <a:rPr lang="en-US" sz="2000" dirty="0" smtClean="0"/>
              <a:t>80</a:t>
            </a:r>
          </a:p>
          <a:p>
            <a:r>
              <a:rPr lang="en-US" sz="2000" dirty="0" smtClean="0"/>
              <a:t>Take the scratch number of each scratch and multiply it times its length</a:t>
            </a:r>
          </a:p>
          <a:p>
            <a:pPr>
              <a:buNone/>
            </a:pPr>
            <a:r>
              <a:rPr lang="en-US" sz="2000" dirty="0"/>
              <a:t>1/4*60+1/4*60+.2/2*80+.</a:t>
            </a:r>
            <a:r>
              <a:rPr lang="en-US" sz="2000" dirty="0" smtClean="0"/>
              <a:t>2/2*80=46</a:t>
            </a:r>
            <a:endParaRPr lang="en-US" sz="2000" dirty="0"/>
          </a:p>
          <a:p>
            <a:endParaRPr lang="en-US" sz="2000" dirty="0" smtClean="0"/>
          </a:p>
          <a:p>
            <a:r>
              <a:rPr lang="en-US" sz="2000" dirty="0"/>
              <a:t>This value is more than half of 80mm, so the lens does not meet specifications, even though it still meets </a:t>
            </a:r>
            <a:r>
              <a:rPr lang="en-US" sz="2000" dirty="0" smtClean="0"/>
              <a:t>the first specification.</a:t>
            </a:r>
            <a:endParaRPr lang="en-US" sz="2000" dirty="0"/>
          </a:p>
          <a:p>
            <a:endParaRPr lang="en-US" sz="2000" dirty="0"/>
          </a:p>
        </p:txBody>
      </p:sp>
      <p:sp>
        <p:nvSpPr>
          <p:cNvPr id="2" name="Title 1"/>
          <p:cNvSpPr>
            <a:spLocks noGrp="1"/>
          </p:cNvSpPr>
          <p:nvPr>
            <p:ph type="title"/>
          </p:nvPr>
        </p:nvSpPr>
        <p:spPr/>
        <p:txBody>
          <a:bodyPr/>
          <a:lstStyle/>
          <a:p>
            <a:r>
              <a:rPr lang="en-US" dirty="0" smtClean="0"/>
              <a:t>Example</a:t>
            </a:r>
            <a:endParaRPr lang="en-US" dirty="0"/>
          </a:p>
        </p:txBody>
      </p:sp>
      <p:pic>
        <p:nvPicPr>
          <p:cNvPr id="4" name="Picture 3"/>
          <p:cNvPicPr/>
          <p:nvPr/>
        </p:nvPicPr>
        <p:blipFill>
          <a:blip r:embed="rId2" cstate="print"/>
          <a:srcRect/>
          <a:stretch>
            <a:fillRect/>
          </a:stretch>
        </p:blipFill>
        <p:spPr bwMode="auto">
          <a:xfrm>
            <a:off x="304800" y="1676400"/>
            <a:ext cx="4114800" cy="4066401"/>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sz="2400" dirty="0"/>
              <a:t>Areas of surface whose maximum specified scratch width is #20 or better shall have no 1/4” diameter area with more than 4 scratches (#10 or larger)</a:t>
            </a:r>
          </a:p>
          <a:p>
            <a:pPr lvl="0"/>
            <a:r>
              <a:rPr lang="en-US" sz="2400" dirty="0"/>
              <a:t>Surface area outside of the defined clear aperture is expected to meet 80-50 unless otherwise specified.</a:t>
            </a:r>
          </a:p>
          <a:p>
            <a:r>
              <a:rPr lang="en-US" sz="2400" dirty="0"/>
              <a:t>Coating scratches must also comply with surface specifications even if the scratch is not deep enough to affect the actual glass surface.</a:t>
            </a:r>
          </a:p>
        </p:txBody>
      </p:sp>
      <p:sp>
        <p:nvSpPr>
          <p:cNvPr id="2" name="Title 1"/>
          <p:cNvSpPr>
            <a:spLocks noGrp="1"/>
          </p:cNvSpPr>
          <p:nvPr>
            <p:ph type="title"/>
          </p:nvPr>
        </p:nvSpPr>
        <p:spPr/>
        <p:txBody>
          <a:bodyPr>
            <a:normAutofit fontScale="90000"/>
          </a:bodyPr>
          <a:lstStyle/>
          <a:p>
            <a:r>
              <a:rPr lang="en-US" dirty="0" smtClean="0"/>
              <a:t>Implied Scratch Number Specifications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 dig is any pit-like hole in the surface.  They are usually round in shape.  The dig specification defines the maximum allowable diameter of any dig in the surface.  In the case of irregular shaped digs, the average diameter of shape is </a:t>
            </a:r>
            <a:r>
              <a:rPr lang="en-US" dirty="0" smtClean="0"/>
              <a:t>used</a:t>
            </a:r>
          </a:p>
          <a:p>
            <a:r>
              <a:rPr lang="en-US" dirty="0" smtClean="0"/>
              <a:t>Typical Dig size is 0.05mm-0.5mm</a:t>
            </a:r>
          </a:p>
          <a:p>
            <a:pPr>
              <a:buNone/>
            </a:pPr>
            <a:endParaRPr lang="en-US" dirty="0"/>
          </a:p>
        </p:txBody>
      </p:sp>
      <p:sp>
        <p:nvSpPr>
          <p:cNvPr id="2" name="Title 1"/>
          <p:cNvSpPr>
            <a:spLocks noGrp="1"/>
          </p:cNvSpPr>
          <p:nvPr>
            <p:ph type="title"/>
          </p:nvPr>
        </p:nvSpPr>
        <p:spPr/>
        <p:txBody>
          <a:bodyPr/>
          <a:lstStyle/>
          <a:p>
            <a:r>
              <a:rPr lang="en-US" dirty="0" smtClean="0"/>
              <a:t>Digs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a:t>#</a:t>
            </a:r>
            <a:r>
              <a:rPr lang="en-US" dirty="0" smtClean="0"/>
              <a:t>50 Max </a:t>
            </a:r>
            <a:r>
              <a:rPr lang="en-US" dirty="0"/>
              <a:t>diameter equals .50 millimeter</a:t>
            </a:r>
          </a:p>
          <a:p>
            <a:pPr>
              <a:buNone/>
            </a:pPr>
            <a:r>
              <a:rPr lang="en-US" dirty="0"/>
              <a:t>#</a:t>
            </a:r>
            <a:r>
              <a:rPr lang="en-US" dirty="0" smtClean="0"/>
              <a:t>40 Max </a:t>
            </a:r>
            <a:r>
              <a:rPr lang="en-US" dirty="0"/>
              <a:t>diameter equals .40 millimeter</a:t>
            </a:r>
          </a:p>
          <a:p>
            <a:pPr>
              <a:buNone/>
            </a:pPr>
            <a:r>
              <a:rPr lang="en-US" dirty="0"/>
              <a:t>#</a:t>
            </a:r>
            <a:r>
              <a:rPr lang="en-US" dirty="0" smtClean="0"/>
              <a:t>30 Max </a:t>
            </a:r>
            <a:r>
              <a:rPr lang="en-US" dirty="0"/>
              <a:t>diameter equals .30 millimeter</a:t>
            </a:r>
          </a:p>
          <a:p>
            <a:pPr>
              <a:buNone/>
            </a:pPr>
            <a:r>
              <a:rPr lang="en-US" dirty="0"/>
              <a:t>#</a:t>
            </a:r>
            <a:r>
              <a:rPr lang="en-US" dirty="0" smtClean="0"/>
              <a:t>20 Max </a:t>
            </a:r>
            <a:r>
              <a:rPr lang="en-US" dirty="0"/>
              <a:t>diameter equals .20 millimeter</a:t>
            </a:r>
          </a:p>
          <a:p>
            <a:pPr>
              <a:buNone/>
            </a:pPr>
            <a:r>
              <a:rPr lang="en-US" dirty="0"/>
              <a:t>#</a:t>
            </a:r>
            <a:r>
              <a:rPr lang="en-US" dirty="0" smtClean="0"/>
              <a:t>10 Max </a:t>
            </a:r>
            <a:r>
              <a:rPr lang="en-US" dirty="0"/>
              <a:t>diameter equals .10 millimeter</a:t>
            </a:r>
          </a:p>
          <a:p>
            <a:pPr>
              <a:buNone/>
            </a:pPr>
            <a:r>
              <a:rPr lang="en-US" dirty="0"/>
              <a:t>#</a:t>
            </a:r>
            <a:r>
              <a:rPr lang="en-US" dirty="0" smtClean="0"/>
              <a:t>5 Max </a:t>
            </a:r>
            <a:r>
              <a:rPr lang="en-US" dirty="0"/>
              <a:t>diameter equals </a:t>
            </a:r>
            <a:r>
              <a:rPr lang="en-US" dirty="0" smtClean="0"/>
              <a:t>  .</a:t>
            </a:r>
            <a:r>
              <a:rPr lang="en-US" dirty="0"/>
              <a:t>05 millimeter</a:t>
            </a:r>
          </a:p>
          <a:p>
            <a:endParaRPr lang="en-US" dirty="0"/>
          </a:p>
        </p:txBody>
      </p:sp>
      <p:sp>
        <p:nvSpPr>
          <p:cNvPr id="2" name="Title 1"/>
          <p:cNvSpPr>
            <a:spLocks noGrp="1"/>
          </p:cNvSpPr>
          <p:nvPr>
            <p:ph type="title"/>
          </p:nvPr>
        </p:nvSpPr>
        <p:spPr/>
        <p:txBody>
          <a:bodyPr/>
          <a:lstStyle/>
          <a:p>
            <a:r>
              <a:rPr lang="en-US" dirty="0" smtClean="0"/>
              <a:t>Dig sizes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73</TotalTime>
  <Words>781</Words>
  <Application>Microsoft Office PowerPoint</Application>
  <PresentationFormat>On-screen Show (4:3)</PresentationFormat>
  <Paragraphs>70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Specifying Scratch/Dig of an Optical Surface  MIL-0-13830</vt:lpstr>
      <vt:lpstr>The Scratch/Dig  Numbers</vt:lpstr>
      <vt:lpstr>Scratches</vt:lpstr>
      <vt:lpstr>Implied Scratch Number Specifications</vt:lpstr>
      <vt:lpstr>Implied Scratch Number Specifications</vt:lpstr>
      <vt:lpstr>Example</vt:lpstr>
      <vt:lpstr>Implied Scratch Number Specifications</vt:lpstr>
      <vt:lpstr>Digs</vt:lpstr>
      <vt:lpstr>Dig sizes</vt:lpstr>
      <vt:lpstr>Implied Dig Number Specifications</vt:lpstr>
      <vt:lpstr>Implied Dig Number Specifications</vt:lpstr>
      <vt:lpstr>Implied Dig Number Specifications</vt:lpstr>
      <vt:lpstr>Scratch and Dig Specs Vs Real World</vt:lpstr>
      <vt:lpstr>Cost Vs Scratch/Dig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Specifying Scratch/Dig of an Optical Surface MIL-0-13830</dc:title>
  <dc:creator>Cindy</dc:creator>
  <cp:lastModifiedBy>Edgar</cp:lastModifiedBy>
  <cp:revision>8</cp:revision>
  <dcterms:created xsi:type="dcterms:W3CDTF">2012-12-12T20:13:30Z</dcterms:created>
  <dcterms:modified xsi:type="dcterms:W3CDTF">2012-12-13T16:48:08Z</dcterms:modified>
</cp:coreProperties>
</file>