
<file path=[Content_Types].xml><?xml version="1.0" encoding="utf-8"?>
<Types xmlns="http://schemas.openxmlformats.org/package/2006/content-types">
  <Default Extension="tmp" ContentType="image/png"/>
  <Default Extension="png" ContentType="image/png"/>
  <Default Extension="3gp" ContentType="video/3gp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8" r:id="rId4"/>
    <p:sldId id="279" r:id="rId5"/>
    <p:sldId id="281" r:id="rId6"/>
    <p:sldId id="259" r:id="rId7"/>
    <p:sldId id="260" r:id="rId8"/>
    <p:sldId id="261" r:id="rId9"/>
    <p:sldId id="268" r:id="rId10"/>
    <p:sldId id="283" r:id="rId11"/>
    <p:sldId id="267" r:id="rId12"/>
    <p:sldId id="269" r:id="rId13"/>
    <p:sldId id="271" r:id="rId14"/>
    <p:sldId id="262" r:id="rId15"/>
    <p:sldId id="282" r:id="rId16"/>
    <p:sldId id="284" r:id="rId17"/>
    <p:sldId id="276"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oling Qu" initials="CQ"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932C4-680E-4DEE-8FA2-4DEAE924DB89}" type="datetimeFigureOut">
              <a:rPr lang="en-US" smtClean="0"/>
              <a:t>12/11/2013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80543-E4B1-4257-92F3-B795F3EEDF89}" type="slidenum">
              <a:rPr lang="en-US" smtClean="0"/>
              <a:t>‹#›</a:t>
            </a:fld>
            <a:endParaRPr lang="en-US"/>
          </a:p>
        </p:txBody>
      </p:sp>
    </p:spTree>
    <p:extLst>
      <p:ext uri="{BB962C8B-B14F-4D97-AF65-F5344CB8AC3E}">
        <p14:creationId xmlns:p14="http://schemas.microsoft.com/office/powerpoint/2010/main" val="271053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80543-E4B1-4257-92F3-B795F3EEDF89}" type="slidenum">
              <a:rPr lang="en-US" smtClean="0"/>
              <a:t>1</a:t>
            </a:fld>
            <a:endParaRPr lang="en-US"/>
          </a:p>
        </p:txBody>
      </p:sp>
    </p:spTree>
    <p:extLst>
      <p:ext uri="{BB962C8B-B14F-4D97-AF65-F5344CB8AC3E}">
        <p14:creationId xmlns:p14="http://schemas.microsoft.com/office/powerpoint/2010/main" val="230986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7CBEF2-26F7-41ED-820A-F4C096C2702D}" type="datetime1">
              <a:rPr lang="en-US" smtClean="0"/>
              <a:t>12/11/2013</a:t>
            </a:fld>
            <a:endParaRPr lang="en-US" dirty="0"/>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
        <p:nvSpPr>
          <p:cNvPr id="6" name="Slide Number Placeholder 5"/>
          <p:cNvSpPr>
            <a:spLocks noGrp="1"/>
          </p:cNvSpPr>
          <p:nvPr>
            <p:ph type="sldNum" sz="quarter" idx="12"/>
          </p:nvPr>
        </p:nvSpPr>
        <p:spPr/>
        <p:txBody>
          <a:bodyPr/>
          <a:lstStyle/>
          <a:p>
            <a:fld id="{93A28738-270A-4CB0-91F0-93B95959ECD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22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394BC-1F0E-4647-AAF6-5E59B6856662}" type="datetime1">
              <a:rPr lang="en-US" smtClean="0"/>
              <a:t>12/11/2013</a:t>
            </a:fld>
            <a:endParaRPr lang="en-US" dirty="0"/>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
        <p:nvSpPr>
          <p:cNvPr id="6" name="Slide Number Placeholder 5"/>
          <p:cNvSpPr>
            <a:spLocks noGrp="1"/>
          </p:cNvSpPr>
          <p:nvPr>
            <p:ph type="sldNum" sz="quarter" idx="12"/>
          </p:nvPr>
        </p:nvSpPr>
        <p:spPr/>
        <p:txBody>
          <a:bodyPr/>
          <a:lstStyle/>
          <a:p>
            <a:fld id="{93A28738-270A-4CB0-91F0-93B95959ECD0}" type="slidenum">
              <a:rPr lang="en-US" smtClean="0"/>
              <a:t>‹#›</a:t>
            </a:fld>
            <a:endParaRPr lang="en-US" dirty="0"/>
          </a:p>
        </p:txBody>
      </p:sp>
    </p:spTree>
    <p:extLst>
      <p:ext uri="{BB962C8B-B14F-4D97-AF65-F5344CB8AC3E}">
        <p14:creationId xmlns:p14="http://schemas.microsoft.com/office/powerpoint/2010/main" val="42132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24AEFB-32E9-46D1-ADD4-289BBC98F2D4}" type="datetime1">
              <a:rPr lang="en-US" smtClean="0"/>
              <a:t>12/11/2013</a:t>
            </a:fld>
            <a:endParaRPr lang="en-US" dirty="0"/>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
        <p:nvSpPr>
          <p:cNvPr id="6" name="Slide Number Placeholder 5"/>
          <p:cNvSpPr>
            <a:spLocks noGrp="1"/>
          </p:cNvSpPr>
          <p:nvPr>
            <p:ph type="sldNum" sz="quarter" idx="12"/>
          </p:nvPr>
        </p:nvSpPr>
        <p:spPr/>
        <p:txBody>
          <a:bodyPr/>
          <a:lstStyle/>
          <a:p>
            <a:fld id="{93A28738-270A-4CB0-91F0-93B95959ECD0}" type="slidenum">
              <a:rPr lang="en-US" smtClean="0"/>
              <a:t>‹#›</a:t>
            </a:fld>
            <a:endParaRPr lang="en-US" dirty="0"/>
          </a:p>
        </p:txBody>
      </p:sp>
    </p:spTree>
    <p:extLst>
      <p:ext uri="{BB962C8B-B14F-4D97-AF65-F5344CB8AC3E}">
        <p14:creationId xmlns:p14="http://schemas.microsoft.com/office/powerpoint/2010/main" val="352529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3D1216-D4B7-4C51-A15C-3D0757FFC087}" type="datetime1">
              <a:rPr lang="en-US" smtClean="0"/>
              <a:t>12/11/2013</a:t>
            </a:fld>
            <a:endParaRPr lang="en-US" dirty="0"/>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
        <p:nvSpPr>
          <p:cNvPr id="6" name="Slide Number Placeholder 5"/>
          <p:cNvSpPr>
            <a:spLocks noGrp="1"/>
          </p:cNvSpPr>
          <p:nvPr>
            <p:ph type="sldNum" sz="quarter" idx="12"/>
          </p:nvPr>
        </p:nvSpPr>
        <p:spPr/>
        <p:txBody>
          <a:bodyPr/>
          <a:lstStyle/>
          <a:p>
            <a:fld id="{93A28738-270A-4CB0-91F0-93B95959ECD0}" type="slidenum">
              <a:rPr lang="en-US" smtClean="0"/>
              <a:t>‹#›</a:t>
            </a:fld>
            <a:endParaRPr lang="en-US" dirty="0"/>
          </a:p>
        </p:txBody>
      </p:sp>
    </p:spTree>
    <p:extLst>
      <p:ext uri="{BB962C8B-B14F-4D97-AF65-F5344CB8AC3E}">
        <p14:creationId xmlns:p14="http://schemas.microsoft.com/office/powerpoint/2010/main" val="338429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66B5B4-B201-4CAE-8486-599E6A03FB0C}" type="datetime1">
              <a:rPr lang="en-US" smtClean="0"/>
              <a:t>12/11/2013</a:t>
            </a:fld>
            <a:endParaRPr lang="en-US" dirty="0"/>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
        <p:nvSpPr>
          <p:cNvPr id="6" name="Slide Number Placeholder 5"/>
          <p:cNvSpPr>
            <a:spLocks noGrp="1"/>
          </p:cNvSpPr>
          <p:nvPr>
            <p:ph type="sldNum" sz="quarter" idx="12"/>
          </p:nvPr>
        </p:nvSpPr>
        <p:spPr/>
        <p:txBody>
          <a:bodyPr/>
          <a:lstStyle/>
          <a:p>
            <a:fld id="{93A28738-270A-4CB0-91F0-93B95959ECD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8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6AAD23-DB99-44E3-984F-B478A348901C}" type="datetime1">
              <a:rPr lang="en-US" smtClean="0"/>
              <a:t>12/11/2013</a:t>
            </a:fld>
            <a:endParaRPr lang="en-US" dirty="0"/>
          </a:p>
        </p:txBody>
      </p:sp>
      <p:sp>
        <p:nvSpPr>
          <p:cNvPr id="6" name="Footer Placeholder 5"/>
          <p:cNvSpPr>
            <a:spLocks noGrp="1"/>
          </p:cNvSpPr>
          <p:nvPr>
            <p:ph type="ftr" sz="quarter" idx="11"/>
          </p:nvPr>
        </p:nvSpPr>
        <p:spPr/>
        <p:txBody>
          <a:bodyPr/>
          <a:lstStyle/>
          <a:p>
            <a:r>
              <a:rPr lang="en-US" smtClean="0"/>
              <a:t>OPTI521 Introductory Opto-Mechanical Engineering</a:t>
            </a:r>
            <a:endParaRPr lang="en-US" dirty="0"/>
          </a:p>
        </p:txBody>
      </p:sp>
      <p:sp>
        <p:nvSpPr>
          <p:cNvPr id="7" name="Slide Number Placeholder 6"/>
          <p:cNvSpPr>
            <a:spLocks noGrp="1"/>
          </p:cNvSpPr>
          <p:nvPr>
            <p:ph type="sldNum" sz="quarter" idx="12"/>
          </p:nvPr>
        </p:nvSpPr>
        <p:spPr/>
        <p:txBody>
          <a:bodyPr/>
          <a:lstStyle/>
          <a:p>
            <a:fld id="{93A28738-270A-4CB0-91F0-93B95959ECD0}" type="slidenum">
              <a:rPr lang="en-US" smtClean="0"/>
              <a:t>‹#›</a:t>
            </a:fld>
            <a:endParaRPr lang="en-US" dirty="0"/>
          </a:p>
        </p:txBody>
      </p:sp>
    </p:spTree>
    <p:extLst>
      <p:ext uri="{BB962C8B-B14F-4D97-AF65-F5344CB8AC3E}">
        <p14:creationId xmlns:p14="http://schemas.microsoft.com/office/powerpoint/2010/main" val="195350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BEFC17-4656-4551-8F32-264A8106DC30}" type="datetime1">
              <a:rPr lang="en-US" smtClean="0"/>
              <a:t>12/11/2013</a:t>
            </a:fld>
            <a:endParaRPr lang="en-US" dirty="0"/>
          </a:p>
        </p:txBody>
      </p:sp>
      <p:sp>
        <p:nvSpPr>
          <p:cNvPr id="8" name="Footer Placeholder 7"/>
          <p:cNvSpPr>
            <a:spLocks noGrp="1"/>
          </p:cNvSpPr>
          <p:nvPr>
            <p:ph type="ftr" sz="quarter" idx="11"/>
          </p:nvPr>
        </p:nvSpPr>
        <p:spPr/>
        <p:txBody>
          <a:bodyPr/>
          <a:lstStyle/>
          <a:p>
            <a:r>
              <a:rPr lang="en-US" smtClean="0"/>
              <a:t>OPTI521 Introductory Opto-Mechanical Engineering</a:t>
            </a:r>
            <a:endParaRPr lang="en-US" dirty="0"/>
          </a:p>
        </p:txBody>
      </p:sp>
      <p:sp>
        <p:nvSpPr>
          <p:cNvPr id="9" name="Slide Number Placeholder 8"/>
          <p:cNvSpPr>
            <a:spLocks noGrp="1"/>
          </p:cNvSpPr>
          <p:nvPr>
            <p:ph type="sldNum" sz="quarter" idx="12"/>
          </p:nvPr>
        </p:nvSpPr>
        <p:spPr/>
        <p:txBody>
          <a:bodyPr/>
          <a:lstStyle/>
          <a:p>
            <a:fld id="{93A28738-270A-4CB0-91F0-93B95959ECD0}" type="slidenum">
              <a:rPr lang="en-US" smtClean="0"/>
              <a:t>‹#›</a:t>
            </a:fld>
            <a:endParaRPr lang="en-US" dirty="0"/>
          </a:p>
        </p:txBody>
      </p:sp>
    </p:spTree>
    <p:extLst>
      <p:ext uri="{BB962C8B-B14F-4D97-AF65-F5344CB8AC3E}">
        <p14:creationId xmlns:p14="http://schemas.microsoft.com/office/powerpoint/2010/main" val="30948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B967D-7384-4376-80CF-745A2C3F7CB4}" type="datetime1">
              <a:rPr lang="en-US" smtClean="0"/>
              <a:t>12/11/2013</a:t>
            </a:fld>
            <a:endParaRPr lang="en-US" dirty="0"/>
          </a:p>
        </p:txBody>
      </p:sp>
      <p:sp>
        <p:nvSpPr>
          <p:cNvPr id="4" name="Footer Placeholder 3"/>
          <p:cNvSpPr>
            <a:spLocks noGrp="1"/>
          </p:cNvSpPr>
          <p:nvPr>
            <p:ph type="ftr" sz="quarter" idx="11"/>
          </p:nvPr>
        </p:nvSpPr>
        <p:spPr/>
        <p:txBody>
          <a:bodyPr/>
          <a:lstStyle/>
          <a:p>
            <a:r>
              <a:rPr lang="en-US" smtClean="0"/>
              <a:t>OPTI521 Introductory Opto-Mechanical Engineering</a:t>
            </a:r>
            <a:endParaRPr lang="en-US" dirty="0"/>
          </a:p>
        </p:txBody>
      </p:sp>
      <p:sp>
        <p:nvSpPr>
          <p:cNvPr id="5" name="Slide Number Placeholder 4"/>
          <p:cNvSpPr>
            <a:spLocks noGrp="1"/>
          </p:cNvSpPr>
          <p:nvPr>
            <p:ph type="sldNum" sz="quarter" idx="12"/>
          </p:nvPr>
        </p:nvSpPr>
        <p:spPr/>
        <p:txBody>
          <a:bodyPr/>
          <a:lstStyle/>
          <a:p>
            <a:fld id="{93A28738-270A-4CB0-91F0-93B95959ECD0}" type="slidenum">
              <a:rPr lang="en-US" smtClean="0"/>
              <a:t>‹#›</a:t>
            </a:fld>
            <a:endParaRPr lang="en-US" dirty="0"/>
          </a:p>
        </p:txBody>
      </p:sp>
    </p:spTree>
    <p:extLst>
      <p:ext uri="{BB962C8B-B14F-4D97-AF65-F5344CB8AC3E}">
        <p14:creationId xmlns:p14="http://schemas.microsoft.com/office/powerpoint/2010/main" val="37361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2CE35D-AE9D-4E83-A5E6-97B055DAD5F1}" type="datetime1">
              <a:rPr lang="en-US" smtClean="0"/>
              <a:t>12/11/2013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OPTI521 Introductory Opto-Mechanical Engineering</a:t>
            </a:r>
            <a:endParaRPr lang="en-US" dirty="0"/>
          </a:p>
        </p:txBody>
      </p:sp>
      <p:sp>
        <p:nvSpPr>
          <p:cNvPr id="9" name="Slide Number Placeholder 8"/>
          <p:cNvSpPr>
            <a:spLocks noGrp="1"/>
          </p:cNvSpPr>
          <p:nvPr>
            <p:ph type="sldNum" sz="quarter" idx="12"/>
          </p:nvPr>
        </p:nvSpPr>
        <p:spPr/>
        <p:txBody>
          <a:bodyPr/>
          <a:lstStyle/>
          <a:p>
            <a:fld id="{93A28738-270A-4CB0-91F0-93B95959ECD0}" type="slidenum">
              <a:rPr lang="en-US" smtClean="0"/>
              <a:t>‹#›</a:t>
            </a:fld>
            <a:endParaRPr lang="en-US" dirty="0"/>
          </a:p>
        </p:txBody>
      </p:sp>
    </p:spTree>
    <p:extLst>
      <p:ext uri="{BB962C8B-B14F-4D97-AF65-F5344CB8AC3E}">
        <p14:creationId xmlns:p14="http://schemas.microsoft.com/office/powerpoint/2010/main" val="369093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86113D-0040-4F8F-B59E-DCA58F313686}" type="datetime1">
              <a:rPr lang="en-US" smtClean="0"/>
              <a:t>12/11/2013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OPTI521 Introductory Opto-Mechanical Engineering</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A28738-270A-4CB0-91F0-93B95959ECD0}" type="slidenum">
              <a:rPr lang="en-US" smtClean="0"/>
              <a:t>‹#›</a:t>
            </a:fld>
            <a:endParaRPr lang="en-US" dirty="0"/>
          </a:p>
        </p:txBody>
      </p:sp>
    </p:spTree>
    <p:extLst>
      <p:ext uri="{BB962C8B-B14F-4D97-AF65-F5344CB8AC3E}">
        <p14:creationId xmlns:p14="http://schemas.microsoft.com/office/powerpoint/2010/main" val="9414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436AB-56F0-49B3-A60C-E3D8EFE876F5}" type="datetime1">
              <a:rPr lang="en-US" smtClean="0"/>
              <a:t>12/11/2013</a:t>
            </a:fld>
            <a:endParaRPr lang="en-US" dirty="0"/>
          </a:p>
        </p:txBody>
      </p:sp>
      <p:sp>
        <p:nvSpPr>
          <p:cNvPr id="6" name="Footer Placeholder 5"/>
          <p:cNvSpPr>
            <a:spLocks noGrp="1"/>
          </p:cNvSpPr>
          <p:nvPr>
            <p:ph type="ftr" sz="quarter" idx="11"/>
          </p:nvPr>
        </p:nvSpPr>
        <p:spPr/>
        <p:txBody>
          <a:bodyPr/>
          <a:lstStyle/>
          <a:p>
            <a:r>
              <a:rPr lang="en-US" smtClean="0"/>
              <a:t>OPTI521 Introductory Opto-Mechanical Engineering</a:t>
            </a:r>
            <a:endParaRPr lang="en-US" dirty="0"/>
          </a:p>
        </p:txBody>
      </p:sp>
      <p:sp>
        <p:nvSpPr>
          <p:cNvPr id="7" name="Slide Number Placeholder 6"/>
          <p:cNvSpPr>
            <a:spLocks noGrp="1"/>
          </p:cNvSpPr>
          <p:nvPr>
            <p:ph type="sldNum" sz="quarter" idx="12"/>
          </p:nvPr>
        </p:nvSpPr>
        <p:spPr/>
        <p:txBody>
          <a:bodyPr/>
          <a:lstStyle/>
          <a:p>
            <a:fld id="{93A28738-270A-4CB0-91F0-93B95959ECD0}" type="slidenum">
              <a:rPr lang="en-US" smtClean="0"/>
              <a:t>‹#›</a:t>
            </a:fld>
            <a:endParaRPr lang="en-US" dirty="0"/>
          </a:p>
        </p:txBody>
      </p:sp>
    </p:spTree>
    <p:extLst>
      <p:ext uri="{BB962C8B-B14F-4D97-AF65-F5344CB8AC3E}">
        <p14:creationId xmlns:p14="http://schemas.microsoft.com/office/powerpoint/2010/main" val="124182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1F9B64-E5C1-4C8A-9C3C-D7106420B88F}" type="datetime1">
              <a:rPr lang="en-US" smtClean="0"/>
              <a:t>12/11/2013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OPTI521 Introductory Opto-Mechanical Engineering</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A28738-270A-4CB0-91F0-93B95959ECD0}"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7896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3gp"/><Relationship Id="rId1" Type="http://schemas.microsoft.com/office/2007/relationships/media" Target="../media/media1.3gp"/><Relationship Id="rId6" Type="http://schemas.openxmlformats.org/officeDocument/2006/relationships/image" Target="../media/image6.png"/><Relationship Id="rId5" Type="http://schemas.openxmlformats.org/officeDocument/2006/relationships/image" Target="../media/image5.tmp"/><Relationship Id="rId4" Type="http://schemas.openxmlformats.org/officeDocument/2006/relationships/image" Target="../media/image4.tmp"/></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dirty="0"/>
              <a:t>Tracking integration </a:t>
            </a:r>
            <a:r>
              <a:rPr lang="en-US" sz="6600" dirty="0" smtClean="0"/>
              <a:t>in </a:t>
            </a:r>
            <a:r>
              <a:rPr lang="en-US" sz="6600" dirty="0"/>
              <a:t>concentrating photovoltaic using laterally moving </a:t>
            </a:r>
            <a:r>
              <a:rPr lang="en-US" sz="6600" dirty="0" smtClean="0"/>
              <a:t>optics</a:t>
            </a:r>
            <a:endParaRPr lang="en-US" sz="6600" dirty="0"/>
          </a:p>
        </p:txBody>
      </p:sp>
      <p:sp>
        <p:nvSpPr>
          <p:cNvPr id="3" name="Subtitle 2"/>
          <p:cNvSpPr>
            <a:spLocks noGrp="1"/>
          </p:cNvSpPr>
          <p:nvPr>
            <p:ph type="subTitle" idx="1"/>
          </p:nvPr>
        </p:nvSpPr>
        <p:spPr/>
        <p:txBody>
          <a:bodyPr>
            <a:normAutofit fontScale="62500" lnSpcReduction="20000"/>
          </a:bodyPr>
          <a:lstStyle/>
          <a:p>
            <a:endParaRPr lang="en-US" dirty="0" smtClean="0"/>
          </a:p>
          <a:p>
            <a:r>
              <a:rPr lang="en-US" sz="3600" dirty="0" smtClean="0">
                <a:solidFill>
                  <a:schemeClr val="tx1"/>
                </a:solidFill>
              </a:rPr>
              <a:t>Hongzhang Ma</a:t>
            </a:r>
          </a:p>
          <a:p>
            <a:r>
              <a:rPr lang="en-US" sz="3600" dirty="0" smtClean="0">
                <a:solidFill>
                  <a:schemeClr val="tx1"/>
                </a:solidFill>
              </a:rPr>
              <a:t>Dec. 12. 2013</a:t>
            </a:r>
            <a:endParaRPr lang="en-US" sz="3600" dirty="0">
              <a:solidFill>
                <a:schemeClr val="tx1"/>
              </a:solidFill>
            </a:endParaRPr>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1269202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983673" y="4475018"/>
            <a:ext cx="10515600" cy="812530"/>
          </a:xfrm>
          <a:prstGeom prst="rect">
            <a:avLst/>
          </a:prstGeom>
        </p:spPr>
        <p:txBody>
          <a:bodyPr wrap="square">
            <a:spAutoFit/>
          </a:bodyPr>
          <a:lstStyle/>
          <a:p>
            <a:pPr marL="0" lvl="0" indent="0">
              <a:buNone/>
            </a:pPr>
            <a:r>
              <a:rPr lang="en-US" dirty="0" smtClean="0">
                <a:solidFill>
                  <a:schemeClr val="tx1"/>
                </a:solidFill>
              </a:rPr>
              <a:t>Within </a:t>
            </a:r>
            <a:r>
              <a:rPr lang="en-US" dirty="0">
                <a:solidFill>
                  <a:schemeClr val="tx1"/>
                </a:solidFill>
              </a:rPr>
              <a:t>the aperture of the lens, the module </a:t>
            </a:r>
            <a:r>
              <a:rPr lang="en-US" dirty="0" smtClean="0">
                <a:solidFill>
                  <a:schemeClr val="tx1"/>
                </a:solidFill>
              </a:rPr>
              <a:t>obtains </a:t>
            </a:r>
            <a:r>
              <a:rPr lang="en-US" dirty="0">
                <a:solidFill>
                  <a:schemeClr val="tx1"/>
                </a:solidFill>
              </a:rPr>
              <a:t>a 100× point concentration. </a:t>
            </a:r>
            <a:r>
              <a:rPr lang="en-US" dirty="0" smtClean="0">
                <a:solidFill>
                  <a:schemeClr val="tx1"/>
                </a:solidFill>
              </a:rPr>
              <a:t>But it is </a:t>
            </a:r>
            <a:r>
              <a:rPr lang="en-US" dirty="0">
                <a:solidFill>
                  <a:schemeClr val="tx1"/>
                </a:solidFill>
              </a:rPr>
              <a:t>not sufficient to make use of high-efficiency solar cells. </a:t>
            </a:r>
            <a:r>
              <a:rPr lang="en-US" sz="3200" dirty="0" smtClean="0">
                <a:solidFill>
                  <a:schemeClr val="tx1"/>
                </a:solidFill>
              </a:rPr>
              <a:t>How?</a:t>
            </a:r>
            <a:endParaRPr lang="en-US" sz="3200" dirty="0">
              <a:solidFill>
                <a:schemeClr val="tx1"/>
              </a:solidFill>
            </a:endParaRPr>
          </a:p>
        </p:txBody>
      </p:sp>
      <p:pic>
        <p:nvPicPr>
          <p:cNvPr id="5" name="Picture 44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932" y="1027907"/>
            <a:ext cx="2069868" cy="311737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976852" y="2027789"/>
            <a:ext cx="4005348" cy="18888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Calibri" panose="020F0502020204030204" pitchFamily="34" charset="0"/>
                <a:ea typeface="SimSun" panose="02010600030101010101" pitchFamily="2" charset="-122"/>
                <a:cs typeface="Times New Roman" panose="02020603050405020304" pitchFamily="18" charset="0"/>
              </a:rPr>
              <a:t>Example of a calculated meniscus lens for two parallel ray sets and design angles </a:t>
            </a:r>
            <a:r>
              <a:rPr lang="en-US" dirty="0" smtClean="0">
                <a:latin typeface="Calibri" panose="020F0502020204030204" pitchFamily="34" charset="0"/>
                <a:ea typeface="Segoe UI Symbol" panose="020B0502040204020203" pitchFamily="34" charset="0"/>
                <a:cs typeface="Segoe UI Symbol" panose="020B0502040204020203" pitchFamily="34" charset="0"/>
              </a:rPr>
              <a:t>θ</a:t>
            </a:r>
            <a:r>
              <a:rPr lang="en-US" dirty="0" smtClean="0">
                <a:latin typeface="Calibri" panose="020F0502020204030204" pitchFamily="34" charset="0"/>
                <a:ea typeface="Cambria" panose="02040503050406030204" pitchFamily="18" charset="0"/>
                <a:cs typeface="Cambria" panose="02040503050406030204" pitchFamily="18" charset="0"/>
              </a:rPr>
              <a:t>=±</a:t>
            </a:r>
            <a:r>
              <a:rPr lang="en-US" dirty="0" smtClean="0">
                <a:latin typeface="Calibri" panose="020F0502020204030204" pitchFamily="34" charset="0"/>
                <a:ea typeface="SimSun" panose="02010600030101010101" pitchFamily="2" charset="-122"/>
                <a:cs typeface="Times New Roman" panose="02020603050405020304" pitchFamily="18" charset="0"/>
              </a:rPr>
              <a:t>10</a:t>
            </a:r>
            <a:r>
              <a:rPr lang="en-US" baseline="30000" dirty="0" smtClean="0">
                <a:latin typeface="Calibri" panose="020F0502020204030204" pitchFamily="34" charset="0"/>
                <a:ea typeface="Cambria" panose="02040503050406030204" pitchFamily="18" charset="0"/>
                <a:cs typeface="Times New Roman" panose="02020603050405020304" pitchFamily="18" charset="0"/>
              </a:rPr>
              <a:t>◦</a:t>
            </a:r>
            <a:r>
              <a:rPr lang="en-US" dirty="0" smtClean="0">
                <a:latin typeface="Calibri" panose="020F0502020204030204" pitchFamily="34" charset="0"/>
                <a:ea typeface="SimSun" panose="02010600030101010101" pitchFamily="2" charset="-122"/>
                <a:cs typeface="Times New Roman" panose="02020603050405020304" pitchFamily="18" charset="0"/>
              </a:rPr>
              <a:t>. </a:t>
            </a:r>
          </a:p>
          <a:p>
            <a:pPr marL="0" indent="0">
              <a:buNone/>
            </a:pPr>
            <a:r>
              <a:rPr lang="en-US" dirty="0"/>
              <a:t>(SMS2D)</a:t>
            </a:r>
            <a:endParaRPr lang="en-US" dirty="0" smtClean="0">
              <a:latin typeface="Calibri" panose="020F0502020204030204" pitchFamily="34" charset="0"/>
              <a:ea typeface="SimSun" panose="02010600030101010101" pitchFamily="2" charset="-122"/>
              <a:cs typeface="Times New Roman" panose="02020603050405020304" pitchFamily="18" charset="0"/>
            </a:endParaRPr>
          </a:p>
          <a:p>
            <a:pPr marL="0" indent="0">
              <a:buFont typeface="Arial" panose="020B0604020202020204" pitchFamily="34" charset="0"/>
              <a:buNone/>
            </a:pPr>
            <a:endParaRPr lang="en-US" dirty="0"/>
          </a:p>
        </p:txBody>
      </p:sp>
      <p:sp>
        <p:nvSpPr>
          <p:cNvPr id="3" name="Footer Placeholder 2"/>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223521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4000" b="1" dirty="0" smtClean="0">
                <a:solidFill>
                  <a:schemeClr val="tx1"/>
                </a:solidFill>
              </a:rPr>
              <a:t>2.2 </a:t>
            </a:r>
            <a:r>
              <a:rPr lang="en-US" sz="4000" dirty="0">
                <a:solidFill>
                  <a:schemeClr val="tx1"/>
                </a:solidFill>
              </a:rPr>
              <a:t>Two laterally moving optics arrays and a solar cell </a:t>
            </a:r>
            <a:r>
              <a:rPr lang="en-US" sz="4000" dirty="0" smtClean="0">
                <a:solidFill>
                  <a:schemeClr val="tx1"/>
                </a:solidFill>
              </a:rPr>
              <a:t>array</a:t>
            </a:r>
            <a:endParaRPr lang="en-US" sz="4000" dirty="0">
              <a:solidFill>
                <a:schemeClr val="tx1"/>
              </a:solidFill>
            </a:endParaRPr>
          </a:p>
        </p:txBody>
      </p:sp>
      <p:sp>
        <p:nvSpPr>
          <p:cNvPr id="3" name="Content Placeholder 2"/>
          <p:cNvSpPr>
            <a:spLocks noGrp="1"/>
          </p:cNvSpPr>
          <p:nvPr>
            <p:ph idx="1"/>
          </p:nvPr>
        </p:nvSpPr>
        <p:spPr>
          <a:xfrm>
            <a:off x="838200" y="2374265"/>
            <a:ext cx="10515600" cy="2715895"/>
          </a:xfrm>
        </p:spPr>
        <p:txBody>
          <a:bodyPr>
            <a:normAutofit/>
          </a:bodyPr>
          <a:lstStyle/>
          <a:p>
            <a:r>
              <a:rPr lang="en-US" sz="3200" dirty="0">
                <a:solidFill>
                  <a:schemeClr val="tx1"/>
                </a:solidFill>
              </a:rPr>
              <a:t>To properly evaluate the benefit from an additional moving lens array, the number of </a:t>
            </a:r>
            <a:r>
              <a:rPr lang="en-US" sz="3200" u="sng" dirty="0">
                <a:solidFill>
                  <a:schemeClr val="tx1"/>
                </a:solidFill>
              </a:rPr>
              <a:t>two curved optical surfaces </a:t>
            </a:r>
            <a:r>
              <a:rPr lang="en-US" sz="3200" dirty="0">
                <a:solidFill>
                  <a:schemeClr val="tx1"/>
                </a:solidFill>
              </a:rPr>
              <a:t>should remain constant.</a:t>
            </a:r>
          </a:p>
          <a:p>
            <a:pPr lvl="0"/>
            <a:r>
              <a:rPr lang="en-US" sz="3200" dirty="0" smtClean="0">
                <a:solidFill>
                  <a:schemeClr val="tx1"/>
                </a:solidFill>
              </a:rPr>
              <a:t>Extended </a:t>
            </a:r>
            <a:r>
              <a:rPr lang="en-US" sz="3200" dirty="0">
                <a:solidFill>
                  <a:schemeClr val="tx1"/>
                </a:solidFill>
              </a:rPr>
              <a:t>SMS2D algorithm </a:t>
            </a:r>
            <a:r>
              <a:rPr lang="en-US" sz="3200" dirty="0" smtClean="0">
                <a:solidFill>
                  <a:schemeClr val="tx1"/>
                </a:solidFill>
              </a:rPr>
              <a:t>used to </a:t>
            </a:r>
            <a:r>
              <a:rPr lang="en-US" sz="3200" dirty="0">
                <a:solidFill>
                  <a:schemeClr val="tx1"/>
                </a:solidFill>
              </a:rPr>
              <a:t>design laterally moving </a:t>
            </a:r>
            <a:r>
              <a:rPr lang="en-US" sz="3200" dirty="0" smtClean="0">
                <a:solidFill>
                  <a:schemeClr val="tx1"/>
                </a:solidFill>
              </a:rPr>
              <a:t>optics.</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101331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56583" y="3386675"/>
            <a:ext cx="4662487" cy="940382"/>
          </a:xfrm>
        </p:spPr>
        <p:txBody>
          <a:bodyPr>
            <a:normAutofit/>
          </a:bodyPr>
          <a:lstStyle/>
          <a:p>
            <a:r>
              <a:rPr lang="en-US" dirty="0" smtClean="0">
                <a:solidFill>
                  <a:schemeClr val="tx1"/>
                </a:solidFill>
              </a:rPr>
              <a:t>Schematic </a:t>
            </a:r>
            <a:r>
              <a:rPr lang="en-US" dirty="0">
                <a:solidFill>
                  <a:schemeClr val="tx1"/>
                </a:solidFill>
              </a:rPr>
              <a:t>drawing of a basic optical system consisting of two laterally moving lenses and a receiver plane. </a:t>
            </a:r>
            <a:r>
              <a:rPr lang="en-US" dirty="0" smtClean="0">
                <a:solidFill>
                  <a:schemeClr val="tx1"/>
                </a:solidFill>
              </a:rPr>
              <a:t>(Extended SMS2D)</a:t>
            </a:r>
            <a:endParaRPr lang="en-US" dirty="0">
              <a:solidFill>
                <a:schemeClr val="tx1"/>
              </a:solidFill>
            </a:endParaRPr>
          </a:p>
        </p:txBody>
      </p:sp>
      <p:grpSp>
        <p:nvGrpSpPr>
          <p:cNvPr id="4" name="Group 3"/>
          <p:cNvGrpSpPr/>
          <p:nvPr/>
        </p:nvGrpSpPr>
        <p:grpSpPr>
          <a:xfrm>
            <a:off x="812223" y="748045"/>
            <a:ext cx="5283777" cy="3544094"/>
            <a:chOff x="0" y="0"/>
            <a:chExt cx="3477081" cy="1938553"/>
          </a:xfrm>
        </p:grpSpPr>
        <p:sp>
          <p:nvSpPr>
            <p:cNvPr id="5" name="Shape 11394"/>
            <p:cNvSpPr/>
            <p:nvPr/>
          </p:nvSpPr>
          <p:spPr>
            <a:xfrm>
              <a:off x="0" y="866686"/>
              <a:ext cx="3321367" cy="0"/>
            </a:xfrm>
            <a:custGeom>
              <a:avLst/>
              <a:gdLst/>
              <a:ahLst/>
              <a:cxnLst/>
              <a:rect l="0" t="0" r="0" b="0"/>
              <a:pathLst>
                <a:path w="3321367">
                  <a:moveTo>
                    <a:pt x="0" y="0"/>
                  </a:moveTo>
                  <a:lnTo>
                    <a:pt x="3321367" y="0"/>
                  </a:lnTo>
                </a:path>
              </a:pathLst>
            </a:custGeom>
            <a:ln w="13499" cap="flat">
              <a:custDash>
                <a:ds d="212578" sp="212578"/>
              </a:custDash>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6" name="Shape 11395"/>
            <p:cNvSpPr/>
            <p:nvPr/>
          </p:nvSpPr>
          <p:spPr>
            <a:xfrm>
              <a:off x="1747355" y="775043"/>
              <a:ext cx="1050024" cy="0"/>
            </a:xfrm>
            <a:custGeom>
              <a:avLst/>
              <a:gdLst/>
              <a:ahLst/>
              <a:cxnLst/>
              <a:rect l="0" t="0" r="0" b="0"/>
              <a:pathLst>
                <a:path w="1050024">
                  <a:moveTo>
                    <a:pt x="0" y="0"/>
                  </a:moveTo>
                  <a:lnTo>
                    <a:pt x="1050024" y="0"/>
                  </a:lnTo>
                </a:path>
              </a:pathLst>
            </a:custGeom>
            <a:ln w="13499" cap="flat">
              <a:custDash>
                <a:ds d="212578" sp="212578"/>
              </a:custDash>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7" name="Shape 11396"/>
            <p:cNvSpPr/>
            <p:nvPr/>
          </p:nvSpPr>
          <p:spPr>
            <a:xfrm>
              <a:off x="3321367" y="0"/>
              <a:ext cx="0" cy="1733385"/>
            </a:xfrm>
            <a:custGeom>
              <a:avLst/>
              <a:gdLst/>
              <a:ahLst/>
              <a:cxnLst/>
              <a:rect l="0" t="0" r="0" b="0"/>
              <a:pathLst>
                <a:path h="1733385">
                  <a:moveTo>
                    <a:pt x="0" y="1733385"/>
                  </a:moveTo>
                  <a:lnTo>
                    <a:pt x="0" y="0"/>
                  </a:lnTo>
                </a:path>
              </a:pathLst>
            </a:custGeom>
            <a:ln w="13499"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8" name="Shape 11397"/>
            <p:cNvSpPr/>
            <p:nvPr/>
          </p:nvSpPr>
          <p:spPr>
            <a:xfrm>
              <a:off x="358635" y="65735"/>
              <a:ext cx="161379" cy="1601915"/>
            </a:xfrm>
            <a:custGeom>
              <a:avLst/>
              <a:gdLst/>
              <a:ahLst/>
              <a:cxnLst/>
              <a:rect l="0" t="0" r="0" b="0"/>
              <a:pathLst>
                <a:path w="161379" h="1601915">
                  <a:moveTo>
                    <a:pt x="161379" y="1601915"/>
                  </a:moveTo>
                  <a:lnTo>
                    <a:pt x="145441" y="1550111"/>
                  </a:lnTo>
                  <a:lnTo>
                    <a:pt x="121514" y="1474458"/>
                  </a:lnTo>
                  <a:lnTo>
                    <a:pt x="67742" y="1301051"/>
                  </a:lnTo>
                  <a:lnTo>
                    <a:pt x="15951" y="1050036"/>
                  </a:lnTo>
                  <a:lnTo>
                    <a:pt x="0" y="800951"/>
                  </a:lnTo>
                  <a:lnTo>
                    <a:pt x="15951" y="551891"/>
                  </a:lnTo>
                  <a:lnTo>
                    <a:pt x="67742" y="300837"/>
                  </a:lnTo>
                  <a:lnTo>
                    <a:pt x="121514" y="127508"/>
                  </a:lnTo>
                  <a:lnTo>
                    <a:pt x="145441" y="51803"/>
                  </a:lnTo>
                  <a:lnTo>
                    <a:pt x="161379" y="0"/>
                  </a:lnTo>
                </a:path>
              </a:pathLst>
            </a:custGeom>
            <a:ln w="26997"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9" name="Shape 11398"/>
            <p:cNvSpPr/>
            <p:nvPr/>
          </p:nvSpPr>
          <p:spPr>
            <a:xfrm>
              <a:off x="699326" y="61747"/>
              <a:ext cx="0" cy="1568018"/>
            </a:xfrm>
            <a:custGeom>
              <a:avLst/>
              <a:gdLst/>
              <a:ahLst/>
              <a:cxnLst/>
              <a:rect l="0" t="0" r="0" b="0"/>
              <a:pathLst>
                <a:path h="1568018">
                  <a:moveTo>
                    <a:pt x="0" y="1568018"/>
                  </a:moveTo>
                  <a:lnTo>
                    <a:pt x="0" y="0"/>
                  </a:lnTo>
                </a:path>
              </a:pathLst>
            </a:custGeom>
            <a:ln w="26997"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10" name="Shape 11399"/>
            <p:cNvSpPr/>
            <p:nvPr/>
          </p:nvSpPr>
          <p:spPr>
            <a:xfrm>
              <a:off x="2098040" y="1956"/>
              <a:ext cx="0" cy="1544206"/>
            </a:xfrm>
            <a:custGeom>
              <a:avLst/>
              <a:gdLst/>
              <a:ahLst/>
              <a:cxnLst/>
              <a:rect l="0" t="0" r="0" b="0"/>
              <a:pathLst>
                <a:path h="1544206">
                  <a:moveTo>
                    <a:pt x="0" y="1544206"/>
                  </a:moveTo>
                  <a:lnTo>
                    <a:pt x="0" y="0"/>
                  </a:lnTo>
                </a:path>
              </a:pathLst>
            </a:custGeom>
            <a:ln w="26997"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11" name="Shape 11400"/>
            <p:cNvSpPr/>
            <p:nvPr/>
          </p:nvSpPr>
          <p:spPr>
            <a:xfrm>
              <a:off x="2199665" y="0"/>
              <a:ext cx="318770" cy="1548104"/>
            </a:xfrm>
            <a:custGeom>
              <a:avLst/>
              <a:gdLst/>
              <a:ahLst/>
              <a:cxnLst/>
              <a:rect l="0" t="0" r="0" b="0"/>
              <a:pathLst>
                <a:path w="318770" h="1548104">
                  <a:moveTo>
                    <a:pt x="0" y="1548104"/>
                  </a:moveTo>
                  <a:lnTo>
                    <a:pt x="67716" y="1454468"/>
                  </a:lnTo>
                  <a:lnTo>
                    <a:pt x="129502" y="1354886"/>
                  </a:lnTo>
                  <a:lnTo>
                    <a:pt x="187223" y="1241298"/>
                  </a:lnTo>
                  <a:lnTo>
                    <a:pt x="241033" y="1123708"/>
                  </a:lnTo>
                  <a:lnTo>
                    <a:pt x="282905" y="1012139"/>
                  </a:lnTo>
                  <a:lnTo>
                    <a:pt x="308788" y="898525"/>
                  </a:lnTo>
                  <a:lnTo>
                    <a:pt x="318770" y="775043"/>
                  </a:lnTo>
                  <a:lnTo>
                    <a:pt x="308788" y="649516"/>
                  </a:lnTo>
                  <a:lnTo>
                    <a:pt x="282905" y="535940"/>
                  </a:lnTo>
                  <a:lnTo>
                    <a:pt x="241033" y="424383"/>
                  </a:lnTo>
                  <a:lnTo>
                    <a:pt x="187223" y="306819"/>
                  </a:lnTo>
                  <a:lnTo>
                    <a:pt x="129502" y="193243"/>
                  </a:lnTo>
                  <a:lnTo>
                    <a:pt x="67716" y="93637"/>
                  </a:lnTo>
                  <a:lnTo>
                    <a:pt x="0" y="0"/>
                  </a:lnTo>
                </a:path>
              </a:pathLst>
            </a:custGeom>
            <a:ln w="26997"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12" name="Rectangle 11"/>
            <p:cNvSpPr/>
            <p:nvPr/>
          </p:nvSpPr>
          <p:spPr>
            <a:xfrm>
              <a:off x="722617" y="758652"/>
              <a:ext cx="71813" cy="13084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3" name="Rectangle 12"/>
            <p:cNvSpPr/>
            <p:nvPr/>
          </p:nvSpPr>
          <p:spPr>
            <a:xfrm>
              <a:off x="776612" y="753987"/>
              <a:ext cx="55862" cy="762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4" name="Rectangle 13"/>
            <p:cNvSpPr/>
            <p:nvPr/>
          </p:nvSpPr>
          <p:spPr>
            <a:xfrm>
              <a:off x="818606" y="758652"/>
              <a:ext cx="693984" cy="13084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Optical axis</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5" name="Rectangle 14"/>
            <p:cNvSpPr/>
            <p:nvPr/>
          </p:nvSpPr>
          <p:spPr>
            <a:xfrm>
              <a:off x="2543965" y="654145"/>
              <a:ext cx="71813" cy="13084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6" name="Rectangle 15"/>
            <p:cNvSpPr/>
            <p:nvPr/>
          </p:nvSpPr>
          <p:spPr>
            <a:xfrm>
              <a:off x="2597960" y="649480"/>
              <a:ext cx="83734" cy="762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7" name="Rectangle 16"/>
            <p:cNvSpPr/>
            <p:nvPr/>
          </p:nvSpPr>
          <p:spPr>
            <a:xfrm>
              <a:off x="2660929" y="654145"/>
              <a:ext cx="693985" cy="13084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Optical axis</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 name="Rectangle 17"/>
            <p:cNvSpPr/>
            <p:nvPr/>
          </p:nvSpPr>
          <p:spPr>
            <a:xfrm rot="-5399999">
              <a:off x="3038885" y="713782"/>
              <a:ext cx="745550" cy="13084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receiver plane</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9" name="Rectangle 18"/>
            <p:cNvSpPr/>
            <p:nvPr/>
          </p:nvSpPr>
          <p:spPr>
            <a:xfrm>
              <a:off x="1426248" y="1807710"/>
              <a:ext cx="1167877" cy="13084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Working distance W</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0" name="Shape 11409"/>
            <p:cNvSpPr/>
            <p:nvPr/>
          </p:nvSpPr>
          <p:spPr>
            <a:xfrm>
              <a:off x="2325230" y="1856714"/>
              <a:ext cx="918375" cy="0"/>
            </a:xfrm>
            <a:custGeom>
              <a:avLst/>
              <a:gdLst/>
              <a:ahLst/>
              <a:cxnLst/>
              <a:rect l="0" t="0" r="0" b="0"/>
              <a:pathLst>
                <a:path w="918375">
                  <a:moveTo>
                    <a:pt x="918375" y="0"/>
                  </a:moveTo>
                  <a:lnTo>
                    <a:pt x="0" y="0"/>
                  </a:lnTo>
                </a:path>
              </a:pathLst>
            </a:custGeom>
            <a:ln w="13499"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21" name="Shape 11410"/>
            <p:cNvSpPr/>
            <p:nvPr/>
          </p:nvSpPr>
          <p:spPr>
            <a:xfrm>
              <a:off x="3220758" y="1822742"/>
              <a:ext cx="114312" cy="68097"/>
            </a:xfrm>
            <a:custGeom>
              <a:avLst/>
              <a:gdLst/>
              <a:ahLst/>
              <a:cxnLst/>
              <a:rect l="0" t="0" r="0" b="0"/>
              <a:pathLst>
                <a:path w="114312" h="68097">
                  <a:moveTo>
                    <a:pt x="0" y="0"/>
                  </a:moveTo>
                  <a:cubicBezTo>
                    <a:pt x="17894" y="7188"/>
                    <a:pt x="32410" y="13386"/>
                    <a:pt x="54724" y="20142"/>
                  </a:cubicBezTo>
                  <a:cubicBezTo>
                    <a:pt x="78600" y="27356"/>
                    <a:pt x="100266" y="32296"/>
                    <a:pt x="114312" y="34048"/>
                  </a:cubicBezTo>
                  <a:cubicBezTo>
                    <a:pt x="100266" y="35814"/>
                    <a:pt x="78600" y="40742"/>
                    <a:pt x="54724" y="47968"/>
                  </a:cubicBezTo>
                  <a:cubicBezTo>
                    <a:pt x="32410" y="54699"/>
                    <a:pt x="6401" y="65050"/>
                    <a:pt x="0" y="68097"/>
                  </a:cubicBezTo>
                  <a:lnTo>
                    <a:pt x="0"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22" name="Shape 11411"/>
            <p:cNvSpPr/>
            <p:nvPr/>
          </p:nvSpPr>
          <p:spPr>
            <a:xfrm>
              <a:off x="489763" y="1856715"/>
              <a:ext cx="918324" cy="0"/>
            </a:xfrm>
            <a:custGeom>
              <a:avLst/>
              <a:gdLst/>
              <a:ahLst/>
              <a:cxnLst/>
              <a:rect l="0" t="0" r="0" b="0"/>
              <a:pathLst>
                <a:path w="918324">
                  <a:moveTo>
                    <a:pt x="0" y="0"/>
                  </a:moveTo>
                  <a:lnTo>
                    <a:pt x="918324" y="0"/>
                  </a:lnTo>
                </a:path>
              </a:pathLst>
            </a:custGeom>
            <a:ln w="13499"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23" name="Shape 11412"/>
            <p:cNvSpPr/>
            <p:nvPr/>
          </p:nvSpPr>
          <p:spPr>
            <a:xfrm>
              <a:off x="398297" y="1822577"/>
              <a:ext cx="114313" cy="68110"/>
            </a:xfrm>
            <a:custGeom>
              <a:avLst/>
              <a:gdLst/>
              <a:ahLst/>
              <a:cxnLst/>
              <a:rect l="0" t="0" r="0" b="0"/>
              <a:pathLst>
                <a:path w="114313" h="68110">
                  <a:moveTo>
                    <a:pt x="114313" y="0"/>
                  </a:moveTo>
                  <a:lnTo>
                    <a:pt x="114313" y="68110"/>
                  </a:lnTo>
                  <a:cubicBezTo>
                    <a:pt x="96406" y="60922"/>
                    <a:pt x="81915" y="54711"/>
                    <a:pt x="59588" y="47968"/>
                  </a:cubicBezTo>
                  <a:cubicBezTo>
                    <a:pt x="35700" y="40754"/>
                    <a:pt x="14046" y="35826"/>
                    <a:pt x="0" y="34061"/>
                  </a:cubicBezTo>
                  <a:cubicBezTo>
                    <a:pt x="14046" y="32309"/>
                    <a:pt x="35700" y="27368"/>
                    <a:pt x="59588" y="20155"/>
                  </a:cubicBezTo>
                  <a:cubicBezTo>
                    <a:pt x="81915" y="13424"/>
                    <a:pt x="107912" y="3048"/>
                    <a:pt x="114313" y="0"/>
                  </a:cubicBez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24" name="Rectangle 23"/>
            <p:cNvSpPr/>
            <p:nvPr/>
          </p:nvSpPr>
          <p:spPr>
            <a:xfrm>
              <a:off x="2311578" y="1627077"/>
              <a:ext cx="71413" cy="13084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5" name="Rectangle 24"/>
            <p:cNvSpPr/>
            <p:nvPr/>
          </p:nvSpPr>
          <p:spPr>
            <a:xfrm>
              <a:off x="2365261" y="1622421"/>
              <a:ext cx="83267" cy="762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6" name="Rectangle 25"/>
            <p:cNvSpPr/>
            <p:nvPr/>
          </p:nvSpPr>
          <p:spPr>
            <a:xfrm>
              <a:off x="2427859" y="1627077"/>
              <a:ext cx="868874" cy="13084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lens position p</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7" name="Shape 11416"/>
            <p:cNvSpPr/>
            <p:nvPr/>
          </p:nvSpPr>
          <p:spPr>
            <a:xfrm>
              <a:off x="3112033" y="1666329"/>
              <a:ext cx="114795" cy="0"/>
            </a:xfrm>
            <a:custGeom>
              <a:avLst/>
              <a:gdLst/>
              <a:ahLst/>
              <a:cxnLst/>
              <a:rect l="0" t="0" r="0" b="0"/>
              <a:pathLst>
                <a:path w="114795">
                  <a:moveTo>
                    <a:pt x="114795" y="0"/>
                  </a:moveTo>
                  <a:lnTo>
                    <a:pt x="0" y="0"/>
                  </a:lnTo>
                </a:path>
              </a:pathLst>
            </a:custGeom>
            <a:ln w="13499"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28" name="Shape 11417"/>
            <p:cNvSpPr/>
            <p:nvPr/>
          </p:nvSpPr>
          <p:spPr>
            <a:xfrm>
              <a:off x="3203981" y="1632369"/>
              <a:ext cx="114326" cy="68098"/>
            </a:xfrm>
            <a:custGeom>
              <a:avLst/>
              <a:gdLst/>
              <a:ahLst/>
              <a:cxnLst/>
              <a:rect l="0" t="0" r="0" b="0"/>
              <a:pathLst>
                <a:path w="114326" h="68098">
                  <a:moveTo>
                    <a:pt x="0" y="0"/>
                  </a:moveTo>
                  <a:cubicBezTo>
                    <a:pt x="17907" y="7176"/>
                    <a:pt x="32410" y="13387"/>
                    <a:pt x="54724" y="20143"/>
                  </a:cubicBezTo>
                  <a:cubicBezTo>
                    <a:pt x="78600" y="27344"/>
                    <a:pt x="100279" y="32283"/>
                    <a:pt x="114326" y="34024"/>
                  </a:cubicBezTo>
                  <a:cubicBezTo>
                    <a:pt x="100279" y="35802"/>
                    <a:pt x="78600" y="40729"/>
                    <a:pt x="54724" y="47955"/>
                  </a:cubicBezTo>
                  <a:cubicBezTo>
                    <a:pt x="32410" y="54687"/>
                    <a:pt x="6414" y="65037"/>
                    <a:pt x="0" y="68098"/>
                  </a:cubicBezTo>
                  <a:lnTo>
                    <a:pt x="0"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29" name="Shape 11418"/>
            <p:cNvSpPr/>
            <p:nvPr/>
          </p:nvSpPr>
          <p:spPr>
            <a:xfrm>
              <a:off x="2172577" y="1666329"/>
              <a:ext cx="114795" cy="0"/>
            </a:xfrm>
            <a:custGeom>
              <a:avLst/>
              <a:gdLst/>
              <a:ahLst/>
              <a:cxnLst/>
              <a:rect l="0" t="0" r="0" b="0"/>
              <a:pathLst>
                <a:path w="114795">
                  <a:moveTo>
                    <a:pt x="0" y="0"/>
                  </a:moveTo>
                  <a:lnTo>
                    <a:pt x="114795" y="0"/>
                  </a:lnTo>
                </a:path>
              </a:pathLst>
            </a:custGeom>
            <a:ln w="13499"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30" name="Shape 11419"/>
            <p:cNvSpPr/>
            <p:nvPr/>
          </p:nvSpPr>
          <p:spPr>
            <a:xfrm>
              <a:off x="2081098" y="1632204"/>
              <a:ext cx="114325" cy="68110"/>
            </a:xfrm>
            <a:custGeom>
              <a:avLst/>
              <a:gdLst/>
              <a:ahLst/>
              <a:cxnLst/>
              <a:rect l="0" t="0" r="0" b="0"/>
              <a:pathLst>
                <a:path w="114325" h="68110">
                  <a:moveTo>
                    <a:pt x="114325" y="0"/>
                  </a:moveTo>
                  <a:lnTo>
                    <a:pt x="114325" y="68110"/>
                  </a:lnTo>
                  <a:cubicBezTo>
                    <a:pt x="96418" y="60922"/>
                    <a:pt x="81915" y="54711"/>
                    <a:pt x="59601" y="47968"/>
                  </a:cubicBezTo>
                  <a:cubicBezTo>
                    <a:pt x="35712" y="40754"/>
                    <a:pt x="14046" y="35813"/>
                    <a:pt x="0" y="34048"/>
                  </a:cubicBezTo>
                  <a:cubicBezTo>
                    <a:pt x="14046" y="32308"/>
                    <a:pt x="35712" y="27355"/>
                    <a:pt x="59601" y="20141"/>
                  </a:cubicBezTo>
                  <a:cubicBezTo>
                    <a:pt x="81915" y="13411"/>
                    <a:pt x="107924" y="3060"/>
                    <a:pt x="114325" y="0"/>
                  </a:cubicBez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31" name="Shape 11420"/>
            <p:cNvSpPr/>
            <p:nvPr/>
          </p:nvSpPr>
          <p:spPr>
            <a:xfrm>
              <a:off x="1768145" y="783006"/>
              <a:ext cx="0" cy="62039"/>
            </a:xfrm>
            <a:custGeom>
              <a:avLst/>
              <a:gdLst/>
              <a:ahLst/>
              <a:cxnLst/>
              <a:rect l="0" t="0" r="0" b="0"/>
              <a:pathLst>
                <a:path h="62039">
                  <a:moveTo>
                    <a:pt x="0" y="0"/>
                  </a:moveTo>
                  <a:lnTo>
                    <a:pt x="0" y="62039"/>
                  </a:lnTo>
                </a:path>
              </a:pathLst>
            </a:custGeom>
            <a:ln w="13499"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32" name="Shape 11421"/>
            <p:cNvSpPr/>
            <p:nvPr/>
          </p:nvSpPr>
          <p:spPr>
            <a:xfrm>
              <a:off x="1743799" y="826427"/>
              <a:ext cx="48666" cy="28956"/>
            </a:xfrm>
            <a:custGeom>
              <a:avLst/>
              <a:gdLst/>
              <a:ahLst/>
              <a:cxnLst/>
              <a:rect l="0" t="0" r="0" b="0"/>
              <a:pathLst>
                <a:path w="48666" h="28956">
                  <a:moveTo>
                    <a:pt x="0" y="0"/>
                  </a:moveTo>
                  <a:lnTo>
                    <a:pt x="24346" y="14046"/>
                  </a:lnTo>
                  <a:lnTo>
                    <a:pt x="48666" y="0"/>
                  </a:lnTo>
                  <a:lnTo>
                    <a:pt x="48666" y="14910"/>
                  </a:lnTo>
                  <a:lnTo>
                    <a:pt x="24346" y="28956"/>
                  </a:lnTo>
                  <a:lnTo>
                    <a:pt x="0" y="14910"/>
                  </a:lnTo>
                  <a:lnTo>
                    <a:pt x="0"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33" name="Shape 11422"/>
            <p:cNvSpPr/>
            <p:nvPr/>
          </p:nvSpPr>
          <p:spPr>
            <a:xfrm>
              <a:off x="1743799" y="772668"/>
              <a:ext cx="48679" cy="28956"/>
            </a:xfrm>
            <a:custGeom>
              <a:avLst/>
              <a:gdLst/>
              <a:ahLst/>
              <a:cxnLst/>
              <a:rect l="0" t="0" r="0" b="0"/>
              <a:pathLst>
                <a:path w="48679" h="28956">
                  <a:moveTo>
                    <a:pt x="24346" y="0"/>
                  </a:moveTo>
                  <a:lnTo>
                    <a:pt x="48679" y="14046"/>
                  </a:lnTo>
                  <a:lnTo>
                    <a:pt x="48679" y="28956"/>
                  </a:lnTo>
                  <a:lnTo>
                    <a:pt x="24346" y="14910"/>
                  </a:lnTo>
                  <a:lnTo>
                    <a:pt x="0" y="28956"/>
                  </a:lnTo>
                  <a:lnTo>
                    <a:pt x="0" y="14046"/>
                  </a:lnTo>
                  <a:lnTo>
                    <a:pt x="24346"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34" name="Rectangle 33"/>
            <p:cNvSpPr/>
            <p:nvPr/>
          </p:nvSpPr>
          <p:spPr>
            <a:xfrm>
              <a:off x="1652473" y="637608"/>
              <a:ext cx="432149" cy="13084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Offset x</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grpSp>
      <p:sp>
        <p:nvSpPr>
          <p:cNvPr id="35" name="Rectangle 34"/>
          <p:cNvSpPr/>
          <p:nvPr/>
        </p:nvSpPr>
        <p:spPr>
          <a:xfrm>
            <a:off x="812223" y="4739566"/>
            <a:ext cx="10506847" cy="1446550"/>
          </a:xfrm>
          <a:prstGeom prst="rect">
            <a:avLst/>
          </a:prstGeom>
        </p:spPr>
        <p:txBody>
          <a:bodyPr wrap="square">
            <a:spAutoFit/>
          </a:bodyPr>
          <a:lstStyle/>
          <a:p>
            <a:pPr algn="just"/>
            <a:r>
              <a:rPr lang="en-US" sz="2800" dirty="0">
                <a:ea typeface="Times New Roman" panose="02020603050405020304" pitchFamily="18" charset="0"/>
              </a:rPr>
              <a:t>The final results are approximately 20</a:t>
            </a:r>
            <a:r>
              <a:rPr lang="en-US" sz="2800" dirty="0">
                <a:ea typeface="Cambria" panose="02040503050406030204" pitchFamily="18" charset="0"/>
                <a:cs typeface="Cambria" panose="02040503050406030204" pitchFamily="18" charset="0"/>
              </a:rPr>
              <a:t>× </a:t>
            </a:r>
            <a:r>
              <a:rPr lang="en-US" sz="2800" dirty="0">
                <a:ea typeface="Times New Roman" panose="02020603050405020304" pitchFamily="18" charset="0"/>
              </a:rPr>
              <a:t>line concentration and 500</a:t>
            </a:r>
            <a:r>
              <a:rPr lang="en-US" sz="2800" dirty="0">
                <a:ea typeface="Cambria" panose="02040503050406030204" pitchFamily="18" charset="0"/>
                <a:cs typeface="Cambria" panose="02040503050406030204" pitchFamily="18" charset="0"/>
              </a:rPr>
              <a:t>× </a:t>
            </a:r>
            <a:r>
              <a:rPr lang="en-US" sz="2800" dirty="0">
                <a:ea typeface="Times New Roman" panose="02020603050405020304" pitchFamily="18" charset="0"/>
              </a:rPr>
              <a:t>point concentration over the entire angular </a:t>
            </a:r>
            <a:r>
              <a:rPr lang="en-US" sz="2800" dirty="0" smtClean="0">
                <a:ea typeface="Times New Roman" panose="02020603050405020304" pitchFamily="18" charset="0"/>
              </a:rPr>
              <a:t>range.</a:t>
            </a:r>
          </a:p>
          <a:p>
            <a:pPr algn="just"/>
            <a:r>
              <a:rPr lang="en-US" sz="3200" b="1" dirty="0" smtClean="0"/>
              <a:t>Is this the best way?</a:t>
            </a:r>
            <a:endParaRPr lang="en-US" sz="3200" b="1" dirty="0"/>
          </a:p>
        </p:txBody>
      </p:sp>
      <p:pic>
        <p:nvPicPr>
          <p:cNvPr id="36" name="Picture 441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4948" y="756597"/>
            <a:ext cx="1075571" cy="16198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570907" y="2484780"/>
            <a:ext cx="994183" cy="369332"/>
          </a:xfrm>
          <a:prstGeom prst="rect">
            <a:avLst/>
          </a:prstGeom>
        </p:spPr>
        <p:txBody>
          <a:bodyPr wrap="none">
            <a:spAutoFit/>
          </a:bodyPr>
          <a:lstStyle/>
          <a:p>
            <a:r>
              <a:rPr lang="en-US" dirty="0" smtClean="0"/>
              <a:t>(SMS2D</a:t>
            </a:r>
            <a:r>
              <a:rPr lang="en-US" dirty="0"/>
              <a:t>)</a:t>
            </a:r>
          </a:p>
        </p:txBody>
      </p:sp>
      <p:sp>
        <p:nvSpPr>
          <p:cNvPr id="38" name="Footer Placeholder 37"/>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845974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3746304" y="713919"/>
            <a:ext cx="1525905" cy="5423535"/>
            <a:chOff x="0" y="0"/>
            <a:chExt cx="1604925" cy="6378012"/>
          </a:xfrm>
        </p:grpSpPr>
        <p:sp>
          <p:nvSpPr>
            <p:cNvPr id="5" name="Shape 11510"/>
            <p:cNvSpPr/>
            <p:nvPr/>
          </p:nvSpPr>
          <p:spPr>
            <a:xfrm>
              <a:off x="262039" y="42228"/>
              <a:ext cx="30569" cy="291122"/>
            </a:xfrm>
            <a:custGeom>
              <a:avLst/>
              <a:gdLst/>
              <a:ahLst/>
              <a:cxnLst/>
              <a:rect l="0" t="0" r="0" b="0"/>
              <a:pathLst>
                <a:path w="30569" h="291122">
                  <a:moveTo>
                    <a:pt x="0" y="0"/>
                  </a:moveTo>
                  <a:lnTo>
                    <a:pt x="30569" y="29112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6" name="Shape 11511"/>
            <p:cNvSpPr/>
            <p:nvPr/>
          </p:nvSpPr>
          <p:spPr>
            <a:xfrm>
              <a:off x="292608" y="333349"/>
              <a:ext cx="47917" cy="280644"/>
            </a:xfrm>
            <a:custGeom>
              <a:avLst/>
              <a:gdLst/>
              <a:ahLst/>
              <a:cxnLst/>
              <a:rect l="0" t="0" r="0" b="0"/>
              <a:pathLst>
                <a:path w="47917" h="280644">
                  <a:moveTo>
                    <a:pt x="0" y="0"/>
                  </a:moveTo>
                  <a:lnTo>
                    <a:pt x="47917" y="280644"/>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7" name="Shape 11512"/>
            <p:cNvSpPr/>
            <p:nvPr/>
          </p:nvSpPr>
          <p:spPr>
            <a:xfrm>
              <a:off x="340525" y="613994"/>
              <a:ext cx="325806" cy="1229119"/>
            </a:xfrm>
            <a:custGeom>
              <a:avLst/>
              <a:gdLst/>
              <a:ahLst/>
              <a:cxnLst/>
              <a:rect l="0" t="0" r="0" b="0"/>
              <a:pathLst>
                <a:path w="325806" h="1229119">
                  <a:moveTo>
                    <a:pt x="0" y="0"/>
                  </a:moveTo>
                  <a:lnTo>
                    <a:pt x="325806" y="122911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 name="Shape 11513"/>
            <p:cNvSpPr/>
            <p:nvPr/>
          </p:nvSpPr>
          <p:spPr>
            <a:xfrm>
              <a:off x="666331" y="1843112"/>
              <a:ext cx="54445" cy="316027"/>
            </a:xfrm>
            <a:custGeom>
              <a:avLst/>
              <a:gdLst/>
              <a:ahLst/>
              <a:cxnLst/>
              <a:rect l="0" t="0" r="0" b="0"/>
              <a:pathLst>
                <a:path w="54445" h="316027">
                  <a:moveTo>
                    <a:pt x="0" y="0"/>
                  </a:moveTo>
                  <a:lnTo>
                    <a:pt x="54445" y="316027"/>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 name="Shape 11514"/>
            <p:cNvSpPr/>
            <p:nvPr/>
          </p:nvSpPr>
          <p:spPr>
            <a:xfrm>
              <a:off x="720776" y="2159140"/>
              <a:ext cx="405105" cy="759193"/>
            </a:xfrm>
            <a:custGeom>
              <a:avLst/>
              <a:gdLst/>
              <a:ahLst/>
              <a:cxnLst/>
              <a:rect l="0" t="0" r="0" b="0"/>
              <a:pathLst>
                <a:path w="405105" h="759193">
                  <a:moveTo>
                    <a:pt x="0" y="0"/>
                  </a:moveTo>
                  <a:lnTo>
                    <a:pt x="405105" y="75919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 name="Shape 11515"/>
            <p:cNvSpPr/>
            <p:nvPr/>
          </p:nvSpPr>
          <p:spPr>
            <a:xfrm>
              <a:off x="331191" y="35001"/>
              <a:ext cx="29248" cy="277393"/>
            </a:xfrm>
            <a:custGeom>
              <a:avLst/>
              <a:gdLst/>
              <a:ahLst/>
              <a:cxnLst/>
              <a:rect l="0" t="0" r="0" b="0"/>
              <a:pathLst>
                <a:path w="29248" h="277393">
                  <a:moveTo>
                    <a:pt x="0" y="0"/>
                  </a:moveTo>
                  <a:lnTo>
                    <a:pt x="29248" y="27739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 name="Shape 11516"/>
            <p:cNvSpPr/>
            <p:nvPr/>
          </p:nvSpPr>
          <p:spPr>
            <a:xfrm>
              <a:off x="360439" y="312394"/>
              <a:ext cx="51371" cy="301599"/>
            </a:xfrm>
            <a:custGeom>
              <a:avLst/>
              <a:gdLst/>
              <a:ahLst/>
              <a:cxnLst/>
              <a:rect l="0" t="0" r="0" b="0"/>
              <a:pathLst>
                <a:path w="51371" h="301599">
                  <a:moveTo>
                    <a:pt x="0" y="0"/>
                  </a:moveTo>
                  <a:lnTo>
                    <a:pt x="51371" y="30159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 name="Shape 11517"/>
            <p:cNvSpPr/>
            <p:nvPr/>
          </p:nvSpPr>
          <p:spPr>
            <a:xfrm>
              <a:off x="411810" y="613994"/>
              <a:ext cx="318211" cy="1229119"/>
            </a:xfrm>
            <a:custGeom>
              <a:avLst/>
              <a:gdLst/>
              <a:ahLst/>
              <a:cxnLst/>
              <a:rect l="0" t="0" r="0" b="0"/>
              <a:pathLst>
                <a:path w="318211" h="1229119">
                  <a:moveTo>
                    <a:pt x="0" y="0"/>
                  </a:moveTo>
                  <a:lnTo>
                    <a:pt x="318211" y="122911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 name="Shape 11518"/>
            <p:cNvSpPr/>
            <p:nvPr/>
          </p:nvSpPr>
          <p:spPr>
            <a:xfrm>
              <a:off x="730021" y="1843112"/>
              <a:ext cx="57557" cy="338087"/>
            </a:xfrm>
            <a:custGeom>
              <a:avLst/>
              <a:gdLst/>
              <a:ahLst/>
              <a:cxnLst/>
              <a:rect l="0" t="0" r="0" b="0"/>
              <a:pathLst>
                <a:path w="57557" h="338087">
                  <a:moveTo>
                    <a:pt x="0" y="0"/>
                  </a:moveTo>
                  <a:lnTo>
                    <a:pt x="57557" y="338087"/>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4" name="Shape 11519"/>
            <p:cNvSpPr/>
            <p:nvPr/>
          </p:nvSpPr>
          <p:spPr>
            <a:xfrm>
              <a:off x="787578" y="2181200"/>
              <a:ext cx="338303" cy="737133"/>
            </a:xfrm>
            <a:custGeom>
              <a:avLst/>
              <a:gdLst/>
              <a:ahLst/>
              <a:cxnLst/>
              <a:rect l="0" t="0" r="0" b="0"/>
              <a:pathLst>
                <a:path w="338303" h="737133">
                  <a:moveTo>
                    <a:pt x="0" y="0"/>
                  </a:moveTo>
                  <a:lnTo>
                    <a:pt x="338303" y="73713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5" name="Shape 11520"/>
            <p:cNvSpPr/>
            <p:nvPr/>
          </p:nvSpPr>
          <p:spPr>
            <a:xfrm>
              <a:off x="408686" y="27456"/>
              <a:ext cx="27254" cy="262992"/>
            </a:xfrm>
            <a:custGeom>
              <a:avLst/>
              <a:gdLst/>
              <a:ahLst/>
              <a:cxnLst/>
              <a:rect l="0" t="0" r="0" b="0"/>
              <a:pathLst>
                <a:path w="27254" h="262992">
                  <a:moveTo>
                    <a:pt x="0" y="0"/>
                  </a:moveTo>
                  <a:lnTo>
                    <a:pt x="27254" y="26299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6" name="Shape 11521"/>
            <p:cNvSpPr/>
            <p:nvPr/>
          </p:nvSpPr>
          <p:spPr>
            <a:xfrm>
              <a:off x="435940" y="290448"/>
              <a:ext cx="53239" cy="323545"/>
            </a:xfrm>
            <a:custGeom>
              <a:avLst/>
              <a:gdLst/>
              <a:ahLst/>
              <a:cxnLst/>
              <a:rect l="0" t="0" r="0" b="0"/>
              <a:pathLst>
                <a:path w="53239" h="323545">
                  <a:moveTo>
                    <a:pt x="0" y="0"/>
                  </a:moveTo>
                  <a:lnTo>
                    <a:pt x="53239" y="323545"/>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7" name="Shape 11522"/>
            <p:cNvSpPr/>
            <p:nvPr/>
          </p:nvSpPr>
          <p:spPr>
            <a:xfrm>
              <a:off x="489179" y="613994"/>
              <a:ext cx="305854" cy="1229119"/>
            </a:xfrm>
            <a:custGeom>
              <a:avLst/>
              <a:gdLst/>
              <a:ahLst/>
              <a:cxnLst/>
              <a:rect l="0" t="0" r="0" b="0"/>
              <a:pathLst>
                <a:path w="305854" h="1229119">
                  <a:moveTo>
                    <a:pt x="0" y="0"/>
                  </a:moveTo>
                  <a:lnTo>
                    <a:pt x="305854" y="122911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8" name="Shape 11523"/>
            <p:cNvSpPr/>
            <p:nvPr/>
          </p:nvSpPr>
          <p:spPr>
            <a:xfrm>
              <a:off x="795033" y="1843112"/>
              <a:ext cx="58598" cy="355029"/>
            </a:xfrm>
            <a:custGeom>
              <a:avLst/>
              <a:gdLst/>
              <a:ahLst/>
              <a:cxnLst/>
              <a:rect l="0" t="0" r="0" b="0"/>
              <a:pathLst>
                <a:path w="58598" h="355029">
                  <a:moveTo>
                    <a:pt x="0" y="0"/>
                  </a:moveTo>
                  <a:lnTo>
                    <a:pt x="58598" y="35502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9" name="Shape 11524"/>
            <p:cNvSpPr/>
            <p:nvPr/>
          </p:nvSpPr>
          <p:spPr>
            <a:xfrm>
              <a:off x="853630" y="2198141"/>
              <a:ext cx="272250" cy="720192"/>
            </a:xfrm>
            <a:custGeom>
              <a:avLst/>
              <a:gdLst/>
              <a:ahLst/>
              <a:cxnLst/>
              <a:rect l="0" t="0" r="0" b="0"/>
              <a:pathLst>
                <a:path w="272250" h="720192">
                  <a:moveTo>
                    <a:pt x="0" y="0"/>
                  </a:moveTo>
                  <a:lnTo>
                    <a:pt x="272250" y="72019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20" name="Shape 11525"/>
            <p:cNvSpPr/>
            <p:nvPr/>
          </p:nvSpPr>
          <p:spPr>
            <a:xfrm>
              <a:off x="503949" y="17157"/>
              <a:ext cx="26264" cy="248121"/>
            </a:xfrm>
            <a:custGeom>
              <a:avLst/>
              <a:gdLst/>
              <a:ahLst/>
              <a:cxnLst/>
              <a:rect l="0" t="0" r="0" b="0"/>
              <a:pathLst>
                <a:path w="26264" h="248121">
                  <a:moveTo>
                    <a:pt x="0" y="0"/>
                  </a:moveTo>
                  <a:lnTo>
                    <a:pt x="26264" y="248121"/>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21" name="Shape 11526"/>
            <p:cNvSpPr/>
            <p:nvPr/>
          </p:nvSpPr>
          <p:spPr>
            <a:xfrm>
              <a:off x="530212" y="265278"/>
              <a:ext cx="52134" cy="348716"/>
            </a:xfrm>
            <a:custGeom>
              <a:avLst/>
              <a:gdLst/>
              <a:ahLst/>
              <a:cxnLst/>
              <a:rect l="0" t="0" r="0" b="0"/>
              <a:pathLst>
                <a:path w="52134" h="348716">
                  <a:moveTo>
                    <a:pt x="0" y="0"/>
                  </a:moveTo>
                  <a:lnTo>
                    <a:pt x="52134" y="34871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22" name="Shape 11527"/>
            <p:cNvSpPr/>
            <p:nvPr/>
          </p:nvSpPr>
          <p:spPr>
            <a:xfrm>
              <a:off x="582346" y="613994"/>
              <a:ext cx="281762" cy="1229119"/>
            </a:xfrm>
            <a:custGeom>
              <a:avLst/>
              <a:gdLst/>
              <a:ahLst/>
              <a:cxnLst/>
              <a:rect l="0" t="0" r="0" b="0"/>
              <a:pathLst>
                <a:path w="281762" h="1229119">
                  <a:moveTo>
                    <a:pt x="0" y="0"/>
                  </a:moveTo>
                  <a:lnTo>
                    <a:pt x="281762" y="122911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23" name="Shape 11528"/>
            <p:cNvSpPr/>
            <p:nvPr/>
          </p:nvSpPr>
          <p:spPr>
            <a:xfrm>
              <a:off x="864108" y="1843112"/>
              <a:ext cx="55588" cy="364477"/>
            </a:xfrm>
            <a:custGeom>
              <a:avLst/>
              <a:gdLst/>
              <a:ahLst/>
              <a:cxnLst/>
              <a:rect l="0" t="0" r="0" b="0"/>
              <a:pathLst>
                <a:path w="55588" h="364477">
                  <a:moveTo>
                    <a:pt x="0" y="0"/>
                  </a:moveTo>
                  <a:lnTo>
                    <a:pt x="55588" y="364477"/>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24" name="Shape 11529"/>
            <p:cNvSpPr/>
            <p:nvPr/>
          </p:nvSpPr>
          <p:spPr>
            <a:xfrm>
              <a:off x="919696" y="2207589"/>
              <a:ext cx="206184" cy="710743"/>
            </a:xfrm>
            <a:custGeom>
              <a:avLst/>
              <a:gdLst/>
              <a:ahLst/>
              <a:cxnLst/>
              <a:rect l="0" t="0" r="0" b="0"/>
              <a:pathLst>
                <a:path w="206184" h="710743">
                  <a:moveTo>
                    <a:pt x="0" y="0"/>
                  </a:moveTo>
                  <a:lnTo>
                    <a:pt x="206184" y="71074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25" name="Rectangle 24"/>
            <p:cNvSpPr/>
            <p:nvPr/>
          </p:nvSpPr>
          <p:spPr>
            <a:xfrm>
              <a:off x="1101776" y="2948117"/>
              <a:ext cx="90062" cy="1230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6" name="Shape 11531"/>
            <p:cNvSpPr/>
            <p:nvPr/>
          </p:nvSpPr>
          <p:spPr>
            <a:xfrm>
              <a:off x="939064" y="211023"/>
              <a:ext cx="0" cy="414274"/>
            </a:xfrm>
            <a:custGeom>
              <a:avLst/>
              <a:gdLst/>
              <a:ahLst/>
              <a:cxnLst/>
              <a:rect l="0" t="0" r="0" b="0"/>
              <a:pathLst>
                <a:path h="414274">
                  <a:moveTo>
                    <a:pt x="0" y="0"/>
                  </a:moveTo>
                  <a:lnTo>
                    <a:pt x="0" y="414274"/>
                  </a:lnTo>
                </a:path>
              </a:pathLst>
            </a:custGeom>
            <a:ln w="12690" cap="flat">
              <a:custDash>
                <a:ds d="99925" sp="99925"/>
              </a:custDash>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27" name="Rectangle 26"/>
            <p:cNvSpPr/>
            <p:nvPr/>
          </p:nvSpPr>
          <p:spPr>
            <a:xfrm>
              <a:off x="407378" y="2133121"/>
              <a:ext cx="97489" cy="1230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8" name="Rectangle 27"/>
            <p:cNvSpPr/>
            <p:nvPr/>
          </p:nvSpPr>
          <p:spPr>
            <a:xfrm>
              <a:off x="480691" y="2196348"/>
              <a:ext cx="39360" cy="7171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4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9" name="Shape 11534"/>
            <p:cNvSpPr/>
            <p:nvPr/>
          </p:nvSpPr>
          <p:spPr>
            <a:xfrm>
              <a:off x="538836" y="2162454"/>
              <a:ext cx="129502" cy="0"/>
            </a:xfrm>
            <a:custGeom>
              <a:avLst/>
              <a:gdLst/>
              <a:ahLst/>
              <a:cxnLst/>
              <a:rect l="0" t="0" r="0" b="0"/>
              <a:pathLst>
                <a:path w="129502">
                  <a:moveTo>
                    <a:pt x="0" y="0"/>
                  </a:moveTo>
                  <a:lnTo>
                    <a:pt x="129502" y="0"/>
                  </a:lnTo>
                </a:path>
              </a:pathLst>
            </a:custGeom>
            <a:ln w="12690"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30" name="Shape 11535"/>
            <p:cNvSpPr/>
            <p:nvPr/>
          </p:nvSpPr>
          <p:spPr>
            <a:xfrm>
              <a:off x="652412" y="2132292"/>
              <a:ext cx="54229" cy="60325"/>
            </a:xfrm>
            <a:custGeom>
              <a:avLst/>
              <a:gdLst/>
              <a:ahLst/>
              <a:cxnLst/>
              <a:rect l="0" t="0" r="0" b="0"/>
              <a:pathLst>
                <a:path w="54229" h="60325">
                  <a:moveTo>
                    <a:pt x="0" y="0"/>
                  </a:moveTo>
                  <a:cubicBezTo>
                    <a:pt x="13843" y="12064"/>
                    <a:pt x="36207" y="23482"/>
                    <a:pt x="54229" y="30163"/>
                  </a:cubicBezTo>
                  <a:cubicBezTo>
                    <a:pt x="36207" y="36855"/>
                    <a:pt x="13843" y="48247"/>
                    <a:pt x="0" y="60325"/>
                  </a:cubicBezTo>
                  <a:lnTo>
                    <a:pt x="10922" y="30163"/>
                  </a:lnTo>
                  <a:lnTo>
                    <a:pt x="0"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31" name="Shape 11536"/>
            <p:cNvSpPr/>
            <p:nvPr/>
          </p:nvSpPr>
          <p:spPr>
            <a:xfrm>
              <a:off x="828040" y="2358618"/>
              <a:ext cx="7963" cy="14122"/>
            </a:xfrm>
            <a:custGeom>
              <a:avLst/>
              <a:gdLst/>
              <a:ahLst/>
              <a:cxnLst/>
              <a:rect l="0" t="0" r="0" b="0"/>
              <a:pathLst>
                <a:path w="7963" h="14122">
                  <a:moveTo>
                    <a:pt x="7963" y="14122"/>
                  </a:moveTo>
                  <a:lnTo>
                    <a:pt x="0" y="0"/>
                  </a:lnTo>
                </a:path>
              </a:pathLst>
            </a:custGeom>
            <a:ln w="12690" cap="flat">
              <a:miter lim="100000"/>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32" name="Shape 11537"/>
            <p:cNvSpPr/>
            <p:nvPr/>
          </p:nvSpPr>
          <p:spPr>
            <a:xfrm>
              <a:off x="809193" y="2325281"/>
              <a:ext cx="52946" cy="62053"/>
            </a:xfrm>
            <a:custGeom>
              <a:avLst/>
              <a:gdLst/>
              <a:ahLst/>
              <a:cxnLst/>
              <a:rect l="0" t="0" r="0" b="0"/>
              <a:pathLst>
                <a:path w="52946" h="62053">
                  <a:moveTo>
                    <a:pt x="0" y="0"/>
                  </a:moveTo>
                  <a:cubicBezTo>
                    <a:pt x="14668" y="12382"/>
                    <a:pt x="35623" y="26238"/>
                    <a:pt x="52946" y="32347"/>
                  </a:cubicBezTo>
                  <a:lnTo>
                    <a:pt x="21323" y="37694"/>
                  </a:lnTo>
                  <a:lnTo>
                    <a:pt x="419" y="62053"/>
                  </a:lnTo>
                  <a:cubicBezTo>
                    <a:pt x="4115" y="44044"/>
                    <a:pt x="3048" y="18961"/>
                    <a:pt x="0" y="0"/>
                  </a:cubicBezTo>
                  <a:close/>
                </a:path>
              </a:pathLst>
            </a:custGeom>
            <a:ln w="0" cap="flat">
              <a:miter lim="100000"/>
            </a:ln>
          </p:spPr>
          <p:style>
            <a:lnRef idx="0">
              <a:srgbClr val="000000">
                <a:alpha val="0"/>
              </a:srgbClr>
            </a:lnRef>
            <a:fillRef idx="1">
              <a:srgbClr val="0000FF"/>
            </a:fillRef>
            <a:effectRef idx="0">
              <a:scrgbClr r="0" g="0" b="0"/>
            </a:effectRef>
            <a:fontRef idx="none"/>
          </p:style>
          <p:txBody>
            <a:bodyPr/>
            <a:lstStyle/>
            <a:p>
              <a:endParaRPr lang="en-US" dirty="0"/>
            </a:p>
          </p:txBody>
        </p:sp>
        <p:sp>
          <p:nvSpPr>
            <p:cNvPr id="33" name="Rectangle 32"/>
            <p:cNvSpPr/>
            <p:nvPr/>
          </p:nvSpPr>
          <p:spPr>
            <a:xfrm>
              <a:off x="19812" y="582032"/>
              <a:ext cx="75074" cy="1230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4" name="Rectangle 33"/>
            <p:cNvSpPr/>
            <p:nvPr/>
          </p:nvSpPr>
          <p:spPr>
            <a:xfrm>
              <a:off x="76282" y="645264"/>
              <a:ext cx="39360" cy="7171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4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5" name="Shape 11540"/>
            <p:cNvSpPr/>
            <p:nvPr/>
          </p:nvSpPr>
          <p:spPr>
            <a:xfrm>
              <a:off x="142951" y="616508"/>
              <a:ext cx="129515" cy="0"/>
            </a:xfrm>
            <a:custGeom>
              <a:avLst/>
              <a:gdLst/>
              <a:ahLst/>
              <a:cxnLst/>
              <a:rect l="0" t="0" r="0" b="0"/>
              <a:pathLst>
                <a:path w="129515">
                  <a:moveTo>
                    <a:pt x="0" y="0"/>
                  </a:moveTo>
                  <a:lnTo>
                    <a:pt x="129515" y="0"/>
                  </a:lnTo>
                </a:path>
              </a:pathLst>
            </a:custGeom>
            <a:ln w="12690"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36" name="Shape 11541"/>
            <p:cNvSpPr/>
            <p:nvPr/>
          </p:nvSpPr>
          <p:spPr>
            <a:xfrm>
              <a:off x="256527" y="586333"/>
              <a:ext cx="54229" cy="60350"/>
            </a:xfrm>
            <a:custGeom>
              <a:avLst/>
              <a:gdLst/>
              <a:ahLst/>
              <a:cxnLst/>
              <a:rect l="0" t="0" r="0" b="0"/>
              <a:pathLst>
                <a:path w="54229" h="60350">
                  <a:moveTo>
                    <a:pt x="0" y="0"/>
                  </a:moveTo>
                  <a:cubicBezTo>
                    <a:pt x="13856" y="12090"/>
                    <a:pt x="36220" y="23495"/>
                    <a:pt x="54229" y="30175"/>
                  </a:cubicBezTo>
                  <a:cubicBezTo>
                    <a:pt x="36220" y="36855"/>
                    <a:pt x="13856" y="48273"/>
                    <a:pt x="0" y="60350"/>
                  </a:cubicBezTo>
                  <a:lnTo>
                    <a:pt x="10922" y="30175"/>
                  </a:lnTo>
                  <a:lnTo>
                    <a:pt x="0"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37" name="Rectangle 36"/>
            <p:cNvSpPr/>
            <p:nvPr/>
          </p:nvSpPr>
          <p:spPr>
            <a:xfrm>
              <a:off x="0" y="296117"/>
              <a:ext cx="75074" cy="1230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8" name="Rectangle 37"/>
            <p:cNvSpPr/>
            <p:nvPr/>
          </p:nvSpPr>
          <p:spPr>
            <a:xfrm>
              <a:off x="56461" y="359349"/>
              <a:ext cx="39360" cy="7171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4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9" name="Shape 11544"/>
            <p:cNvSpPr/>
            <p:nvPr/>
          </p:nvSpPr>
          <p:spPr>
            <a:xfrm>
              <a:off x="123177" y="333565"/>
              <a:ext cx="129527" cy="0"/>
            </a:xfrm>
            <a:custGeom>
              <a:avLst/>
              <a:gdLst/>
              <a:ahLst/>
              <a:cxnLst/>
              <a:rect l="0" t="0" r="0" b="0"/>
              <a:pathLst>
                <a:path w="129527">
                  <a:moveTo>
                    <a:pt x="0" y="0"/>
                  </a:moveTo>
                  <a:lnTo>
                    <a:pt x="129527" y="0"/>
                  </a:lnTo>
                </a:path>
              </a:pathLst>
            </a:custGeom>
            <a:ln w="12690"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40" name="Shape 11545"/>
            <p:cNvSpPr/>
            <p:nvPr/>
          </p:nvSpPr>
          <p:spPr>
            <a:xfrm>
              <a:off x="236766" y="303402"/>
              <a:ext cx="54229" cy="60325"/>
            </a:xfrm>
            <a:custGeom>
              <a:avLst/>
              <a:gdLst/>
              <a:ahLst/>
              <a:cxnLst/>
              <a:rect l="0" t="0" r="0" b="0"/>
              <a:pathLst>
                <a:path w="54229" h="60325">
                  <a:moveTo>
                    <a:pt x="0" y="0"/>
                  </a:moveTo>
                  <a:cubicBezTo>
                    <a:pt x="13856" y="12078"/>
                    <a:pt x="36207" y="23482"/>
                    <a:pt x="54229" y="30163"/>
                  </a:cubicBezTo>
                  <a:cubicBezTo>
                    <a:pt x="36207" y="36856"/>
                    <a:pt x="13856" y="48261"/>
                    <a:pt x="0" y="60325"/>
                  </a:cubicBezTo>
                  <a:lnTo>
                    <a:pt x="10897" y="30163"/>
                  </a:lnTo>
                  <a:lnTo>
                    <a:pt x="0"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41" name="Shape 11546"/>
            <p:cNvSpPr/>
            <p:nvPr/>
          </p:nvSpPr>
          <p:spPr>
            <a:xfrm>
              <a:off x="871804" y="2367229"/>
              <a:ext cx="6884" cy="14656"/>
            </a:xfrm>
            <a:custGeom>
              <a:avLst/>
              <a:gdLst/>
              <a:ahLst/>
              <a:cxnLst/>
              <a:rect l="0" t="0" r="0" b="0"/>
              <a:pathLst>
                <a:path w="6884" h="14656">
                  <a:moveTo>
                    <a:pt x="6884" y="14656"/>
                  </a:moveTo>
                  <a:lnTo>
                    <a:pt x="0" y="0"/>
                  </a:lnTo>
                </a:path>
              </a:pathLst>
            </a:custGeom>
            <a:ln w="12690" cap="flat">
              <a:miter lim="100000"/>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42" name="Shape 11547"/>
            <p:cNvSpPr/>
            <p:nvPr/>
          </p:nvSpPr>
          <p:spPr>
            <a:xfrm>
              <a:off x="851255" y="2332571"/>
              <a:ext cx="54623" cy="61899"/>
            </a:xfrm>
            <a:custGeom>
              <a:avLst/>
              <a:gdLst/>
              <a:ahLst/>
              <a:cxnLst/>
              <a:rect l="0" t="0" r="0" b="0"/>
              <a:pathLst>
                <a:path w="54623" h="61899">
                  <a:moveTo>
                    <a:pt x="4280" y="0"/>
                  </a:moveTo>
                  <a:cubicBezTo>
                    <a:pt x="17996" y="13462"/>
                    <a:pt x="37821" y="28866"/>
                    <a:pt x="54623" y="36271"/>
                  </a:cubicBezTo>
                  <a:lnTo>
                    <a:pt x="22682" y="39217"/>
                  </a:lnTo>
                  <a:lnTo>
                    <a:pt x="0" y="61899"/>
                  </a:lnTo>
                  <a:cubicBezTo>
                    <a:pt x="5055" y="44234"/>
                    <a:pt x="5893" y="19152"/>
                    <a:pt x="4280" y="0"/>
                  </a:cubicBezTo>
                  <a:close/>
                </a:path>
              </a:pathLst>
            </a:custGeom>
            <a:ln w="0" cap="flat">
              <a:miter lim="100000"/>
            </a:ln>
          </p:spPr>
          <p:style>
            <a:lnRef idx="0">
              <a:srgbClr val="000000">
                <a:alpha val="0"/>
              </a:srgbClr>
            </a:lnRef>
            <a:fillRef idx="1">
              <a:srgbClr val="0000FF"/>
            </a:fillRef>
            <a:effectRef idx="0">
              <a:scrgbClr r="0" g="0" b="0"/>
            </a:effectRef>
            <a:fontRef idx="none"/>
          </p:style>
          <p:txBody>
            <a:bodyPr/>
            <a:lstStyle/>
            <a:p>
              <a:endParaRPr lang="en-US" dirty="0"/>
            </a:p>
          </p:txBody>
        </p:sp>
        <p:sp>
          <p:nvSpPr>
            <p:cNvPr id="43" name="Shape 11548"/>
            <p:cNvSpPr/>
            <p:nvPr/>
          </p:nvSpPr>
          <p:spPr>
            <a:xfrm>
              <a:off x="920242" y="2374937"/>
              <a:ext cx="5055" cy="15418"/>
            </a:xfrm>
            <a:custGeom>
              <a:avLst/>
              <a:gdLst/>
              <a:ahLst/>
              <a:cxnLst/>
              <a:rect l="0" t="0" r="0" b="0"/>
              <a:pathLst>
                <a:path w="5055" h="15418">
                  <a:moveTo>
                    <a:pt x="5055" y="15418"/>
                  </a:moveTo>
                  <a:lnTo>
                    <a:pt x="0" y="0"/>
                  </a:lnTo>
                </a:path>
              </a:pathLst>
            </a:custGeom>
            <a:ln w="12690" cap="flat">
              <a:miter lim="100000"/>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44" name="Shape 11549"/>
            <p:cNvSpPr/>
            <p:nvPr/>
          </p:nvSpPr>
          <p:spPr>
            <a:xfrm>
              <a:off x="896531" y="2338527"/>
              <a:ext cx="57340" cy="60922"/>
            </a:xfrm>
            <a:custGeom>
              <a:avLst/>
              <a:gdLst/>
              <a:ahLst/>
              <a:cxnLst/>
              <a:rect l="0" t="0" r="0" b="0"/>
              <a:pathLst>
                <a:path w="57340" h="60922">
                  <a:moveTo>
                    <a:pt x="11811" y="0"/>
                  </a:moveTo>
                  <a:cubicBezTo>
                    <a:pt x="23762" y="15049"/>
                    <a:pt x="41554" y="32765"/>
                    <a:pt x="57340" y="42164"/>
                  </a:cubicBezTo>
                  <a:lnTo>
                    <a:pt x="25273" y="41186"/>
                  </a:lnTo>
                  <a:lnTo>
                    <a:pt x="0" y="60922"/>
                  </a:lnTo>
                  <a:cubicBezTo>
                    <a:pt x="7163" y="44005"/>
                    <a:pt x="11062" y="19214"/>
                    <a:pt x="11811" y="0"/>
                  </a:cubicBezTo>
                  <a:close/>
                </a:path>
              </a:pathLst>
            </a:custGeom>
            <a:ln w="0" cap="flat">
              <a:miter lim="100000"/>
            </a:ln>
          </p:spPr>
          <p:style>
            <a:lnRef idx="0">
              <a:srgbClr val="000000">
                <a:alpha val="0"/>
              </a:srgbClr>
            </a:lnRef>
            <a:fillRef idx="1">
              <a:srgbClr val="0000FF"/>
            </a:fillRef>
            <a:effectRef idx="0">
              <a:scrgbClr r="0" g="0" b="0"/>
            </a:effectRef>
            <a:fontRef idx="none"/>
          </p:style>
          <p:txBody>
            <a:bodyPr/>
            <a:lstStyle/>
            <a:p>
              <a:endParaRPr lang="en-US" dirty="0"/>
            </a:p>
          </p:txBody>
        </p:sp>
        <p:sp>
          <p:nvSpPr>
            <p:cNvPr id="45" name="Shape 11550"/>
            <p:cNvSpPr/>
            <p:nvPr/>
          </p:nvSpPr>
          <p:spPr>
            <a:xfrm>
              <a:off x="969112" y="2378938"/>
              <a:ext cx="4039" cy="15761"/>
            </a:xfrm>
            <a:custGeom>
              <a:avLst/>
              <a:gdLst/>
              <a:ahLst/>
              <a:cxnLst/>
              <a:rect l="0" t="0" r="0" b="0"/>
              <a:pathLst>
                <a:path w="4039" h="15761">
                  <a:moveTo>
                    <a:pt x="4039" y="15761"/>
                  </a:moveTo>
                  <a:lnTo>
                    <a:pt x="0" y="0"/>
                  </a:lnTo>
                </a:path>
              </a:pathLst>
            </a:custGeom>
            <a:ln w="12690" cap="flat">
              <a:miter lim="100000"/>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46" name="Shape 11551"/>
            <p:cNvSpPr/>
            <p:nvPr/>
          </p:nvSpPr>
          <p:spPr>
            <a:xfrm>
              <a:off x="943851" y="2341854"/>
              <a:ext cx="58458" cy="60046"/>
            </a:xfrm>
            <a:custGeom>
              <a:avLst/>
              <a:gdLst/>
              <a:ahLst/>
              <a:cxnLst/>
              <a:rect l="0" t="0" r="0" b="0"/>
              <a:pathLst>
                <a:path w="58458" h="60046">
                  <a:moveTo>
                    <a:pt x="15723" y="0"/>
                  </a:moveTo>
                  <a:cubicBezTo>
                    <a:pt x="26670" y="15786"/>
                    <a:pt x="43307" y="34608"/>
                    <a:pt x="58458" y="45009"/>
                  </a:cubicBezTo>
                  <a:lnTo>
                    <a:pt x="26492" y="41961"/>
                  </a:lnTo>
                  <a:lnTo>
                    <a:pt x="0" y="60046"/>
                  </a:lnTo>
                  <a:cubicBezTo>
                    <a:pt x="8255" y="43612"/>
                    <a:pt x="13729" y="19127"/>
                    <a:pt x="15723" y="0"/>
                  </a:cubicBezTo>
                  <a:close/>
                </a:path>
              </a:pathLst>
            </a:custGeom>
            <a:ln w="0" cap="flat">
              <a:miter lim="100000"/>
            </a:ln>
          </p:spPr>
          <p:style>
            <a:lnRef idx="0">
              <a:srgbClr val="000000">
                <a:alpha val="0"/>
              </a:srgbClr>
            </a:lnRef>
            <a:fillRef idx="1">
              <a:srgbClr val="0000FF"/>
            </a:fillRef>
            <a:effectRef idx="0">
              <a:scrgbClr r="0" g="0" b="0"/>
            </a:effectRef>
            <a:fontRef idx="none"/>
          </p:style>
          <p:txBody>
            <a:bodyPr/>
            <a:lstStyle/>
            <a:p>
              <a:endParaRPr lang="en-US" dirty="0"/>
            </a:p>
          </p:txBody>
        </p:sp>
        <p:sp>
          <p:nvSpPr>
            <p:cNvPr id="47" name="Rectangle 46"/>
            <p:cNvSpPr/>
            <p:nvPr/>
          </p:nvSpPr>
          <p:spPr>
            <a:xfrm>
              <a:off x="782650" y="9922"/>
              <a:ext cx="75074" cy="1230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8" name="Rectangle 47"/>
            <p:cNvSpPr/>
            <p:nvPr/>
          </p:nvSpPr>
          <p:spPr>
            <a:xfrm>
              <a:off x="839121" y="73154"/>
              <a:ext cx="39360" cy="7171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4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9" name="Shape 11554"/>
            <p:cNvSpPr/>
            <p:nvPr/>
          </p:nvSpPr>
          <p:spPr>
            <a:xfrm>
              <a:off x="678091" y="102260"/>
              <a:ext cx="91618" cy="91440"/>
            </a:xfrm>
            <a:custGeom>
              <a:avLst/>
              <a:gdLst/>
              <a:ahLst/>
              <a:cxnLst/>
              <a:rect l="0" t="0" r="0" b="0"/>
              <a:pathLst>
                <a:path w="91618" h="91440">
                  <a:moveTo>
                    <a:pt x="91618" y="0"/>
                  </a:moveTo>
                  <a:lnTo>
                    <a:pt x="0" y="91440"/>
                  </a:lnTo>
                </a:path>
              </a:pathLst>
            </a:custGeom>
            <a:ln w="12690"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50" name="Shape 11555"/>
            <p:cNvSpPr/>
            <p:nvPr/>
          </p:nvSpPr>
          <p:spPr>
            <a:xfrm>
              <a:off x="650977" y="161086"/>
              <a:ext cx="59703" cy="59665"/>
            </a:xfrm>
            <a:custGeom>
              <a:avLst/>
              <a:gdLst/>
              <a:ahLst/>
              <a:cxnLst/>
              <a:rect l="0" t="0" r="0" b="0"/>
              <a:pathLst>
                <a:path w="59703" h="59665">
                  <a:moveTo>
                    <a:pt x="17082" y="0"/>
                  </a:moveTo>
                  <a:lnTo>
                    <a:pt x="30658" y="29070"/>
                  </a:lnTo>
                  <a:lnTo>
                    <a:pt x="59703" y="42710"/>
                  </a:lnTo>
                  <a:cubicBezTo>
                    <a:pt x="41377" y="43955"/>
                    <a:pt x="17475" y="51664"/>
                    <a:pt x="0" y="59665"/>
                  </a:cubicBezTo>
                  <a:cubicBezTo>
                    <a:pt x="8039" y="42202"/>
                    <a:pt x="15786" y="18339"/>
                    <a:pt x="17082" y="0"/>
                  </a:cubicBez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51" name="Shape 11556"/>
            <p:cNvSpPr/>
            <p:nvPr/>
          </p:nvSpPr>
          <p:spPr>
            <a:xfrm>
              <a:off x="733006" y="659473"/>
              <a:ext cx="91453" cy="91363"/>
            </a:xfrm>
            <a:custGeom>
              <a:avLst/>
              <a:gdLst/>
              <a:ahLst/>
              <a:cxnLst/>
              <a:rect l="0" t="0" r="0" b="0"/>
              <a:pathLst>
                <a:path w="91453" h="91363">
                  <a:moveTo>
                    <a:pt x="91453" y="91363"/>
                  </a:moveTo>
                  <a:lnTo>
                    <a:pt x="0" y="0"/>
                  </a:lnTo>
                </a:path>
              </a:pathLst>
            </a:custGeom>
            <a:ln w="12690"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52" name="Shape 11557"/>
            <p:cNvSpPr/>
            <p:nvPr/>
          </p:nvSpPr>
          <p:spPr>
            <a:xfrm>
              <a:off x="705904" y="632409"/>
              <a:ext cx="59715" cy="59677"/>
            </a:xfrm>
            <a:custGeom>
              <a:avLst/>
              <a:gdLst/>
              <a:ahLst/>
              <a:cxnLst/>
              <a:rect l="0" t="0" r="0" b="0"/>
              <a:pathLst>
                <a:path w="59715" h="59677">
                  <a:moveTo>
                    <a:pt x="0" y="0"/>
                  </a:moveTo>
                  <a:cubicBezTo>
                    <a:pt x="17475" y="8014"/>
                    <a:pt x="41364" y="15748"/>
                    <a:pt x="59715" y="16993"/>
                  </a:cubicBezTo>
                  <a:lnTo>
                    <a:pt x="30657" y="30620"/>
                  </a:lnTo>
                  <a:lnTo>
                    <a:pt x="17056" y="59677"/>
                  </a:lnTo>
                  <a:cubicBezTo>
                    <a:pt x="15799" y="41352"/>
                    <a:pt x="8026" y="17463"/>
                    <a:pt x="0" y="0"/>
                  </a:cubicBez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53" name="Rectangle 52"/>
            <p:cNvSpPr/>
            <p:nvPr/>
          </p:nvSpPr>
          <p:spPr>
            <a:xfrm>
              <a:off x="835914" y="745341"/>
              <a:ext cx="75074" cy="1230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4" name="Rectangle 53"/>
            <p:cNvSpPr/>
            <p:nvPr/>
          </p:nvSpPr>
          <p:spPr>
            <a:xfrm>
              <a:off x="892370" y="808572"/>
              <a:ext cx="39360" cy="7171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4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5" name="Shape 11560"/>
            <p:cNvSpPr/>
            <p:nvPr/>
          </p:nvSpPr>
          <p:spPr>
            <a:xfrm>
              <a:off x="1016965" y="2381529"/>
              <a:ext cx="3378" cy="15697"/>
            </a:xfrm>
            <a:custGeom>
              <a:avLst/>
              <a:gdLst/>
              <a:ahLst/>
              <a:cxnLst/>
              <a:rect l="0" t="0" r="0" b="0"/>
              <a:pathLst>
                <a:path w="3378" h="15697">
                  <a:moveTo>
                    <a:pt x="3378" y="15697"/>
                  </a:moveTo>
                  <a:lnTo>
                    <a:pt x="0" y="0"/>
                  </a:lnTo>
                </a:path>
              </a:pathLst>
            </a:custGeom>
            <a:ln w="12690" cap="flat">
              <a:miter lim="100000"/>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56" name="Shape 11561"/>
            <p:cNvSpPr/>
            <p:nvPr/>
          </p:nvSpPr>
          <p:spPr>
            <a:xfrm>
              <a:off x="990829" y="2344102"/>
              <a:ext cx="58991" cy="59386"/>
            </a:xfrm>
            <a:custGeom>
              <a:avLst/>
              <a:gdLst/>
              <a:ahLst/>
              <a:cxnLst/>
              <a:rect l="0" t="0" r="0" b="0"/>
              <a:pathLst>
                <a:path w="58991" h="59386">
                  <a:moveTo>
                    <a:pt x="18047" y="0"/>
                  </a:moveTo>
                  <a:cubicBezTo>
                    <a:pt x="28384" y="16193"/>
                    <a:pt x="44272" y="35649"/>
                    <a:pt x="58991" y="46648"/>
                  </a:cubicBezTo>
                  <a:lnTo>
                    <a:pt x="27178" y="42342"/>
                  </a:lnTo>
                  <a:lnTo>
                    <a:pt x="0" y="59386"/>
                  </a:lnTo>
                  <a:cubicBezTo>
                    <a:pt x="8903" y="43282"/>
                    <a:pt x="15316" y="19025"/>
                    <a:pt x="18047" y="0"/>
                  </a:cubicBezTo>
                  <a:close/>
                </a:path>
              </a:pathLst>
            </a:custGeom>
            <a:ln w="0" cap="flat">
              <a:miter lim="100000"/>
            </a:ln>
          </p:spPr>
          <p:style>
            <a:lnRef idx="0">
              <a:srgbClr val="000000">
                <a:alpha val="0"/>
              </a:srgbClr>
            </a:lnRef>
            <a:fillRef idx="1">
              <a:srgbClr val="0000FF"/>
            </a:fillRef>
            <a:effectRef idx="0">
              <a:scrgbClr r="0" g="0" b="0"/>
            </a:effectRef>
            <a:fontRef idx="none"/>
          </p:style>
          <p:txBody>
            <a:bodyPr/>
            <a:lstStyle/>
            <a:p>
              <a:endParaRPr lang="en-US" dirty="0"/>
            </a:p>
          </p:txBody>
        </p:sp>
        <p:sp>
          <p:nvSpPr>
            <p:cNvPr id="57" name="Shape 11562"/>
            <p:cNvSpPr/>
            <p:nvPr/>
          </p:nvSpPr>
          <p:spPr>
            <a:xfrm>
              <a:off x="987425" y="1838286"/>
              <a:ext cx="0" cy="375463"/>
            </a:xfrm>
            <a:custGeom>
              <a:avLst/>
              <a:gdLst/>
              <a:ahLst/>
              <a:cxnLst/>
              <a:rect l="0" t="0" r="0" b="0"/>
              <a:pathLst>
                <a:path h="375463">
                  <a:moveTo>
                    <a:pt x="0" y="0"/>
                  </a:moveTo>
                  <a:lnTo>
                    <a:pt x="0" y="375463"/>
                  </a:lnTo>
                </a:path>
              </a:pathLst>
            </a:custGeom>
            <a:ln w="12690" cap="flat">
              <a:custDash>
                <a:ds d="99925" sp="99925"/>
              </a:custDash>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58" name="Shape 11563"/>
            <p:cNvSpPr/>
            <p:nvPr/>
          </p:nvSpPr>
          <p:spPr>
            <a:xfrm>
              <a:off x="1034402" y="2258225"/>
              <a:ext cx="91605" cy="91389"/>
            </a:xfrm>
            <a:custGeom>
              <a:avLst/>
              <a:gdLst/>
              <a:ahLst/>
              <a:cxnLst/>
              <a:rect l="0" t="0" r="0" b="0"/>
              <a:pathLst>
                <a:path w="91605" h="91389">
                  <a:moveTo>
                    <a:pt x="91605" y="91389"/>
                  </a:moveTo>
                  <a:lnTo>
                    <a:pt x="0" y="0"/>
                  </a:lnTo>
                </a:path>
              </a:pathLst>
            </a:custGeom>
            <a:ln w="12690"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59" name="Shape 11564"/>
            <p:cNvSpPr/>
            <p:nvPr/>
          </p:nvSpPr>
          <p:spPr>
            <a:xfrm>
              <a:off x="1007288" y="2231186"/>
              <a:ext cx="59716" cy="59665"/>
            </a:xfrm>
            <a:custGeom>
              <a:avLst/>
              <a:gdLst/>
              <a:ahLst/>
              <a:cxnLst/>
              <a:rect l="0" t="0" r="0" b="0"/>
              <a:pathLst>
                <a:path w="59716" h="59665">
                  <a:moveTo>
                    <a:pt x="0" y="0"/>
                  </a:moveTo>
                  <a:cubicBezTo>
                    <a:pt x="17475" y="7989"/>
                    <a:pt x="41364" y="15697"/>
                    <a:pt x="59716" y="16929"/>
                  </a:cubicBezTo>
                  <a:lnTo>
                    <a:pt x="30658" y="30594"/>
                  </a:lnTo>
                  <a:lnTo>
                    <a:pt x="17082" y="59665"/>
                  </a:lnTo>
                  <a:cubicBezTo>
                    <a:pt x="15811" y="41313"/>
                    <a:pt x="8039" y="17450"/>
                    <a:pt x="0" y="0"/>
                  </a:cubicBez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60" name="Rectangle 59"/>
            <p:cNvSpPr/>
            <p:nvPr/>
          </p:nvSpPr>
          <p:spPr>
            <a:xfrm>
              <a:off x="1137386" y="2344118"/>
              <a:ext cx="75074" cy="1230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1" name="Rectangle 60"/>
            <p:cNvSpPr/>
            <p:nvPr/>
          </p:nvSpPr>
          <p:spPr>
            <a:xfrm>
              <a:off x="1193847" y="2407345"/>
              <a:ext cx="39360" cy="7171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4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2" name="Rectangle 61"/>
            <p:cNvSpPr/>
            <p:nvPr/>
          </p:nvSpPr>
          <p:spPr>
            <a:xfrm>
              <a:off x="1084086" y="1617793"/>
              <a:ext cx="75074" cy="1230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3" name="Rectangle 62"/>
            <p:cNvSpPr/>
            <p:nvPr/>
          </p:nvSpPr>
          <p:spPr>
            <a:xfrm>
              <a:off x="1140547" y="1681025"/>
              <a:ext cx="39360" cy="7171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4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4" name="Shape 11569"/>
            <p:cNvSpPr/>
            <p:nvPr/>
          </p:nvSpPr>
          <p:spPr>
            <a:xfrm>
              <a:off x="979678" y="1709889"/>
              <a:ext cx="91427" cy="91592"/>
            </a:xfrm>
            <a:custGeom>
              <a:avLst/>
              <a:gdLst/>
              <a:ahLst/>
              <a:cxnLst/>
              <a:rect l="0" t="0" r="0" b="0"/>
              <a:pathLst>
                <a:path w="91427" h="91592">
                  <a:moveTo>
                    <a:pt x="91427" y="0"/>
                  </a:moveTo>
                  <a:lnTo>
                    <a:pt x="0" y="91592"/>
                  </a:lnTo>
                </a:path>
              </a:pathLst>
            </a:custGeom>
            <a:ln w="12690" cap="flat">
              <a:miter lim="100000"/>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65" name="Shape 11570"/>
            <p:cNvSpPr/>
            <p:nvPr/>
          </p:nvSpPr>
          <p:spPr>
            <a:xfrm>
              <a:off x="952627" y="1768894"/>
              <a:ext cx="59665" cy="59690"/>
            </a:xfrm>
            <a:custGeom>
              <a:avLst/>
              <a:gdLst/>
              <a:ahLst/>
              <a:cxnLst/>
              <a:rect l="0" t="0" r="0" b="0"/>
              <a:pathLst>
                <a:path w="59665" h="59690">
                  <a:moveTo>
                    <a:pt x="16954" y="0"/>
                  </a:moveTo>
                  <a:lnTo>
                    <a:pt x="30594" y="29032"/>
                  </a:lnTo>
                  <a:lnTo>
                    <a:pt x="59665" y="42621"/>
                  </a:lnTo>
                  <a:cubicBezTo>
                    <a:pt x="41326" y="43904"/>
                    <a:pt x="17463" y="51651"/>
                    <a:pt x="0" y="59690"/>
                  </a:cubicBezTo>
                  <a:cubicBezTo>
                    <a:pt x="7988" y="42214"/>
                    <a:pt x="15710" y="18339"/>
                    <a:pt x="16954" y="0"/>
                  </a:cubicBez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dirty="0"/>
            </a:p>
          </p:txBody>
        </p:sp>
        <p:sp>
          <p:nvSpPr>
            <p:cNvPr id="66" name="Shape 11571"/>
            <p:cNvSpPr/>
            <p:nvPr/>
          </p:nvSpPr>
          <p:spPr>
            <a:xfrm>
              <a:off x="606450" y="0"/>
              <a:ext cx="26391" cy="235903"/>
            </a:xfrm>
            <a:custGeom>
              <a:avLst/>
              <a:gdLst/>
              <a:ahLst/>
              <a:cxnLst/>
              <a:rect l="0" t="0" r="0" b="0"/>
              <a:pathLst>
                <a:path w="26391" h="235903">
                  <a:moveTo>
                    <a:pt x="0" y="0"/>
                  </a:moveTo>
                  <a:lnTo>
                    <a:pt x="26391" y="23590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67" name="Shape 11572"/>
            <p:cNvSpPr/>
            <p:nvPr/>
          </p:nvSpPr>
          <p:spPr>
            <a:xfrm>
              <a:off x="632841" y="235903"/>
              <a:ext cx="50368" cy="375183"/>
            </a:xfrm>
            <a:custGeom>
              <a:avLst/>
              <a:gdLst/>
              <a:ahLst/>
              <a:cxnLst/>
              <a:rect l="0" t="0" r="0" b="0"/>
              <a:pathLst>
                <a:path w="50368" h="375183">
                  <a:moveTo>
                    <a:pt x="0" y="0"/>
                  </a:moveTo>
                  <a:lnTo>
                    <a:pt x="50368" y="37518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68" name="Shape 11573"/>
            <p:cNvSpPr/>
            <p:nvPr/>
          </p:nvSpPr>
          <p:spPr>
            <a:xfrm>
              <a:off x="683209" y="611085"/>
              <a:ext cx="248857" cy="1230809"/>
            </a:xfrm>
            <a:custGeom>
              <a:avLst/>
              <a:gdLst/>
              <a:ahLst/>
              <a:cxnLst/>
              <a:rect l="0" t="0" r="0" b="0"/>
              <a:pathLst>
                <a:path w="248857" h="1230809">
                  <a:moveTo>
                    <a:pt x="0" y="0"/>
                  </a:moveTo>
                  <a:lnTo>
                    <a:pt x="248857" y="123080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69" name="Shape 11574"/>
            <p:cNvSpPr/>
            <p:nvPr/>
          </p:nvSpPr>
          <p:spPr>
            <a:xfrm>
              <a:off x="932066" y="1841894"/>
              <a:ext cx="50393" cy="368998"/>
            </a:xfrm>
            <a:custGeom>
              <a:avLst/>
              <a:gdLst/>
              <a:ahLst/>
              <a:cxnLst/>
              <a:rect l="0" t="0" r="0" b="0"/>
              <a:pathLst>
                <a:path w="50393" h="368998">
                  <a:moveTo>
                    <a:pt x="0" y="0"/>
                  </a:moveTo>
                  <a:lnTo>
                    <a:pt x="50393" y="368998"/>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70" name="Shape 11575"/>
            <p:cNvSpPr/>
            <p:nvPr/>
          </p:nvSpPr>
          <p:spPr>
            <a:xfrm>
              <a:off x="982459" y="2210892"/>
              <a:ext cx="143701" cy="707416"/>
            </a:xfrm>
            <a:custGeom>
              <a:avLst/>
              <a:gdLst/>
              <a:ahLst/>
              <a:cxnLst/>
              <a:rect l="0" t="0" r="0" b="0"/>
              <a:pathLst>
                <a:path w="143701" h="707416">
                  <a:moveTo>
                    <a:pt x="0" y="0"/>
                  </a:moveTo>
                  <a:lnTo>
                    <a:pt x="143701" y="70741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71" name="Shape 11576"/>
            <p:cNvSpPr/>
            <p:nvPr/>
          </p:nvSpPr>
          <p:spPr>
            <a:xfrm>
              <a:off x="719963" y="2159140"/>
              <a:ext cx="535013" cy="52539"/>
            </a:xfrm>
            <a:custGeom>
              <a:avLst/>
              <a:gdLst/>
              <a:ahLst/>
              <a:cxnLst/>
              <a:rect l="0" t="0" r="0" b="0"/>
              <a:pathLst>
                <a:path w="535013" h="52539">
                  <a:moveTo>
                    <a:pt x="0" y="0"/>
                  </a:moveTo>
                  <a:lnTo>
                    <a:pt x="66992" y="22060"/>
                  </a:lnTo>
                  <a:lnTo>
                    <a:pt x="132918" y="39001"/>
                  </a:lnTo>
                  <a:lnTo>
                    <a:pt x="198933" y="48450"/>
                  </a:lnTo>
                  <a:lnTo>
                    <a:pt x="267996" y="52539"/>
                  </a:lnTo>
                  <a:lnTo>
                    <a:pt x="336067" y="48450"/>
                  </a:lnTo>
                  <a:lnTo>
                    <a:pt x="402006" y="39001"/>
                  </a:lnTo>
                  <a:lnTo>
                    <a:pt x="467881" y="22060"/>
                  </a:lnTo>
                  <a:lnTo>
                    <a:pt x="535013" y="0"/>
                  </a:lnTo>
                </a:path>
              </a:pathLst>
            </a:custGeom>
            <a:ln w="25381"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72" name="Shape 11577"/>
            <p:cNvSpPr/>
            <p:nvPr/>
          </p:nvSpPr>
          <p:spPr>
            <a:xfrm>
              <a:off x="666331" y="1843112"/>
              <a:ext cx="585267" cy="0"/>
            </a:xfrm>
            <a:custGeom>
              <a:avLst/>
              <a:gdLst/>
              <a:ahLst/>
              <a:cxnLst/>
              <a:rect l="0" t="0" r="0" b="0"/>
              <a:pathLst>
                <a:path w="585267">
                  <a:moveTo>
                    <a:pt x="0" y="0"/>
                  </a:moveTo>
                  <a:lnTo>
                    <a:pt x="585267" y="0"/>
                  </a:lnTo>
                </a:path>
              </a:pathLst>
            </a:custGeom>
            <a:ln w="25381"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73" name="Shape 11578"/>
            <p:cNvSpPr/>
            <p:nvPr/>
          </p:nvSpPr>
          <p:spPr>
            <a:xfrm>
              <a:off x="340525" y="613994"/>
              <a:ext cx="891184" cy="0"/>
            </a:xfrm>
            <a:custGeom>
              <a:avLst/>
              <a:gdLst/>
              <a:ahLst/>
              <a:cxnLst/>
              <a:rect l="0" t="0" r="0" b="0"/>
              <a:pathLst>
                <a:path w="891184">
                  <a:moveTo>
                    <a:pt x="0" y="0"/>
                  </a:moveTo>
                  <a:lnTo>
                    <a:pt x="891184" y="0"/>
                  </a:lnTo>
                </a:path>
              </a:pathLst>
            </a:custGeom>
            <a:ln w="25381"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74" name="Shape 11579"/>
            <p:cNvSpPr/>
            <p:nvPr/>
          </p:nvSpPr>
          <p:spPr>
            <a:xfrm>
              <a:off x="292608" y="213805"/>
              <a:ext cx="934847" cy="119545"/>
            </a:xfrm>
            <a:custGeom>
              <a:avLst/>
              <a:gdLst/>
              <a:ahLst/>
              <a:cxnLst/>
              <a:rect l="0" t="0" r="0" b="0"/>
              <a:pathLst>
                <a:path w="934847" h="119545">
                  <a:moveTo>
                    <a:pt x="0" y="119545"/>
                  </a:moveTo>
                  <a:lnTo>
                    <a:pt x="67831" y="98589"/>
                  </a:lnTo>
                  <a:lnTo>
                    <a:pt x="143332" y="76643"/>
                  </a:lnTo>
                  <a:lnTo>
                    <a:pt x="237604" y="51473"/>
                  </a:lnTo>
                  <a:lnTo>
                    <a:pt x="362153" y="25095"/>
                  </a:lnTo>
                  <a:lnTo>
                    <a:pt x="505511" y="6311"/>
                  </a:lnTo>
                  <a:lnTo>
                    <a:pt x="649059" y="0"/>
                  </a:lnTo>
                  <a:lnTo>
                    <a:pt x="791388" y="6311"/>
                  </a:lnTo>
                  <a:lnTo>
                    <a:pt x="934847" y="25095"/>
                  </a:lnTo>
                </a:path>
              </a:pathLst>
            </a:custGeom>
            <a:ln w="25381"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75" name="Shape 11580"/>
            <p:cNvSpPr/>
            <p:nvPr/>
          </p:nvSpPr>
          <p:spPr>
            <a:xfrm>
              <a:off x="474866" y="2918333"/>
              <a:ext cx="932396" cy="0"/>
            </a:xfrm>
            <a:custGeom>
              <a:avLst/>
              <a:gdLst/>
              <a:ahLst/>
              <a:cxnLst/>
              <a:rect l="0" t="0" r="0" b="0"/>
              <a:pathLst>
                <a:path w="932396">
                  <a:moveTo>
                    <a:pt x="0" y="0"/>
                  </a:moveTo>
                  <a:lnTo>
                    <a:pt x="932396" y="0"/>
                  </a:lnTo>
                </a:path>
              </a:pathLst>
            </a:custGeom>
            <a:ln w="25381"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76" name="Rectangle 75"/>
            <p:cNvSpPr/>
            <p:nvPr/>
          </p:nvSpPr>
          <p:spPr>
            <a:xfrm>
              <a:off x="834987" y="3112377"/>
              <a:ext cx="75074" cy="1185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7" name="Rectangle 76"/>
            <p:cNvSpPr/>
            <p:nvPr/>
          </p:nvSpPr>
          <p:spPr>
            <a:xfrm>
              <a:off x="891449" y="3112377"/>
              <a:ext cx="44964" cy="1185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8" name="Rectangle 77"/>
            <p:cNvSpPr/>
            <p:nvPr/>
          </p:nvSpPr>
          <p:spPr>
            <a:xfrm>
              <a:off x="801179" y="3112377"/>
              <a:ext cx="44964" cy="1185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9" name="Shape 11674"/>
            <p:cNvSpPr/>
            <p:nvPr/>
          </p:nvSpPr>
          <p:spPr>
            <a:xfrm>
              <a:off x="933729" y="5539917"/>
              <a:ext cx="206578" cy="712089"/>
            </a:xfrm>
            <a:custGeom>
              <a:avLst/>
              <a:gdLst/>
              <a:ahLst/>
              <a:cxnLst/>
              <a:rect l="0" t="0" r="0" b="0"/>
              <a:pathLst>
                <a:path w="206578" h="712089">
                  <a:moveTo>
                    <a:pt x="0" y="0"/>
                  </a:moveTo>
                  <a:lnTo>
                    <a:pt x="206578" y="71208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0" name="Shape 11675"/>
            <p:cNvSpPr/>
            <p:nvPr/>
          </p:nvSpPr>
          <p:spPr>
            <a:xfrm>
              <a:off x="878154" y="5174957"/>
              <a:ext cx="55575" cy="364960"/>
            </a:xfrm>
            <a:custGeom>
              <a:avLst/>
              <a:gdLst/>
              <a:ahLst/>
              <a:cxnLst/>
              <a:rect l="0" t="0" r="0" b="0"/>
              <a:pathLst>
                <a:path w="55575" h="364960">
                  <a:moveTo>
                    <a:pt x="0" y="0"/>
                  </a:moveTo>
                  <a:lnTo>
                    <a:pt x="55575" y="364960"/>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1" name="Shape 11676"/>
            <p:cNvSpPr/>
            <p:nvPr/>
          </p:nvSpPr>
          <p:spPr>
            <a:xfrm>
              <a:off x="595998" y="3943705"/>
              <a:ext cx="282156" cy="1231252"/>
            </a:xfrm>
            <a:custGeom>
              <a:avLst/>
              <a:gdLst/>
              <a:ahLst/>
              <a:cxnLst/>
              <a:rect l="0" t="0" r="0" b="0"/>
              <a:pathLst>
                <a:path w="282156" h="1231252">
                  <a:moveTo>
                    <a:pt x="0" y="0"/>
                  </a:moveTo>
                  <a:lnTo>
                    <a:pt x="282156"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2" name="Shape 11677"/>
            <p:cNvSpPr/>
            <p:nvPr/>
          </p:nvSpPr>
          <p:spPr>
            <a:xfrm>
              <a:off x="543573" y="3594468"/>
              <a:ext cx="52425" cy="349237"/>
            </a:xfrm>
            <a:custGeom>
              <a:avLst/>
              <a:gdLst/>
              <a:ahLst/>
              <a:cxnLst/>
              <a:rect l="0" t="0" r="0" b="0"/>
              <a:pathLst>
                <a:path w="52425" h="349237">
                  <a:moveTo>
                    <a:pt x="0" y="0"/>
                  </a:moveTo>
                  <a:lnTo>
                    <a:pt x="52425" y="349237"/>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3" name="Shape 11678"/>
            <p:cNvSpPr/>
            <p:nvPr/>
          </p:nvSpPr>
          <p:spPr>
            <a:xfrm>
              <a:off x="517360" y="3345942"/>
              <a:ext cx="26213" cy="248526"/>
            </a:xfrm>
            <a:custGeom>
              <a:avLst/>
              <a:gdLst/>
              <a:ahLst/>
              <a:cxnLst/>
              <a:rect l="0" t="0" r="0" b="0"/>
              <a:pathLst>
                <a:path w="26213" h="248526">
                  <a:moveTo>
                    <a:pt x="0" y="0"/>
                  </a:moveTo>
                  <a:lnTo>
                    <a:pt x="26213" y="24852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4" name="Shape 11679"/>
            <p:cNvSpPr/>
            <p:nvPr/>
          </p:nvSpPr>
          <p:spPr>
            <a:xfrm>
              <a:off x="867651" y="5530468"/>
              <a:ext cx="272656" cy="721538"/>
            </a:xfrm>
            <a:custGeom>
              <a:avLst/>
              <a:gdLst/>
              <a:ahLst/>
              <a:cxnLst/>
              <a:rect l="0" t="0" r="0" b="0"/>
              <a:pathLst>
                <a:path w="272656" h="721538">
                  <a:moveTo>
                    <a:pt x="0" y="0"/>
                  </a:moveTo>
                  <a:lnTo>
                    <a:pt x="272656" y="721538"/>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5" name="Shape 11680"/>
            <p:cNvSpPr/>
            <p:nvPr/>
          </p:nvSpPr>
          <p:spPr>
            <a:xfrm>
              <a:off x="808914" y="5174957"/>
              <a:ext cx="58738" cy="355511"/>
            </a:xfrm>
            <a:custGeom>
              <a:avLst/>
              <a:gdLst/>
              <a:ahLst/>
              <a:cxnLst/>
              <a:rect l="0" t="0" r="0" b="0"/>
              <a:pathLst>
                <a:path w="58738" h="355511">
                  <a:moveTo>
                    <a:pt x="0" y="0"/>
                  </a:moveTo>
                  <a:lnTo>
                    <a:pt x="58738" y="355511"/>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6" name="Shape 11681"/>
            <p:cNvSpPr/>
            <p:nvPr/>
          </p:nvSpPr>
          <p:spPr>
            <a:xfrm>
              <a:off x="502679" y="3943705"/>
              <a:ext cx="306235" cy="1231252"/>
            </a:xfrm>
            <a:custGeom>
              <a:avLst/>
              <a:gdLst/>
              <a:ahLst/>
              <a:cxnLst/>
              <a:rect l="0" t="0" r="0" b="0"/>
              <a:pathLst>
                <a:path w="306235" h="1231252">
                  <a:moveTo>
                    <a:pt x="0" y="0"/>
                  </a:moveTo>
                  <a:lnTo>
                    <a:pt x="306235"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7" name="Shape 11682"/>
            <p:cNvSpPr/>
            <p:nvPr/>
          </p:nvSpPr>
          <p:spPr>
            <a:xfrm>
              <a:off x="449224" y="3619639"/>
              <a:ext cx="53454" cy="324066"/>
            </a:xfrm>
            <a:custGeom>
              <a:avLst/>
              <a:gdLst/>
              <a:ahLst/>
              <a:cxnLst/>
              <a:rect l="0" t="0" r="0" b="0"/>
              <a:pathLst>
                <a:path w="53454" h="324066">
                  <a:moveTo>
                    <a:pt x="0" y="0"/>
                  </a:moveTo>
                  <a:lnTo>
                    <a:pt x="53454" y="32406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8" name="Shape 11683"/>
            <p:cNvSpPr/>
            <p:nvPr/>
          </p:nvSpPr>
          <p:spPr>
            <a:xfrm>
              <a:off x="421945" y="3356406"/>
              <a:ext cx="27279" cy="263233"/>
            </a:xfrm>
            <a:custGeom>
              <a:avLst/>
              <a:gdLst/>
              <a:ahLst/>
              <a:cxnLst/>
              <a:rect l="0" t="0" r="0" b="0"/>
              <a:pathLst>
                <a:path w="27279" h="263233">
                  <a:moveTo>
                    <a:pt x="0" y="0"/>
                  </a:moveTo>
                  <a:lnTo>
                    <a:pt x="27279" y="26323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89" name="Shape 11684"/>
            <p:cNvSpPr/>
            <p:nvPr/>
          </p:nvSpPr>
          <p:spPr>
            <a:xfrm>
              <a:off x="801573" y="5513692"/>
              <a:ext cx="338734" cy="738315"/>
            </a:xfrm>
            <a:custGeom>
              <a:avLst/>
              <a:gdLst/>
              <a:ahLst/>
              <a:cxnLst/>
              <a:rect l="0" t="0" r="0" b="0"/>
              <a:pathLst>
                <a:path w="338734" h="738315">
                  <a:moveTo>
                    <a:pt x="0" y="0"/>
                  </a:moveTo>
                  <a:lnTo>
                    <a:pt x="338734" y="738315"/>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0" name="Shape 11685"/>
            <p:cNvSpPr/>
            <p:nvPr/>
          </p:nvSpPr>
          <p:spPr>
            <a:xfrm>
              <a:off x="743915" y="5174957"/>
              <a:ext cx="57658" cy="338734"/>
            </a:xfrm>
            <a:custGeom>
              <a:avLst/>
              <a:gdLst/>
              <a:ahLst/>
              <a:cxnLst/>
              <a:rect l="0" t="0" r="0" b="0"/>
              <a:pathLst>
                <a:path w="57658" h="338734">
                  <a:moveTo>
                    <a:pt x="0" y="0"/>
                  </a:moveTo>
                  <a:lnTo>
                    <a:pt x="57658" y="338734"/>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1" name="Shape 11686"/>
            <p:cNvSpPr/>
            <p:nvPr/>
          </p:nvSpPr>
          <p:spPr>
            <a:xfrm>
              <a:off x="425069" y="3943705"/>
              <a:ext cx="318846" cy="1231252"/>
            </a:xfrm>
            <a:custGeom>
              <a:avLst/>
              <a:gdLst/>
              <a:ahLst/>
              <a:cxnLst/>
              <a:rect l="0" t="0" r="0" b="0"/>
              <a:pathLst>
                <a:path w="318846" h="1231252">
                  <a:moveTo>
                    <a:pt x="0" y="0"/>
                  </a:moveTo>
                  <a:lnTo>
                    <a:pt x="318846"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2" name="Shape 11687"/>
            <p:cNvSpPr/>
            <p:nvPr/>
          </p:nvSpPr>
          <p:spPr>
            <a:xfrm>
              <a:off x="373685" y="3641686"/>
              <a:ext cx="51384" cy="302019"/>
            </a:xfrm>
            <a:custGeom>
              <a:avLst/>
              <a:gdLst/>
              <a:ahLst/>
              <a:cxnLst/>
              <a:rect l="0" t="0" r="0" b="0"/>
              <a:pathLst>
                <a:path w="51384" h="302019">
                  <a:moveTo>
                    <a:pt x="0" y="0"/>
                  </a:moveTo>
                  <a:lnTo>
                    <a:pt x="51384" y="30201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3" name="Shape 11688"/>
            <p:cNvSpPr/>
            <p:nvPr/>
          </p:nvSpPr>
          <p:spPr>
            <a:xfrm>
              <a:off x="344310" y="3363772"/>
              <a:ext cx="29375" cy="277914"/>
            </a:xfrm>
            <a:custGeom>
              <a:avLst/>
              <a:gdLst/>
              <a:ahLst/>
              <a:cxnLst/>
              <a:rect l="0" t="0" r="0" b="0"/>
              <a:pathLst>
                <a:path w="29375" h="277914">
                  <a:moveTo>
                    <a:pt x="0" y="0"/>
                  </a:moveTo>
                  <a:lnTo>
                    <a:pt x="29375" y="277914"/>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4" name="Shape 11689"/>
            <p:cNvSpPr/>
            <p:nvPr/>
          </p:nvSpPr>
          <p:spPr>
            <a:xfrm>
              <a:off x="734441" y="5491683"/>
              <a:ext cx="405867" cy="760323"/>
            </a:xfrm>
            <a:custGeom>
              <a:avLst/>
              <a:gdLst/>
              <a:ahLst/>
              <a:cxnLst/>
              <a:rect l="0" t="0" r="0" b="0"/>
              <a:pathLst>
                <a:path w="405867" h="760323">
                  <a:moveTo>
                    <a:pt x="0" y="0"/>
                  </a:moveTo>
                  <a:lnTo>
                    <a:pt x="405867" y="76032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5" name="Shape 11690"/>
            <p:cNvSpPr/>
            <p:nvPr/>
          </p:nvSpPr>
          <p:spPr>
            <a:xfrm>
              <a:off x="679933" y="5174957"/>
              <a:ext cx="54508" cy="316726"/>
            </a:xfrm>
            <a:custGeom>
              <a:avLst/>
              <a:gdLst/>
              <a:ahLst/>
              <a:cxnLst/>
              <a:rect l="0" t="0" r="0" b="0"/>
              <a:pathLst>
                <a:path w="54508" h="316726">
                  <a:moveTo>
                    <a:pt x="0" y="0"/>
                  </a:moveTo>
                  <a:lnTo>
                    <a:pt x="54508" y="31672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6" name="Shape 11691"/>
            <p:cNvSpPr/>
            <p:nvPr/>
          </p:nvSpPr>
          <p:spPr>
            <a:xfrm>
              <a:off x="353733" y="3943705"/>
              <a:ext cx="326199" cy="1231252"/>
            </a:xfrm>
            <a:custGeom>
              <a:avLst/>
              <a:gdLst/>
              <a:ahLst/>
              <a:cxnLst/>
              <a:rect l="0" t="0" r="0" b="0"/>
              <a:pathLst>
                <a:path w="326199" h="1231252">
                  <a:moveTo>
                    <a:pt x="0" y="0"/>
                  </a:moveTo>
                  <a:lnTo>
                    <a:pt x="326199"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7" name="Shape 11692"/>
            <p:cNvSpPr/>
            <p:nvPr/>
          </p:nvSpPr>
          <p:spPr>
            <a:xfrm>
              <a:off x="305524" y="3662629"/>
              <a:ext cx="48209" cy="281076"/>
            </a:xfrm>
            <a:custGeom>
              <a:avLst/>
              <a:gdLst/>
              <a:ahLst/>
              <a:cxnLst/>
              <a:rect l="0" t="0" r="0" b="0"/>
              <a:pathLst>
                <a:path w="48209" h="281076">
                  <a:moveTo>
                    <a:pt x="0" y="0"/>
                  </a:moveTo>
                  <a:lnTo>
                    <a:pt x="48209" y="28107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8" name="Shape 11693"/>
            <p:cNvSpPr/>
            <p:nvPr/>
          </p:nvSpPr>
          <p:spPr>
            <a:xfrm>
              <a:off x="275095" y="3371100"/>
              <a:ext cx="30429" cy="291529"/>
            </a:xfrm>
            <a:custGeom>
              <a:avLst/>
              <a:gdLst/>
              <a:ahLst/>
              <a:cxnLst/>
              <a:rect l="0" t="0" r="0" b="0"/>
              <a:pathLst>
                <a:path w="30429" h="291529">
                  <a:moveTo>
                    <a:pt x="0" y="0"/>
                  </a:moveTo>
                  <a:lnTo>
                    <a:pt x="30429" y="29152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99" name="Shape 11694"/>
            <p:cNvSpPr/>
            <p:nvPr/>
          </p:nvSpPr>
          <p:spPr>
            <a:xfrm>
              <a:off x="1140308" y="5491683"/>
              <a:ext cx="130061" cy="760323"/>
            </a:xfrm>
            <a:custGeom>
              <a:avLst/>
              <a:gdLst/>
              <a:ahLst/>
              <a:cxnLst/>
              <a:rect l="0" t="0" r="0" b="0"/>
              <a:pathLst>
                <a:path w="130061" h="760323">
                  <a:moveTo>
                    <a:pt x="130061" y="0"/>
                  </a:moveTo>
                  <a:lnTo>
                    <a:pt x="0" y="76032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0" name="Shape 11695"/>
            <p:cNvSpPr/>
            <p:nvPr/>
          </p:nvSpPr>
          <p:spPr>
            <a:xfrm>
              <a:off x="1266165" y="5174957"/>
              <a:ext cx="4204" cy="316726"/>
            </a:xfrm>
            <a:custGeom>
              <a:avLst/>
              <a:gdLst/>
              <a:ahLst/>
              <a:cxnLst/>
              <a:rect l="0" t="0" r="0" b="0"/>
              <a:pathLst>
                <a:path w="4204" h="316726">
                  <a:moveTo>
                    <a:pt x="0" y="0"/>
                  </a:moveTo>
                  <a:lnTo>
                    <a:pt x="4204" y="31672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1" name="Shape 11696"/>
            <p:cNvSpPr/>
            <p:nvPr/>
          </p:nvSpPr>
          <p:spPr>
            <a:xfrm>
              <a:off x="1246252" y="3943705"/>
              <a:ext cx="19913" cy="1231252"/>
            </a:xfrm>
            <a:custGeom>
              <a:avLst/>
              <a:gdLst/>
              <a:ahLst/>
              <a:cxnLst/>
              <a:rect l="0" t="0" r="0" b="0"/>
              <a:pathLst>
                <a:path w="19913" h="1231252">
                  <a:moveTo>
                    <a:pt x="0" y="0"/>
                  </a:moveTo>
                  <a:lnTo>
                    <a:pt x="19913"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2" name="Shape 11697"/>
            <p:cNvSpPr/>
            <p:nvPr/>
          </p:nvSpPr>
          <p:spPr>
            <a:xfrm>
              <a:off x="1242048" y="3568242"/>
              <a:ext cx="4204" cy="375463"/>
            </a:xfrm>
            <a:custGeom>
              <a:avLst/>
              <a:gdLst/>
              <a:ahLst/>
              <a:cxnLst/>
              <a:rect l="0" t="0" r="0" b="0"/>
              <a:pathLst>
                <a:path w="4204" h="375463">
                  <a:moveTo>
                    <a:pt x="0" y="0"/>
                  </a:moveTo>
                  <a:lnTo>
                    <a:pt x="4204" y="37546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3" name="Shape 11698"/>
            <p:cNvSpPr/>
            <p:nvPr/>
          </p:nvSpPr>
          <p:spPr>
            <a:xfrm>
              <a:off x="1211593" y="3272498"/>
              <a:ext cx="30454" cy="295744"/>
            </a:xfrm>
            <a:custGeom>
              <a:avLst/>
              <a:gdLst/>
              <a:ahLst/>
              <a:cxnLst/>
              <a:rect l="0" t="0" r="0" b="0"/>
              <a:pathLst>
                <a:path w="30454" h="295744">
                  <a:moveTo>
                    <a:pt x="0" y="0"/>
                  </a:moveTo>
                  <a:lnTo>
                    <a:pt x="30454" y="295744"/>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4" name="Shape 11699"/>
            <p:cNvSpPr/>
            <p:nvPr/>
          </p:nvSpPr>
          <p:spPr>
            <a:xfrm>
              <a:off x="1140308" y="5513692"/>
              <a:ext cx="62954" cy="738315"/>
            </a:xfrm>
            <a:custGeom>
              <a:avLst/>
              <a:gdLst/>
              <a:ahLst/>
              <a:cxnLst/>
              <a:rect l="0" t="0" r="0" b="0"/>
              <a:pathLst>
                <a:path w="62954" h="738315">
                  <a:moveTo>
                    <a:pt x="62954" y="0"/>
                  </a:moveTo>
                  <a:lnTo>
                    <a:pt x="0" y="738315"/>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5" name="Shape 11700"/>
            <p:cNvSpPr/>
            <p:nvPr/>
          </p:nvSpPr>
          <p:spPr>
            <a:xfrm>
              <a:off x="1189609" y="5174957"/>
              <a:ext cx="13653" cy="338734"/>
            </a:xfrm>
            <a:custGeom>
              <a:avLst/>
              <a:gdLst/>
              <a:ahLst/>
              <a:cxnLst/>
              <a:rect l="0" t="0" r="0" b="0"/>
              <a:pathLst>
                <a:path w="13653" h="338734">
                  <a:moveTo>
                    <a:pt x="0" y="0"/>
                  </a:moveTo>
                  <a:lnTo>
                    <a:pt x="13653" y="338734"/>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6" name="Shape 11701"/>
            <p:cNvSpPr/>
            <p:nvPr/>
          </p:nvSpPr>
          <p:spPr>
            <a:xfrm>
              <a:off x="1115162" y="3943705"/>
              <a:ext cx="74447" cy="1231252"/>
            </a:xfrm>
            <a:custGeom>
              <a:avLst/>
              <a:gdLst/>
              <a:ahLst/>
              <a:cxnLst/>
              <a:rect l="0" t="0" r="0" b="0"/>
              <a:pathLst>
                <a:path w="74447" h="1231252">
                  <a:moveTo>
                    <a:pt x="0" y="0"/>
                  </a:moveTo>
                  <a:lnTo>
                    <a:pt x="74447"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7" name="Shape 11702"/>
            <p:cNvSpPr/>
            <p:nvPr/>
          </p:nvSpPr>
          <p:spPr>
            <a:xfrm>
              <a:off x="1098372" y="3549409"/>
              <a:ext cx="16790" cy="394296"/>
            </a:xfrm>
            <a:custGeom>
              <a:avLst/>
              <a:gdLst/>
              <a:ahLst/>
              <a:cxnLst/>
              <a:rect l="0" t="0" r="0" b="0"/>
              <a:pathLst>
                <a:path w="16790" h="394296">
                  <a:moveTo>
                    <a:pt x="0" y="0"/>
                  </a:moveTo>
                  <a:lnTo>
                    <a:pt x="16790" y="39429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8" name="Shape 11703"/>
            <p:cNvSpPr/>
            <p:nvPr/>
          </p:nvSpPr>
          <p:spPr>
            <a:xfrm>
              <a:off x="1071092" y="3287153"/>
              <a:ext cx="27280" cy="262255"/>
            </a:xfrm>
            <a:custGeom>
              <a:avLst/>
              <a:gdLst/>
              <a:ahLst/>
              <a:cxnLst/>
              <a:rect l="0" t="0" r="0" b="0"/>
              <a:pathLst>
                <a:path w="27280" h="262255">
                  <a:moveTo>
                    <a:pt x="0" y="0"/>
                  </a:moveTo>
                  <a:lnTo>
                    <a:pt x="27280" y="262255"/>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09" name="Shape 11704"/>
            <p:cNvSpPr/>
            <p:nvPr/>
          </p:nvSpPr>
          <p:spPr>
            <a:xfrm>
              <a:off x="1137183" y="5530468"/>
              <a:ext cx="3124" cy="721538"/>
            </a:xfrm>
            <a:custGeom>
              <a:avLst/>
              <a:gdLst/>
              <a:ahLst/>
              <a:cxnLst/>
              <a:rect l="0" t="0" r="0" b="0"/>
              <a:pathLst>
                <a:path w="3124" h="721538">
                  <a:moveTo>
                    <a:pt x="0" y="0"/>
                  </a:moveTo>
                  <a:lnTo>
                    <a:pt x="3124" y="721538"/>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0" name="Shape 11705"/>
            <p:cNvSpPr/>
            <p:nvPr/>
          </p:nvSpPr>
          <p:spPr>
            <a:xfrm>
              <a:off x="1113053" y="5174957"/>
              <a:ext cx="24130" cy="355511"/>
            </a:xfrm>
            <a:custGeom>
              <a:avLst/>
              <a:gdLst/>
              <a:ahLst/>
              <a:cxnLst/>
              <a:rect l="0" t="0" r="0" b="0"/>
              <a:pathLst>
                <a:path w="24130" h="355511">
                  <a:moveTo>
                    <a:pt x="0" y="0"/>
                  </a:moveTo>
                  <a:lnTo>
                    <a:pt x="24130" y="355511"/>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1" name="Shape 11706"/>
            <p:cNvSpPr/>
            <p:nvPr/>
          </p:nvSpPr>
          <p:spPr>
            <a:xfrm>
              <a:off x="982993" y="3943705"/>
              <a:ext cx="130061" cy="1231252"/>
            </a:xfrm>
            <a:custGeom>
              <a:avLst/>
              <a:gdLst/>
              <a:ahLst/>
              <a:cxnLst/>
              <a:rect l="0" t="0" r="0" b="0"/>
              <a:pathLst>
                <a:path w="130061" h="1231252">
                  <a:moveTo>
                    <a:pt x="0" y="0"/>
                  </a:moveTo>
                  <a:lnTo>
                    <a:pt x="130061"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2" name="Shape 11707"/>
            <p:cNvSpPr/>
            <p:nvPr/>
          </p:nvSpPr>
          <p:spPr>
            <a:xfrm>
              <a:off x="955739" y="3543084"/>
              <a:ext cx="27254" cy="400621"/>
            </a:xfrm>
            <a:custGeom>
              <a:avLst/>
              <a:gdLst/>
              <a:ahLst/>
              <a:cxnLst/>
              <a:rect l="0" t="0" r="0" b="0"/>
              <a:pathLst>
                <a:path w="27254" h="400621">
                  <a:moveTo>
                    <a:pt x="0" y="0"/>
                  </a:moveTo>
                  <a:lnTo>
                    <a:pt x="27254" y="400621"/>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3" name="Shape 11708"/>
            <p:cNvSpPr/>
            <p:nvPr/>
          </p:nvSpPr>
          <p:spPr>
            <a:xfrm>
              <a:off x="929539" y="3302914"/>
              <a:ext cx="26200" cy="240170"/>
            </a:xfrm>
            <a:custGeom>
              <a:avLst/>
              <a:gdLst/>
              <a:ahLst/>
              <a:cxnLst/>
              <a:rect l="0" t="0" r="0" b="0"/>
              <a:pathLst>
                <a:path w="26200" h="240170">
                  <a:moveTo>
                    <a:pt x="0" y="0"/>
                  </a:moveTo>
                  <a:lnTo>
                    <a:pt x="26200" y="240170"/>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4" name="Shape 11709"/>
            <p:cNvSpPr/>
            <p:nvPr/>
          </p:nvSpPr>
          <p:spPr>
            <a:xfrm>
              <a:off x="1071092" y="5539917"/>
              <a:ext cx="69215" cy="712089"/>
            </a:xfrm>
            <a:custGeom>
              <a:avLst/>
              <a:gdLst/>
              <a:ahLst/>
              <a:cxnLst/>
              <a:rect l="0" t="0" r="0" b="0"/>
              <a:pathLst>
                <a:path w="69215" h="712089">
                  <a:moveTo>
                    <a:pt x="0" y="0"/>
                  </a:moveTo>
                  <a:lnTo>
                    <a:pt x="69215" y="71208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5" name="Shape 11710"/>
            <p:cNvSpPr/>
            <p:nvPr/>
          </p:nvSpPr>
          <p:spPr>
            <a:xfrm>
              <a:off x="1034402" y="5174957"/>
              <a:ext cx="36690" cy="364960"/>
            </a:xfrm>
            <a:custGeom>
              <a:avLst/>
              <a:gdLst/>
              <a:ahLst/>
              <a:cxnLst/>
              <a:rect l="0" t="0" r="0" b="0"/>
              <a:pathLst>
                <a:path w="36690" h="364960">
                  <a:moveTo>
                    <a:pt x="0" y="0"/>
                  </a:moveTo>
                  <a:lnTo>
                    <a:pt x="36690" y="364960"/>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6" name="Shape 11711"/>
            <p:cNvSpPr/>
            <p:nvPr/>
          </p:nvSpPr>
          <p:spPr>
            <a:xfrm>
              <a:off x="850862" y="3943705"/>
              <a:ext cx="183541" cy="1231252"/>
            </a:xfrm>
            <a:custGeom>
              <a:avLst/>
              <a:gdLst/>
              <a:ahLst/>
              <a:cxnLst/>
              <a:rect l="0" t="0" r="0" b="0"/>
              <a:pathLst>
                <a:path w="183541" h="1231252">
                  <a:moveTo>
                    <a:pt x="0" y="0"/>
                  </a:moveTo>
                  <a:lnTo>
                    <a:pt x="183541"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7" name="Shape 11712"/>
            <p:cNvSpPr/>
            <p:nvPr/>
          </p:nvSpPr>
          <p:spPr>
            <a:xfrm>
              <a:off x="812064" y="3549409"/>
              <a:ext cx="38798" cy="394296"/>
            </a:xfrm>
            <a:custGeom>
              <a:avLst/>
              <a:gdLst/>
              <a:ahLst/>
              <a:cxnLst/>
              <a:rect l="0" t="0" r="0" b="0"/>
              <a:pathLst>
                <a:path w="38798" h="394296">
                  <a:moveTo>
                    <a:pt x="0" y="0"/>
                  </a:moveTo>
                  <a:lnTo>
                    <a:pt x="38798" y="39429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8" name="Shape 11713"/>
            <p:cNvSpPr/>
            <p:nvPr/>
          </p:nvSpPr>
          <p:spPr>
            <a:xfrm>
              <a:off x="786880" y="3317608"/>
              <a:ext cx="25184" cy="231801"/>
            </a:xfrm>
            <a:custGeom>
              <a:avLst/>
              <a:gdLst/>
              <a:ahLst/>
              <a:cxnLst/>
              <a:rect l="0" t="0" r="0" b="0"/>
              <a:pathLst>
                <a:path w="25184" h="231801">
                  <a:moveTo>
                    <a:pt x="0" y="0"/>
                  </a:moveTo>
                  <a:lnTo>
                    <a:pt x="25184" y="231801"/>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19" name="Shape 11714"/>
            <p:cNvSpPr/>
            <p:nvPr/>
          </p:nvSpPr>
          <p:spPr>
            <a:xfrm>
              <a:off x="1002944" y="5544134"/>
              <a:ext cx="137363" cy="707872"/>
            </a:xfrm>
            <a:custGeom>
              <a:avLst/>
              <a:gdLst/>
              <a:ahLst/>
              <a:cxnLst/>
              <a:rect l="0" t="0" r="0" b="0"/>
              <a:pathLst>
                <a:path w="137363" h="707872">
                  <a:moveTo>
                    <a:pt x="0" y="0"/>
                  </a:moveTo>
                  <a:lnTo>
                    <a:pt x="137363" y="70787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0" name="Shape 11715"/>
            <p:cNvSpPr/>
            <p:nvPr/>
          </p:nvSpPr>
          <p:spPr>
            <a:xfrm>
              <a:off x="954672" y="5174957"/>
              <a:ext cx="48273" cy="369177"/>
            </a:xfrm>
            <a:custGeom>
              <a:avLst/>
              <a:gdLst/>
              <a:ahLst/>
              <a:cxnLst/>
              <a:rect l="0" t="0" r="0" b="0"/>
              <a:pathLst>
                <a:path w="48273" h="369177">
                  <a:moveTo>
                    <a:pt x="0" y="0"/>
                  </a:moveTo>
                  <a:lnTo>
                    <a:pt x="48273" y="369177"/>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1" name="Shape 11716"/>
            <p:cNvSpPr/>
            <p:nvPr/>
          </p:nvSpPr>
          <p:spPr>
            <a:xfrm>
              <a:off x="716610" y="3943705"/>
              <a:ext cx="238061" cy="1231252"/>
            </a:xfrm>
            <a:custGeom>
              <a:avLst/>
              <a:gdLst/>
              <a:ahLst/>
              <a:cxnLst/>
              <a:rect l="0" t="0" r="0" b="0"/>
              <a:pathLst>
                <a:path w="238061" h="1231252">
                  <a:moveTo>
                    <a:pt x="0" y="0"/>
                  </a:moveTo>
                  <a:lnTo>
                    <a:pt x="238061"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2" name="Shape 11717"/>
            <p:cNvSpPr/>
            <p:nvPr/>
          </p:nvSpPr>
          <p:spPr>
            <a:xfrm>
              <a:off x="668350" y="3568242"/>
              <a:ext cx="48260" cy="375463"/>
            </a:xfrm>
            <a:custGeom>
              <a:avLst/>
              <a:gdLst/>
              <a:ahLst/>
              <a:cxnLst/>
              <a:rect l="0" t="0" r="0" b="0"/>
              <a:pathLst>
                <a:path w="48260" h="375463">
                  <a:moveTo>
                    <a:pt x="0" y="0"/>
                  </a:moveTo>
                  <a:lnTo>
                    <a:pt x="48260" y="37546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3" name="Shape 11718"/>
            <p:cNvSpPr/>
            <p:nvPr/>
          </p:nvSpPr>
          <p:spPr>
            <a:xfrm>
              <a:off x="643204" y="3332289"/>
              <a:ext cx="25146" cy="235953"/>
            </a:xfrm>
            <a:custGeom>
              <a:avLst/>
              <a:gdLst/>
              <a:ahLst/>
              <a:cxnLst/>
              <a:rect l="0" t="0" r="0" b="0"/>
              <a:pathLst>
                <a:path w="25146" h="235953">
                  <a:moveTo>
                    <a:pt x="0" y="0"/>
                  </a:moveTo>
                  <a:lnTo>
                    <a:pt x="25146" y="23595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4" name="Shape 11719"/>
            <p:cNvSpPr/>
            <p:nvPr/>
          </p:nvSpPr>
          <p:spPr>
            <a:xfrm>
              <a:off x="1336408" y="5174957"/>
              <a:ext cx="3149" cy="291516"/>
            </a:xfrm>
            <a:custGeom>
              <a:avLst/>
              <a:gdLst/>
              <a:ahLst/>
              <a:cxnLst/>
              <a:rect l="0" t="0" r="0" b="0"/>
              <a:pathLst>
                <a:path w="3149" h="291516">
                  <a:moveTo>
                    <a:pt x="3149" y="0"/>
                  </a:moveTo>
                  <a:lnTo>
                    <a:pt x="0" y="29151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5" name="Shape 11720"/>
            <p:cNvSpPr/>
            <p:nvPr/>
          </p:nvSpPr>
          <p:spPr>
            <a:xfrm>
              <a:off x="1339558" y="3943705"/>
              <a:ext cx="23089" cy="1231252"/>
            </a:xfrm>
            <a:custGeom>
              <a:avLst/>
              <a:gdLst/>
              <a:ahLst/>
              <a:cxnLst/>
              <a:rect l="0" t="0" r="0" b="0"/>
              <a:pathLst>
                <a:path w="23089" h="1231252">
                  <a:moveTo>
                    <a:pt x="23089" y="0"/>
                  </a:moveTo>
                  <a:lnTo>
                    <a:pt x="0"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6" name="Shape 11721"/>
            <p:cNvSpPr/>
            <p:nvPr/>
          </p:nvSpPr>
          <p:spPr>
            <a:xfrm>
              <a:off x="1362647" y="3594468"/>
              <a:ext cx="4204" cy="349237"/>
            </a:xfrm>
            <a:custGeom>
              <a:avLst/>
              <a:gdLst/>
              <a:ahLst/>
              <a:cxnLst/>
              <a:rect l="0" t="0" r="0" b="0"/>
              <a:pathLst>
                <a:path w="4204" h="349237">
                  <a:moveTo>
                    <a:pt x="4204" y="0"/>
                  </a:moveTo>
                  <a:lnTo>
                    <a:pt x="0" y="349237"/>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7" name="Shape 11722"/>
            <p:cNvSpPr/>
            <p:nvPr/>
          </p:nvSpPr>
          <p:spPr>
            <a:xfrm>
              <a:off x="1332256" y="3259924"/>
              <a:ext cx="34595" cy="334544"/>
            </a:xfrm>
            <a:custGeom>
              <a:avLst/>
              <a:gdLst/>
              <a:ahLst/>
              <a:cxnLst/>
              <a:rect l="0" t="0" r="0" b="0"/>
              <a:pathLst>
                <a:path w="34595" h="334544">
                  <a:moveTo>
                    <a:pt x="0" y="0"/>
                  </a:moveTo>
                  <a:lnTo>
                    <a:pt x="34595" y="334544"/>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8" name="Shape 11723"/>
            <p:cNvSpPr/>
            <p:nvPr/>
          </p:nvSpPr>
          <p:spPr>
            <a:xfrm>
              <a:off x="1140308" y="5466474"/>
              <a:ext cx="196101" cy="785533"/>
            </a:xfrm>
            <a:custGeom>
              <a:avLst/>
              <a:gdLst/>
              <a:ahLst/>
              <a:cxnLst/>
              <a:rect l="0" t="0" r="0" b="0"/>
              <a:pathLst>
                <a:path w="196101" h="785533">
                  <a:moveTo>
                    <a:pt x="196101" y="0"/>
                  </a:moveTo>
                  <a:lnTo>
                    <a:pt x="0" y="785533"/>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29" name="Shape 11724"/>
            <p:cNvSpPr/>
            <p:nvPr/>
          </p:nvSpPr>
          <p:spPr>
            <a:xfrm>
              <a:off x="1398321" y="5174957"/>
              <a:ext cx="7353" cy="262205"/>
            </a:xfrm>
            <a:custGeom>
              <a:avLst/>
              <a:gdLst/>
              <a:ahLst/>
              <a:cxnLst/>
              <a:rect l="0" t="0" r="0" b="0"/>
              <a:pathLst>
                <a:path w="7353" h="262205">
                  <a:moveTo>
                    <a:pt x="7353" y="0"/>
                  </a:moveTo>
                  <a:lnTo>
                    <a:pt x="0" y="262205"/>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0" name="Shape 11725"/>
            <p:cNvSpPr/>
            <p:nvPr/>
          </p:nvSpPr>
          <p:spPr>
            <a:xfrm>
              <a:off x="1405674" y="3943705"/>
              <a:ext cx="47168" cy="1231252"/>
            </a:xfrm>
            <a:custGeom>
              <a:avLst/>
              <a:gdLst/>
              <a:ahLst/>
              <a:cxnLst/>
              <a:rect l="0" t="0" r="0" b="0"/>
              <a:pathLst>
                <a:path w="47168" h="1231252">
                  <a:moveTo>
                    <a:pt x="47168" y="0"/>
                  </a:moveTo>
                  <a:lnTo>
                    <a:pt x="0"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1" name="Shape 11726"/>
            <p:cNvSpPr/>
            <p:nvPr/>
          </p:nvSpPr>
          <p:spPr>
            <a:xfrm>
              <a:off x="1452842" y="3619639"/>
              <a:ext cx="8395" cy="324066"/>
            </a:xfrm>
            <a:custGeom>
              <a:avLst/>
              <a:gdLst/>
              <a:ahLst/>
              <a:cxnLst/>
              <a:rect l="0" t="0" r="0" b="0"/>
              <a:pathLst>
                <a:path w="8395" h="324066">
                  <a:moveTo>
                    <a:pt x="8395" y="0"/>
                  </a:moveTo>
                  <a:lnTo>
                    <a:pt x="0" y="32406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2" name="Shape 11727"/>
            <p:cNvSpPr/>
            <p:nvPr/>
          </p:nvSpPr>
          <p:spPr>
            <a:xfrm>
              <a:off x="1422451" y="3250514"/>
              <a:ext cx="38786" cy="369126"/>
            </a:xfrm>
            <a:custGeom>
              <a:avLst/>
              <a:gdLst/>
              <a:ahLst/>
              <a:cxnLst/>
              <a:rect l="0" t="0" r="0" b="0"/>
              <a:pathLst>
                <a:path w="38786" h="369126">
                  <a:moveTo>
                    <a:pt x="0" y="0"/>
                  </a:moveTo>
                  <a:lnTo>
                    <a:pt x="38786" y="36912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3" name="Shape 11728"/>
            <p:cNvSpPr/>
            <p:nvPr/>
          </p:nvSpPr>
          <p:spPr>
            <a:xfrm>
              <a:off x="1140308" y="5437162"/>
              <a:ext cx="258013" cy="814844"/>
            </a:xfrm>
            <a:custGeom>
              <a:avLst/>
              <a:gdLst/>
              <a:ahLst/>
              <a:cxnLst/>
              <a:rect l="0" t="0" r="0" b="0"/>
              <a:pathLst>
                <a:path w="258013" h="814844">
                  <a:moveTo>
                    <a:pt x="258013" y="0"/>
                  </a:moveTo>
                  <a:lnTo>
                    <a:pt x="0" y="814844"/>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4" name="Shape 11729"/>
            <p:cNvSpPr/>
            <p:nvPr/>
          </p:nvSpPr>
          <p:spPr>
            <a:xfrm>
              <a:off x="1460170" y="5174957"/>
              <a:ext cx="7353" cy="230695"/>
            </a:xfrm>
            <a:custGeom>
              <a:avLst/>
              <a:gdLst/>
              <a:ahLst/>
              <a:cxnLst/>
              <a:rect l="0" t="0" r="0" b="0"/>
              <a:pathLst>
                <a:path w="7353" h="230695">
                  <a:moveTo>
                    <a:pt x="7353" y="0"/>
                  </a:moveTo>
                  <a:lnTo>
                    <a:pt x="0" y="230695"/>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5" name="Shape 11730"/>
            <p:cNvSpPr/>
            <p:nvPr/>
          </p:nvSpPr>
          <p:spPr>
            <a:xfrm>
              <a:off x="1467523" y="3943705"/>
              <a:ext cx="59791" cy="1231252"/>
            </a:xfrm>
            <a:custGeom>
              <a:avLst/>
              <a:gdLst/>
              <a:ahLst/>
              <a:cxnLst/>
              <a:rect l="0" t="0" r="0" b="0"/>
              <a:pathLst>
                <a:path w="59791" h="1231252">
                  <a:moveTo>
                    <a:pt x="59791" y="0"/>
                  </a:moveTo>
                  <a:lnTo>
                    <a:pt x="0"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6" name="Shape 11731"/>
            <p:cNvSpPr/>
            <p:nvPr/>
          </p:nvSpPr>
          <p:spPr>
            <a:xfrm>
              <a:off x="1527315" y="3641686"/>
              <a:ext cx="9462" cy="302019"/>
            </a:xfrm>
            <a:custGeom>
              <a:avLst/>
              <a:gdLst/>
              <a:ahLst/>
              <a:cxnLst/>
              <a:rect l="0" t="0" r="0" b="0"/>
              <a:pathLst>
                <a:path w="9462" h="302019">
                  <a:moveTo>
                    <a:pt x="9462" y="0"/>
                  </a:moveTo>
                  <a:lnTo>
                    <a:pt x="0" y="30201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7" name="Shape 11732"/>
            <p:cNvSpPr/>
            <p:nvPr/>
          </p:nvSpPr>
          <p:spPr>
            <a:xfrm>
              <a:off x="1494803" y="3243135"/>
              <a:ext cx="41973" cy="398551"/>
            </a:xfrm>
            <a:custGeom>
              <a:avLst/>
              <a:gdLst/>
              <a:ahLst/>
              <a:cxnLst/>
              <a:rect l="0" t="0" r="0" b="0"/>
              <a:pathLst>
                <a:path w="41973" h="398551">
                  <a:moveTo>
                    <a:pt x="0" y="0"/>
                  </a:moveTo>
                  <a:lnTo>
                    <a:pt x="41973" y="398551"/>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8" name="Shape 11733"/>
            <p:cNvSpPr/>
            <p:nvPr/>
          </p:nvSpPr>
          <p:spPr>
            <a:xfrm>
              <a:off x="1140308" y="5405652"/>
              <a:ext cx="319863" cy="846354"/>
            </a:xfrm>
            <a:custGeom>
              <a:avLst/>
              <a:gdLst/>
              <a:ahLst/>
              <a:cxnLst/>
              <a:rect l="0" t="0" r="0" b="0"/>
              <a:pathLst>
                <a:path w="319863" h="846354">
                  <a:moveTo>
                    <a:pt x="319863" y="0"/>
                  </a:moveTo>
                  <a:lnTo>
                    <a:pt x="0" y="846354"/>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39" name="Shape 11734"/>
            <p:cNvSpPr/>
            <p:nvPr/>
          </p:nvSpPr>
          <p:spPr>
            <a:xfrm>
              <a:off x="1522057" y="5174957"/>
              <a:ext cx="7353" cy="196100"/>
            </a:xfrm>
            <a:custGeom>
              <a:avLst/>
              <a:gdLst/>
              <a:ahLst/>
              <a:cxnLst/>
              <a:rect l="0" t="0" r="0" b="0"/>
              <a:pathLst>
                <a:path w="7353" h="196100">
                  <a:moveTo>
                    <a:pt x="7353" y="0"/>
                  </a:moveTo>
                  <a:lnTo>
                    <a:pt x="0" y="196100"/>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40" name="Shape 11735"/>
            <p:cNvSpPr/>
            <p:nvPr/>
          </p:nvSpPr>
          <p:spPr>
            <a:xfrm>
              <a:off x="1529411" y="3943705"/>
              <a:ext cx="65011" cy="1231252"/>
            </a:xfrm>
            <a:custGeom>
              <a:avLst/>
              <a:gdLst/>
              <a:ahLst/>
              <a:cxnLst/>
              <a:rect l="0" t="0" r="0" b="0"/>
              <a:pathLst>
                <a:path w="65011" h="1231252">
                  <a:moveTo>
                    <a:pt x="65011" y="0"/>
                  </a:moveTo>
                  <a:lnTo>
                    <a:pt x="0" y="123125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41" name="Shape 11736"/>
            <p:cNvSpPr/>
            <p:nvPr/>
          </p:nvSpPr>
          <p:spPr>
            <a:xfrm>
              <a:off x="1594422" y="3662629"/>
              <a:ext cx="10503" cy="281076"/>
            </a:xfrm>
            <a:custGeom>
              <a:avLst/>
              <a:gdLst/>
              <a:ahLst/>
              <a:cxnLst/>
              <a:rect l="0" t="0" r="0" b="0"/>
              <a:pathLst>
                <a:path w="10503" h="281076">
                  <a:moveTo>
                    <a:pt x="10503" y="0"/>
                  </a:moveTo>
                  <a:lnTo>
                    <a:pt x="0" y="281076"/>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42" name="Shape 11737"/>
            <p:cNvSpPr/>
            <p:nvPr/>
          </p:nvSpPr>
          <p:spPr>
            <a:xfrm>
              <a:off x="1559827" y="3235807"/>
              <a:ext cx="45098" cy="426822"/>
            </a:xfrm>
            <a:custGeom>
              <a:avLst/>
              <a:gdLst/>
              <a:ahLst/>
              <a:cxnLst/>
              <a:rect l="0" t="0" r="0" b="0"/>
              <a:pathLst>
                <a:path w="45098" h="426822">
                  <a:moveTo>
                    <a:pt x="0" y="0"/>
                  </a:moveTo>
                  <a:lnTo>
                    <a:pt x="45098" y="426822"/>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43" name="Shape 11738"/>
            <p:cNvSpPr/>
            <p:nvPr/>
          </p:nvSpPr>
          <p:spPr>
            <a:xfrm>
              <a:off x="1140308" y="5371058"/>
              <a:ext cx="381750" cy="880949"/>
            </a:xfrm>
            <a:custGeom>
              <a:avLst/>
              <a:gdLst/>
              <a:ahLst/>
              <a:cxnLst/>
              <a:rect l="0" t="0" r="0" b="0"/>
              <a:pathLst>
                <a:path w="381750" h="880949">
                  <a:moveTo>
                    <a:pt x="381750" y="0"/>
                  </a:moveTo>
                  <a:lnTo>
                    <a:pt x="0" y="880949"/>
                  </a:lnTo>
                </a:path>
              </a:pathLst>
            </a:custGeom>
            <a:ln w="12690" cap="flat">
              <a:round/>
            </a:ln>
          </p:spPr>
          <p:style>
            <a:lnRef idx="1">
              <a:srgbClr val="0000FF"/>
            </a:lnRef>
            <a:fillRef idx="0">
              <a:srgbClr val="000000">
                <a:alpha val="0"/>
              </a:srgbClr>
            </a:fillRef>
            <a:effectRef idx="0">
              <a:scrgbClr r="0" g="0" b="0"/>
            </a:effectRef>
            <a:fontRef idx="none"/>
          </p:style>
          <p:txBody>
            <a:bodyPr/>
            <a:lstStyle/>
            <a:p>
              <a:endParaRPr lang="en-US" dirty="0"/>
            </a:p>
          </p:txBody>
        </p:sp>
        <p:sp>
          <p:nvSpPr>
            <p:cNvPr id="144" name="Shape 11739"/>
            <p:cNvSpPr/>
            <p:nvPr/>
          </p:nvSpPr>
          <p:spPr>
            <a:xfrm>
              <a:off x="490423" y="6252006"/>
              <a:ext cx="929576" cy="0"/>
            </a:xfrm>
            <a:custGeom>
              <a:avLst/>
              <a:gdLst/>
              <a:ahLst/>
              <a:cxnLst/>
              <a:rect l="0" t="0" r="0" b="0"/>
              <a:pathLst>
                <a:path w="929576">
                  <a:moveTo>
                    <a:pt x="0" y="0"/>
                  </a:moveTo>
                  <a:lnTo>
                    <a:pt x="929576" y="0"/>
                  </a:lnTo>
                </a:path>
              </a:pathLst>
            </a:custGeom>
            <a:ln w="25381"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145" name="Shape 11740"/>
            <p:cNvSpPr/>
            <p:nvPr/>
          </p:nvSpPr>
          <p:spPr>
            <a:xfrm>
              <a:off x="734441" y="5371058"/>
              <a:ext cx="787616" cy="173076"/>
            </a:xfrm>
            <a:custGeom>
              <a:avLst/>
              <a:gdLst/>
              <a:ahLst/>
              <a:cxnLst/>
              <a:rect l="0" t="0" r="0" b="0"/>
              <a:pathLst>
                <a:path w="787616" h="173076">
                  <a:moveTo>
                    <a:pt x="0" y="120625"/>
                  </a:moveTo>
                  <a:lnTo>
                    <a:pt x="67132" y="142634"/>
                  </a:lnTo>
                  <a:lnTo>
                    <a:pt x="133210" y="159410"/>
                  </a:lnTo>
                  <a:lnTo>
                    <a:pt x="199289" y="168859"/>
                  </a:lnTo>
                  <a:lnTo>
                    <a:pt x="268503" y="173076"/>
                  </a:lnTo>
                  <a:lnTo>
                    <a:pt x="336652" y="168859"/>
                  </a:lnTo>
                  <a:lnTo>
                    <a:pt x="402742" y="159410"/>
                  </a:lnTo>
                  <a:lnTo>
                    <a:pt x="468821" y="142634"/>
                  </a:lnTo>
                  <a:lnTo>
                    <a:pt x="535927" y="120625"/>
                  </a:lnTo>
                  <a:lnTo>
                    <a:pt x="601968" y="95416"/>
                  </a:lnTo>
                  <a:lnTo>
                    <a:pt x="663880" y="66104"/>
                  </a:lnTo>
                  <a:lnTo>
                    <a:pt x="725729" y="34595"/>
                  </a:lnTo>
                  <a:lnTo>
                    <a:pt x="787616" y="0"/>
                  </a:lnTo>
                </a:path>
              </a:pathLst>
            </a:custGeom>
            <a:ln w="25381"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146" name="Shape 11741"/>
            <p:cNvSpPr/>
            <p:nvPr/>
          </p:nvSpPr>
          <p:spPr>
            <a:xfrm>
              <a:off x="679933" y="5174957"/>
              <a:ext cx="849478" cy="0"/>
            </a:xfrm>
            <a:custGeom>
              <a:avLst/>
              <a:gdLst/>
              <a:ahLst/>
              <a:cxnLst/>
              <a:rect l="0" t="0" r="0" b="0"/>
              <a:pathLst>
                <a:path w="849478">
                  <a:moveTo>
                    <a:pt x="0" y="0"/>
                  </a:moveTo>
                  <a:lnTo>
                    <a:pt x="849478" y="0"/>
                  </a:lnTo>
                </a:path>
              </a:pathLst>
            </a:custGeom>
            <a:ln w="25381"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147" name="Shape 11742"/>
            <p:cNvSpPr/>
            <p:nvPr/>
          </p:nvSpPr>
          <p:spPr>
            <a:xfrm>
              <a:off x="353733" y="3943705"/>
              <a:ext cx="1240689" cy="0"/>
            </a:xfrm>
            <a:custGeom>
              <a:avLst/>
              <a:gdLst/>
              <a:ahLst/>
              <a:cxnLst/>
              <a:rect l="0" t="0" r="0" b="0"/>
              <a:pathLst>
                <a:path w="1240689">
                  <a:moveTo>
                    <a:pt x="0" y="0"/>
                  </a:moveTo>
                  <a:lnTo>
                    <a:pt x="1240689" y="0"/>
                  </a:lnTo>
                </a:path>
              </a:pathLst>
            </a:custGeom>
            <a:ln w="25381"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148" name="Shape 11743"/>
            <p:cNvSpPr/>
            <p:nvPr/>
          </p:nvSpPr>
          <p:spPr>
            <a:xfrm>
              <a:off x="305524" y="3543084"/>
              <a:ext cx="1299401" cy="119545"/>
            </a:xfrm>
            <a:custGeom>
              <a:avLst/>
              <a:gdLst/>
              <a:ahLst/>
              <a:cxnLst/>
              <a:rect l="0" t="0" r="0" b="0"/>
              <a:pathLst>
                <a:path w="1299401" h="119545">
                  <a:moveTo>
                    <a:pt x="0" y="119545"/>
                  </a:moveTo>
                  <a:lnTo>
                    <a:pt x="68161" y="98603"/>
                  </a:lnTo>
                  <a:lnTo>
                    <a:pt x="143700" y="76555"/>
                  </a:lnTo>
                  <a:lnTo>
                    <a:pt x="238049" y="51384"/>
                  </a:lnTo>
                  <a:lnTo>
                    <a:pt x="362826" y="25158"/>
                  </a:lnTo>
                  <a:lnTo>
                    <a:pt x="506540" y="6325"/>
                  </a:lnTo>
                  <a:lnTo>
                    <a:pt x="650215" y="0"/>
                  </a:lnTo>
                  <a:lnTo>
                    <a:pt x="792848" y="6325"/>
                  </a:lnTo>
                  <a:lnTo>
                    <a:pt x="936523" y="25158"/>
                  </a:lnTo>
                  <a:lnTo>
                    <a:pt x="1061326" y="51384"/>
                  </a:lnTo>
                  <a:lnTo>
                    <a:pt x="1155713" y="76555"/>
                  </a:lnTo>
                  <a:lnTo>
                    <a:pt x="1231252" y="98603"/>
                  </a:lnTo>
                  <a:lnTo>
                    <a:pt x="1299401" y="119545"/>
                  </a:lnTo>
                </a:path>
              </a:pathLst>
            </a:custGeom>
            <a:ln w="25381" cap="flat">
              <a:round/>
            </a:ln>
          </p:spPr>
          <p:style>
            <a:lnRef idx="1">
              <a:srgbClr val="000000"/>
            </a:lnRef>
            <a:fillRef idx="0">
              <a:srgbClr val="000000">
                <a:alpha val="0"/>
              </a:srgbClr>
            </a:fillRef>
            <a:effectRef idx="0">
              <a:scrgbClr r="0" g="0" b="0"/>
            </a:effectRef>
            <a:fontRef idx="none"/>
          </p:style>
          <p:txBody>
            <a:bodyPr/>
            <a:lstStyle/>
            <a:p>
              <a:endParaRPr lang="en-US" dirty="0"/>
            </a:p>
          </p:txBody>
        </p:sp>
        <p:sp>
          <p:nvSpPr>
            <p:cNvPr id="149" name="Rectangle 148"/>
            <p:cNvSpPr/>
            <p:nvPr/>
          </p:nvSpPr>
          <p:spPr>
            <a:xfrm>
              <a:off x="1115022" y="6285524"/>
              <a:ext cx="90062" cy="1230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2049" name="Picture 441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226" y="572156"/>
            <a:ext cx="1501775" cy="5707063"/>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68"/>
          <p:cNvSpPr>
            <a:spLocks noChangeArrowheads="1"/>
          </p:cNvSpPr>
          <p:nvPr/>
        </p:nvSpPr>
        <p:spPr bwMode="auto">
          <a:xfrm>
            <a:off x="7524994" y="924550"/>
            <a:ext cx="30380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3200" dirty="0">
                <a:solidFill>
                  <a:srgbClr val="00B050"/>
                </a:solidFill>
                <a:latin typeface="Calibri" panose="020F0502020204030204" pitchFamily="34" charset="0"/>
                <a:ea typeface="SimSun" panose="02010600030101010101" pitchFamily="2" charset="-122"/>
                <a:cs typeface="Times New Roman" panose="02020603050405020304" pitchFamily="18" charset="0"/>
              </a:rPr>
              <a:t>Extended SMS2D</a:t>
            </a:r>
            <a:endParaRPr kumimoji="0" lang="en-US" sz="3200" b="0" i="0" u="none" strike="noStrike" cap="none" normalizeH="0" baseline="0" dirty="0" smtClean="0">
              <a:ln>
                <a:noFill/>
              </a:ln>
              <a:solidFill>
                <a:srgbClr val="00B050"/>
              </a:solidFill>
              <a:effectLst/>
              <a:latin typeface="Arial" panose="020B0604020202020204" pitchFamily="34" charset="0"/>
            </a:endParaRPr>
          </a:p>
        </p:txBody>
      </p:sp>
      <p:sp>
        <p:nvSpPr>
          <p:cNvPr id="153" name="Rectangle 152"/>
          <p:cNvSpPr/>
          <p:nvPr/>
        </p:nvSpPr>
        <p:spPr>
          <a:xfrm>
            <a:off x="6646589" y="1794564"/>
            <a:ext cx="4794822" cy="4293483"/>
          </a:xfrm>
          <a:prstGeom prst="rect">
            <a:avLst/>
          </a:prstGeom>
        </p:spPr>
        <p:txBody>
          <a:bodyPr wrap="square">
            <a:spAutoFit/>
          </a:bodyPr>
          <a:lstStyle/>
          <a:p>
            <a:pPr marL="340360" marR="316865" indent="-1905" algn="just">
              <a:lnSpc>
                <a:spcPct val="105000"/>
              </a:lnSpc>
              <a:spcBef>
                <a:spcPts val="0"/>
              </a:spcBef>
              <a:spcAft>
                <a:spcPts val="3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Extended SMS2D design procedure to include motion by the alternate addition of surface segments on the top and bottom surfaces of two plano-convex lenses. The calculation starts through the center of the bottom surface which determines the optical path length (a). It then proceeds through mirroring (b) to the edges (c) of the lenses. Finally, all chains add up to the final lenses that map the incident rays to the receiver point </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R </a:t>
            </a: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(d).</a:t>
            </a:r>
            <a:endParaRPr lang="en-US" sz="3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64502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5379"/>
            <a:ext cx="9621982" cy="840221"/>
          </a:xfrm>
        </p:spPr>
        <p:txBody>
          <a:bodyPr>
            <a:normAutofit/>
          </a:bodyPr>
          <a:lstStyle/>
          <a:p>
            <a:pPr lvl="0"/>
            <a:r>
              <a:rPr lang="en-US" sz="3600" b="1" dirty="0" smtClean="0">
                <a:solidFill>
                  <a:schemeClr val="tx1"/>
                </a:solidFill>
              </a:rPr>
              <a:t>Possible Mounting </a:t>
            </a:r>
            <a:r>
              <a:rPr lang="en-US" sz="3600" b="1" dirty="0">
                <a:solidFill>
                  <a:schemeClr val="tx1"/>
                </a:solidFill>
              </a:rPr>
              <a:t>of CPV </a:t>
            </a:r>
            <a:r>
              <a:rPr lang="en-US" sz="3600" b="1" dirty="0" smtClean="0">
                <a:solidFill>
                  <a:schemeClr val="tx1"/>
                </a:solidFill>
              </a:rPr>
              <a:t>modules</a:t>
            </a:r>
            <a:endParaRPr lang="en-US" sz="3600" strike="sngStrike" dirty="0">
              <a:solidFill>
                <a:schemeClr val="tx1"/>
              </a:solidFill>
            </a:endParaRPr>
          </a:p>
        </p:txBody>
      </p:sp>
      <p:sp>
        <p:nvSpPr>
          <p:cNvPr id="5" name="Content Placeholder 2"/>
          <p:cNvSpPr txBox="1">
            <a:spLocks/>
          </p:cNvSpPr>
          <p:nvPr/>
        </p:nvSpPr>
        <p:spPr>
          <a:xfrm>
            <a:off x="838200" y="3050026"/>
            <a:ext cx="10515600" cy="2417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Polar aligned single axis tracker</a:t>
            </a:r>
            <a:endParaRPr lang="en-US" sz="1800" dirty="0" smtClean="0"/>
          </a:p>
          <a:p>
            <a:pPr marL="0" indent="0" algn="just">
              <a:buNone/>
            </a:pPr>
            <a:r>
              <a:rPr lang="en-US" sz="1800" dirty="0" smtClean="0"/>
              <a:t>    Towards the South, tilt angle equal to the latitude, rotational axis equals the earth’s axis of rotation. </a:t>
            </a:r>
          </a:p>
          <a:p>
            <a:pPr algn="just"/>
            <a:r>
              <a:rPr lang="en-US" dirty="0" smtClean="0"/>
              <a:t>Horizontally aligned single axis tracker</a:t>
            </a:r>
          </a:p>
          <a:p>
            <a:pPr algn="just"/>
            <a:r>
              <a:rPr lang="en-US" dirty="0"/>
              <a:t>Polar aligned </a:t>
            </a:r>
            <a:r>
              <a:rPr lang="en-US" dirty="0" smtClean="0"/>
              <a:t>stationary </a:t>
            </a:r>
            <a:r>
              <a:rPr lang="en-US" dirty="0"/>
              <a:t>CPV module </a:t>
            </a:r>
            <a:r>
              <a:rPr lang="en-US" dirty="0" smtClean="0"/>
              <a:t>mounting</a:t>
            </a:r>
          </a:p>
          <a:p>
            <a:pPr algn="just"/>
            <a:r>
              <a:rPr lang="en-US" dirty="0"/>
              <a:t>Horizontally </a:t>
            </a:r>
            <a:r>
              <a:rPr lang="en-US" dirty="0" smtClean="0"/>
              <a:t>aligned </a:t>
            </a:r>
            <a:r>
              <a:rPr lang="en-US" dirty="0"/>
              <a:t>stationary CPV module </a:t>
            </a:r>
            <a:r>
              <a:rPr lang="en-US" dirty="0" smtClean="0"/>
              <a:t>mounting</a:t>
            </a:r>
            <a:endParaRPr lang="en-US" sz="1800" dirty="0"/>
          </a:p>
        </p:txBody>
      </p:sp>
      <p:sp>
        <p:nvSpPr>
          <p:cNvPr id="4" name="Title 1"/>
          <p:cNvSpPr txBox="1">
            <a:spLocks/>
          </p:cNvSpPr>
          <p:nvPr/>
        </p:nvSpPr>
        <p:spPr>
          <a:xfrm>
            <a:off x="838200" y="5753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3. Mounting issue and other existing </a:t>
            </a:r>
            <a:r>
              <a:rPr lang="en-US" sz="4000" dirty="0"/>
              <a:t>tracking</a:t>
            </a:r>
            <a:r>
              <a:rPr lang="en-US" sz="4000" dirty="0" smtClean="0"/>
              <a:t> </a:t>
            </a:r>
            <a:r>
              <a:rPr lang="en-US" sz="4000" dirty="0"/>
              <a:t>module</a:t>
            </a:r>
          </a:p>
        </p:txBody>
      </p:sp>
      <p:sp>
        <p:nvSpPr>
          <p:cNvPr id="6" name="Footer Placeholder 5"/>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1889535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Existing </a:t>
            </a:r>
            <a:r>
              <a:rPr lang="en-US" sz="4000" dirty="0">
                <a:solidFill>
                  <a:schemeClr val="tx1"/>
                </a:solidFill>
              </a:rPr>
              <a:t>tracking</a:t>
            </a:r>
            <a:r>
              <a:rPr lang="en-US" sz="4000" dirty="0" smtClean="0">
                <a:solidFill>
                  <a:schemeClr val="tx1"/>
                </a:solidFill>
              </a:rPr>
              <a:t> </a:t>
            </a:r>
            <a:r>
              <a:rPr lang="en-US" sz="4000" dirty="0">
                <a:solidFill>
                  <a:schemeClr val="tx1"/>
                </a:solidFill>
              </a:rPr>
              <a:t>module</a:t>
            </a:r>
          </a:p>
        </p:txBody>
      </p:sp>
      <p:sp>
        <p:nvSpPr>
          <p:cNvPr id="3" name="Content Placeholder 2"/>
          <p:cNvSpPr>
            <a:spLocks noGrp="1"/>
          </p:cNvSpPr>
          <p:nvPr>
            <p:ph idx="1"/>
          </p:nvPr>
        </p:nvSpPr>
        <p:spPr>
          <a:xfrm>
            <a:off x="838200" y="1998209"/>
            <a:ext cx="5083629" cy="856616"/>
          </a:xfrm>
        </p:spPr>
        <p:txBody>
          <a:bodyPr>
            <a:normAutofit/>
          </a:bodyPr>
          <a:lstStyle/>
          <a:p>
            <a:pPr marL="0" indent="0">
              <a:buNone/>
            </a:pPr>
            <a:r>
              <a:rPr lang="en-US" sz="2400" dirty="0" smtClean="0">
                <a:solidFill>
                  <a:schemeClr val="tx1"/>
                </a:solidFill>
              </a:rPr>
              <a:t>1.  Micro-tracking </a:t>
            </a:r>
            <a:r>
              <a:rPr lang="en-US" sz="2400" dirty="0">
                <a:solidFill>
                  <a:schemeClr val="tx1"/>
                </a:solidFill>
              </a:rPr>
              <a:t>CPV module - </a:t>
            </a:r>
            <a:r>
              <a:rPr lang="en-US" sz="2400" dirty="0" smtClean="0">
                <a:solidFill>
                  <a:schemeClr val="tx1"/>
                </a:solidFill>
              </a:rPr>
              <a:t>300x</a:t>
            </a:r>
            <a:r>
              <a:rPr lang="en-US" sz="2400" dirty="0">
                <a:solidFill>
                  <a:schemeClr val="tx1"/>
                </a:solidFill>
              </a:rPr>
              <a:t> </a:t>
            </a:r>
            <a:r>
              <a:rPr lang="en-US" sz="2400" dirty="0" smtClean="0">
                <a:solidFill>
                  <a:schemeClr val="tx1"/>
                </a:solidFill>
              </a:rPr>
              <a:t>concentration ratio</a:t>
            </a:r>
            <a:endParaRPr lang="en-US" sz="2400" dirty="0">
              <a:solidFill>
                <a:schemeClr val="tx1"/>
              </a:solidFill>
            </a:endParaRPr>
          </a:p>
        </p:txBody>
      </p:sp>
      <p:pic>
        <p:nvPicPr>
          <p:cNvPr id="4" name="Picture 3" descr="www.opticsinfobase.org/view_article.cfm?gotourl=http%3A%2F%2Fwww%2Eopticsinfobase%2Eorg%2FDirectPDFAccess%2F7A1C421E-FB2D-7141-428597E03BAC7D06_194406%2Foe-18-2-1122%2Epdf%3Fda%3D1%26id%3D194406%26seq%3D0%26mobile%3Dno&amp;org= - Google Chrome"/>
          <p:cNvPicPr>
            <a:picLocks noChangeAspect="1"/>
          </p:cNvPicPr>
          <p:nvPr/>
        </p:nvPicPr>
        <p:blipFill rotWithShape="1">
          <a:blip r:embed="rId2">
            <a:extLst>
              <a:ext uri="{28A0092B-C50C-407E-A947-70E740481C1C}">
                <a14:useLocalDpi xmlns:a14="http://schemas.microsoft.com/office/drawing/2010/main" val="0"/>
              </a:ext>
            </a:extLst>
          </a:blip>
          <a:srcRect l="8508" t="40903" r="9541" b="24257"/>
          <a:stretch/>
        </p:blipFill>
        <p:spPr>
          <a:xfrm>
            <a:off x="771535" y="3695554"/>
            <a:ext cx="10709890" cy="2427936"/>
          </a:xfrm>
          <a:prstGeom prst="rect">
            <a:avLst/>
          </a:prstGeom>
        </p:spPr>
      </p:pic>
      <p:pic>
        <p:nvPicPr>
          <p:cNvPr id="5" name="Picture 4" descr="www.opticsinfobase.org/view_article.cfm?gotourl=http%3A%2F%2Fwww%2Eopticsinfobase%2Eorg%2FDirectPDFAccess%2F7A1C421E-FB2D-7141-428597E03BAC7D06_194406%2Foe-18-2-1122%2Epdf%3Fda%3D1%26id%3D194406%26seq%3D0%26mobile%3Dno&amp;org=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8303" t="27354" r="12843" b="21159"/>
          <a:stretch/>
        </p:blipFill>
        <p:spPr>
          <a:xfrm>
            <a:off x="6497782" y="1912083"/>
            <a:ext cx="4452258" cy="1550132"/>
          </a:xfrm>
          <a:prstGeom prst="rect">
            <a:avLst/>
          </a:prstGeom>
        </p:spPr>
      </p:pic>
      <p:sp>
        <p:nvSpPr>
          <p:cNvPr id="7" name="Footer Placeholder 6"/>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1324600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454627"/>
            <a:ext cx="5212080" cy="1325563"/>
          </a:xfrm>
        </p:spPr>
        <p:txBody>
          <a:bodyPr>
            <a:normAutofit/>
          </a:bodyPr>
          <a:lstStyle/>
          <a:p>
            <a:r>
              <a:rPr lang="en-US" sz="2800" dirty="0" smtClean="0">
                <a:solidFill>
                  <a:schemeClr val="tx1"/>
                </a:solidFill>
                <a:latin typeface="+mn-lt"/>
              </a:rPr>
              <a:t>2. Spherical gradient-index lens</a:t>
            </a:r>
            <a:br>
              <a:rPr lang="en-US" sz="2800" dirty="0" smtClean="0">
                <a:solidFill>
                  <a:schemeClr val="tx1"/>
                </a:solidFill>
                <a:latin typeface="+mn-lt"/>
              </a:rPr>
            </a:br>
            <a:r>
              <a:rPr lang="en-US" sz="2800" dirty="0" smtClean="0">
                <a:solidFill>
                  <a:schemeClr val="tx1"/>
                </a:solidFill>
                <a:latin typeface="+mn-lt"/>
              </a:rPr>
              <a:t>1000× concentration ratio</a:t>
            </a:r>
            <a:endParaRPr lang="en-US" sz="2800" dirty="0">
              <a:solidFill>
                <a:schemeClr val="tx1"/>
              </a:solidFill>
              <a:latin typeface="+mn-lt"/>
            </a:endParaRPr>
          </a:p>
        </p:txBody>
      </p:sp>
      <p:pic>
        <p:nvPicPr>
          <p:cNvPr id="4" name="Picture 3" descr="www.opticsinfobase.org/view_article.cfm?gotourl=http%3A%2F%2Fwww%2Eopticsinfobase%2Eorg%2FDirectPDFAccess%2FC8498733-FB84-D600-A09DE3BDDCF34C11_209681%2Foe-19-3-2325%2Epdf%3Fda%3D1%26id%3D209681%26seq%3D0%26mobile%3Dno&amp;org= - Google Chrome"/>
          <p:cNvPicPr>
            <a:picLocks noChangeAspect="1"/>
          </p:cNvPicPr>
          <p:nvPr/>
        </p:nvPicPr>
        <p:blipFill rotWithShape="1">
          <a:blip r:embed="rId2">
            <a:extLst>
              <a:ext uri="{28A0092B-C50C-407E-A947-70E740481C1C}">
                <a14:useLocalDpi xmlns:a14="http://schemas.microsoft.com/office/drawing/2010/main" val="0"/>
              </a:ext>
            </a:extLst>
          </a:blip>
          <a:srcRect l="19512" t="25341" r="50289" b="33470"/>
          <a:stretch/>
        </p:blipFill>
        <p:spPr>
          <a:xfrm>
            <a:off x="6096000" y="2117408"/>
            <a:ext cx="4255172" cy="3094672"/>
          </a:xfrm>
          <a:prstGeom prst="rect">
            <a:avLst/>
          </a:prstGeom>
        </p:spPr>
      </p:pic>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Existing tracking </a:t>
            </a:r>
            <a:r>
              <a:rPr lang="en-US" sz="4000" dirty="0"/>
              <a:t>module</a:t>
            </a:r>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2747805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smtClean="0"/>
              <a:t>4. Conclusion</a:t>
            </a:r>
            <a:endParaRPr lang="en-US" sz="4000" dirty="0"/>
          </a:p>
        </p:txBody>
      </p:sp>
      <p:sp>
        <p:nvSpPr>
          <p:cNvPr id="3" name="Content Placeholder 2"/>
          <p:cNvSpPr>
            <a:spLocks noGrp="1"/>
          </p:cNvSpPr>
          <p:nvPr>
            <p:ph idx="1"/>
          </p:nvPr>
        </p:nvSpPr>
        <p:spPr>
          <a:xfrm>
            <a:off x="1097280" y="2478780"/>
            <a:ext cx="10058400" cy="1542235"/>
          </a:xfrm>
        </p:spPr>
        <p:txBody>
          <a:bodyPr>
            <a:normAutofit/>
          </a:bodyPr>
          <a:lstStyle/>
          <a:p>
            <a:r>
              <a:rPr lang="en-US" sz="2400" dirty="0" smtClean="0">
                <a:solidFill>
                  <a:schemeClr val="tx1"/>
                </a:solidFill>
              </a:rPr>
              <a:t>1. </a:t>
            </a:r>
            <a:r>
              <a:rPr lang="en-US" sz="2400" u="sng" dirty="0" smtClean="0">
                <a:solidFill>
                  <a:schemeClr val="tx1"/>
                </a:solidFill>
              </a:rPr>
              <a:t>General </a:t>
            </a:r>
            <a:r>
              <a:rPr lang="en-US" sz="2400" u="sng" dirty="0">
                <a:solidFill>
                  <a:schemeClr val="tx1"/>
                </a:solidFill>
              </a:rPr>
              <a:t>concept </a:t>
            </a:r>
            <a:r>
              <a:rPr lang="en-US" sz="2400" dirty="0">
                <a:solidFill>
                  <a:schemeClr val="tx1"/>
                </a:solidFill>
              </a:rPr>
              <a:t>of tracking-integrated </a:t>
            </a:r>
            <a:r>
              <a:rPr lang="en-US" sz="2400" dirty="0" smtClean="0">
                <a:solidFill>
                  <a:schemeClr val="tx1"/>
                </a:solidFill>
              </a:rPr>
              <a:t>CPV and its potential of a </a:t>
            </a:r>
            <a:r>
              <a:rPr lang="en-US" sz="2400" u="sng" dirty="0">
                <a:solidFill>
                  <a:schemeClr val="tx1"/>
                </a:solidFill>
              </a:rPr>
              <a:t>lower overall cost</a:t>
            </a:r>
            <a:r>
              <a:rPr lang="en-US" sz="2400" dirty="0">
                <a:solidFill>
                  <a:schemeClr val="tx1"/>
                </a:solidFill>
              </a:rPr>
              <a:t>.  </a:t>
            </a:r>
          </a:p>
          <a:p>
            <a:r>
              <a:rPr lang="en-US" sz="2400" dirty="0">
                <a:solidFill>
                  <a:schemeClr val="tx1"/>
                </a:solidFill>
              </a:rPr>
              <a:t>2</a:t>
            </a:r>
            <a:r>
              <a:rPr lang="en-US" sz="2400" dirty="0" smtClean="0">
                <a:solidFill>
                  <a:schemeClr val="tx1"/>
                </a:solidFill>
              </a:rPr>
              <a:t>. Detailed </a:t>
            </a:r>
            <a:r>
              <a:rPr lang="en-US" sz="2400" dirty="0">
                <a:solidFill>
                  <a:schemeClr val="tx1"/>
                </a:solidFill>
              </a:rPr>
              <a:t>benefit-cost analysis will be </a:t>
            </a:r>
            <a:r>
              <a:rPr lang="en-US" sz="2400" dirty="0" smtClean="0">
                <a:solidFill>
                  <a:schemeClr val="tx1"/>
                </a:solidFill>
              </a:rPr>
              <a:t>necessary.</a:t>
            </a:r>
            <a:endParaRPr lang="en-US" sz="2400" dirty="0">
              <a:solidFill>
                <a:schemeClr val="tx1"/>
              </a:solidFill>
            </a:endParaRPr>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2358918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20436" y="2379374"/>
            <a:ext cx="10515600" cy="958850"/>
          </a:xfrm>
        </p:spPr>
        <p:txBody>
          <a:bodyPr>
            <a:normAutofit lnSpcReduction="10000"/>
          </a:bodyPr>
          <a:lstStyle/>
          <a:p>
            <a:pPr marL="0" indent="0" algn="ctr">
              <a:buNone/>
            </a:pPr>
            <a:r>
              <a:rPr lang="en-US" sz="6600" dirty="0" smtClean="0"/>
              <a:t>THANK YOU!</a:t>
            </a:r>
            <a:endParaRPr lang="en-US" sz="6600" dirty="0"/>
          </a:p>
        </p:txBody>
      </p:sp>
      <p:sp>
        <p:nvSpPr>
          <p:cNvPr id="4" name="Footer Placeholder 3"/>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2622487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2944"/>
            <a:ext cx="9829800" cy="978766"/>
          </a:xfrm>
        </p:spPr>
        <p:txBody>
          <a:bodyPr>
            <a:normAutofit/>
          </a:bodyPr>
          <a:lstStyle/>
          <a:p>
            <a:pPr algn="ctr"/>
            <a:r>
              <a:rPr lang="en-US" sz="4000" b="1" dirty="0" smtClean="0">
                <a:solidFill>
                  <a:schemeClr val="tx1"/>
                </a:solidFill>
              </a:rPr>
              <a:t>Contents</a:t>
            </a:r>
            <a:endParaRPr lang="en-US" sz="1800" b="1" strike="sngStrike" dirty="0">
              <a:solidFill>
                <a:schemeClr val="tx1"/>
              </a:solidFill>
            </a:endParaRPr>
          </a:p>
        </p:txBody>
      </p:sp>
      <p:sp>
        <p:nvSpPr>
          <p:cNvPr id="3" name="Content Placeholder 2"/>
          <p:cNvSpPr>
            <a:spLocks noGrp="1"/>
          </p:cNvSpPr>
          <p:nvPr>
            <p:ph idx="1"/>
          </p:nvPr>
        </p:nvSpPr>
        <p:spPr>
          <a:xfrm>
            <a:off x="1101436" y="1663413"/>
            <a:ext cx="9303328" cy="4918364"/>
          </a:xfrm>
        </p:spPr>
        <p:txBody>
          <a:bodyPr>
            <a:normAutofit/>
          </a:bodyPr>
          <a:lstStyle/>
          <a:p>
            <a:pPr marL="0" indent="0">
              <a:buNone/>
            </a:pPr>
            <a:r>
              <a:rPr lang="en-US" sz="3200" dirty="0" smtClean="0">
                <a:solidFill>
                  <a:schemeClr val="tx1"/>
                </a:solidFill>
              </a:rPr>
              <a:t>1. Tracking-integrated </a:t>
            </a:r>
            <a:r>
              <a:rPr lang="en-US" sz="3200" dirty="0">
                <a:solidFill>
                  <a:schemeClr val="tx1"/>
                </a:solidFill>
              </a:rPr>
              <a:t>concentrating </a:t>
            </a:r>
            <a:r>
              <a:rPr lang="en-US" sz="3200" dirty="0" smtClean="0">
                <a:solidFill>
                  <a:schemeClr val="tx1"/>
                </a:solidFill>
              </a:rPr>
              <a:t>photovoltaics </a:t>
            </a:r>
            <a:endParaRPr lang="en-US" sz="3200" dirty="0">
              <a:solidFill>
                <a:schemeClr val="tx1"/>
              </a:solidFill>
            </a:endParaRPr>
          </a:p>
          <a:p>
            <a:pPr marL="0" indent="0">
              <a:buNone/>
            </a:pPr>
            <a:r>
              <a:rPr lang="en-US" sz="3200" dirty="0" smtClean="0">
                <a:solidFill>
                  <a:schemeClr val="tx1"/>
                </a:solidFill>
              </a:rPr>
              <a:t>	</a:t>
            </a:r>
            <a:r>
              <a:rPr lang="en-US" sz="2400" dirty="0" smtClean="0">
                <a:solidFill>
                  <a:schemeClr val="tx1"/>
                </a:solidFill>
              </a:rPr>
              <a:t>1.1 Concentrating </a:t>
            </a:r>
            <a:r>
              <a:rPr lang="en-US" sz="2400" dirty="0" err="1" smtClean="0">
                <a:solidFill>
                  <a:schemeClr val="tx1"/>
                </a:solidFill>
              </a:rPr>
              <a:t>photovoltaics</a:t>
            </a:r>
            <a:r>
              <a:rPr lang="en-US" sz="2400" dirty="0" smtClean="0">
                <a:solidFill>
                  <a:schemeClr val="tx1"/>
                </a:solidFill>
              </a:rPr>
              <a:t> (CPV)</a:t>
            </a:r>
            <a:endParaRPr lang="en-US" sz="2400" dirty="0">
              <a:solidFill>
                <a:schemeClr val="tx1"/>
              </a:solidFill>
            </a:endParaRPr>
          </a:p>
          <a:p>
            <a:pPr marL="0" indent="0">
              <a:buNone/>
            </a:pPr>
            <a:r>
              <a:rPr lang="en-US" sz="2400" dirty="0" smtClean="0">
                <a:solidFill>
                  <a:schemeClr val="tx1"/>
                </a:solidFill>
              </a:rPr>
              <a:t>	1.2 Tracking-integrated CPV</a:t>
            </a:r>
          </a:p>
          <a:p>
            <a:pPr marL="0" indent="0">
              <a:buNone/>
            </a:pPr>
            <a:r>
              <a:rPr lang="en-US" sz="3200" dirty="0" smtClean="0">
                <a:solidFill>
                  <a:schemeClr val="tx1"/>
                </a:solidFill>
              </a:rPr>
              <a:t>2. Analysis </a:t>
            </a:r>
            <a:r>
              <a:rPr lang="en-US" sz="3200" dirty="0">
                <a:solidFill>
                  <a:schemeClr val="tx1"/>
                </a:solidFill>
              </a:rPr>
              <a:t>of </a:t>
            </a:r>
            <a:r>
              <a:rPr lang="en-US" sz="3200" dirty="0" smtClean="0">
                <a:solidFill>
                  <a:schemeClr val="tx1"/>
                </a:solidFill>
              </a:rPr>
              <a:t>the </a:t>
            </a:r>
            <a:r>
              <a:rPr lang="en-US" sz="3200" dirty="0">
                <a:solidFill>
                  <a:schemeClr val="tx1"/>
                </a:solidFill>
              </a:rPr>
              <a:t>Tracking-integrated </a:t>
            </a:r>
            <a:r>
              <a:rPr lang="en-US" sz="3200" dirty="0" smtClean="0">
                <a:solidFill>
                  <a:schemeClr val="tx1"/>
                </a:solidFill>
              </a:rPr>
              <a:t>CPV</a:t>
            </a:r>
            <a:endParaRPr lang="en-US" sz="3200" dirty="0">
              <a:solidFill>
                <a:schemeClr val="tx1"/>
              </a:solidFill>
            </a:endParaRPr>
          </a:p>
          <a:p>
            <a:pPr marL="0" indent="0">
              <a:buNone/>
            </a:pPr>
            <a:r>
              <a:rPr lang="en-US" sz="3200" dirty="0">
                <a:solidFill>
                  <a:schemeClr val="tx1"/>
                </a:solidFill>
              </a:rPr>
              <a:t> </a:t>
            </a:r>
            <a:r>
              <a:rPr lang="en-US" sz="3200" dirty="0" smtClean="0">
                <a:solidFill>
                  <a:schemeClr val="tx1"/>
                </a:solidFill>
              </a:rPr>
              <a:t>   	</a:t>
            </a:r>
            <a:r>
              <a:rPr lang="en-US" sz="2400" dirty="0" smtClean="0">
                <a:solidFill>
                  <a:schemeClr val="tx1"/>
                </a:solidFill>
              </a:rPr>
              <a:t>2.1 One </a:t>
            </a:r>
            <a:r>
              <a:rPr lang="en-US" sz="2400" dirty="0">
                <a:solidFill>
                  <a:schemeClr val="tx1"/>
                </a:solidFill>
              </a:rPr>
              <a:t>relative movement between the optics and the </a:t>
            </a:r>
            <a:r>
              <a:rPr lang="en-US" sz="2400" dirty="0" smtClean="0">
                <a:solidFill>
                  <a:schemeClr val="tx1"/>
                </a:solidFill>
              </a:rPr>
              <a:t>receiver</a:t>
            </a:r>
          </a:p>
          <a:p>
            <a:pPr marL="0" indent="0">
              <a:buNone/>
            </a:pPr>
            <a:r>
              <a:rPr lang="en-US" sz="2400" dirty="0">
                <a:solidFill>
                  <a:schemeClr val="tx1"/>
                </a:solidFill>
              </a:rPr>
              <a:t> </a:t>
            </a:r>
            <a:r>
              <a:rPr lang="en-US" sz="2400" dirty="0" smtClean="0">
                <a:solidFill>
                  <a:schemeClr val="tx1"/>
                </a:solidFill>
              </a:rPr>
              <a:t>   	2.2 Two </a:t>
            </a:r>
            <a:r>
              <a:rPr lang="en-US" sz="2400" dirty="0">
                <a:solidFill>
                  <a:schemeClr val="tx1"/>
                </a:solidFill>
              </a:rPr>
              <a:t>moving optics arrays and a solar cell </a:t>
            </a:r>
            <a:r>
              <a:rPr lang="en-US" sz="2400" dirty="0" smtClean="0">
                <a:solidFill>
                  <a:schemeClr val="tx1"/>
                </a:solidFill>
              </a:rPr>
              <a:t>array </a:t>
            </a:r>
          </a:p>
          <a:p>
            <a:pPr marL="0" indent="0">
              <a:buNone/>
            </a:pPr>
            <a:r>
              <a:rPr lang="en-US" sz="3200" dirty="0" smtClean="0">
                <a:solidFill>
                  <a:schemeClr val="tx1"/>
                </a:solidFill>
              </a:rPr>
              <a:t>3. Mounting issue and other </a:t>
            </a:r>
            <a:r>
              <a:rPr lang="en-US" sz="3200" dirty="0">
                <a:solidFill>
                  <a:schemeClr val="tx1"/>
                </a:solidFill>
              </a:rPr>
              <a:t>existing tracking </a:t>
            </a:r>
            <a:r>
              <a:rPr lang="en-US" sz="3200" dirty="0" smtClean="0">
                <a:solidFill>
                  <a:schemeClr val="tx1"/>
                </a:solidFill>
              </a:rPr>
              <a:t>module</a:t>
            </a:r>
            <a:endParaRPr lang="en-US" sz="3200" dirty="0">
              <a:solidFill>
                <a:schemeClr val="tx1"/>
              </a:solidFill>
            </a:endParaRPr>
          </a:p>
          <a:p>
            <a:pPr marL="0" indent="0">
              <a:buNone/>
            </a:pPr>
            <a:r>
              <a:rPr lang="en-US" sz="3200" dirty="0" smtClean="0">
                <a:solidFill>
                  <a:schemeClr val="tx1"/>
                </a:solidFill>
              </a:rPr>
              <a:t>4. Conclusion</a:t>
            </a:r>
            <a:r>
              <a:rPr lang="en-US" sz="3200" dirty="0">
                <a:solidFill>
                  <a:schemeClr val="tx1"/>
                </a:solidFill>
              </a:rPr>
              <a:t>	</a:t>
            </a:r>
            <a:endParaRPr lang="en-US" sz="3200" dirty="0" smtClean="0">
              <a:solidFill>
                <a:schemeClr val="tx1"/>
              </a:solidFill>
            </a:endParaRPr>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2954530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37846"/>
            <a:ext cx="10058400" cy="799514"/>
          </a:xfrm>
        </p:spPr>
        <p:txBody>
          <a:bodyPr/>
          <a:lstStyle/>
          <a:p>
            <a:pPr lvl="0"/>
            <a:r>
              <a:rPr lang="en-US" sz="4000" b="1" dirty="0" smtClean="0">
                <a:solidFill>
                  <a:schemeClr val="tx1"/>
                </a:solidFill>
              </a:rPr>
              <a:t>1.1  Concentrating </a:t>
            </a:r>
            <a:r>
              <a:rPr lang="en-US" sz="4000" b="1" dirty="0" err="1" smtClean="0">
                <a:solidFill>
                  <a:schemeClr val="tx1"/>
                </a:solidFill>
              </a:rPr>
              <a:t>photovoltaics</a:t>
            </a:r>
            <a:endParaRPr lang="en-US" sz="2000" b="1" strike="sngStrike" dirty="0">
              <a:solidFill>
                <a:schemeClr val="tx1"/>
              </a:solidFill>
            </a:endParaRPr>
          </a:p>
        </p:txBody>
      </p:sp>
      <p:sp>
        <p:nvSpPr>
          <p:cNvPr id="3" name="Content Placeholder 2"/>
          <p:cNvSpPr>
            <a:spLocks noGrp="1"/>
          </p:cNvSpPr>
          <p:nvPr>
            <p:ph idx="1"/>
          </p:nvPr>
        </p:nvSpPr>
        <p:spPr>
          <a:xfrm>
            <a:off x="920634" y="1776076"/>
            <a:ext cx="10411691" cy="1660905"/>
          </a:xfrm>
        </p:spPr>
        <p:txBody>
          <a:bodyPr>
            <a:normAutofit/>
          </a:bodyPr>
          <a:lstStyle/>
          <a:p>
            <a:pPr lvl="1">
              <a:buClr>
                <a:schemeClr val="tx1"/>
              </a:buClr>
              <a:buFont typeface="Wingdings" panose="05000000000000000000" pitchFamily="2" charset="2"/>
              <a:buChar char="Ø"/>
            </a:pPr>
            <a:r>
              <a:rPr lang="en-US" dirty="0" smtClean="0">
                <a:solidFill>
                  <a:schemeClr val="tx1"/>
                </a:solidFill>
              </a:rPr>
              <a:t>Concentrating </a:t>
            </a:r>
            <a:r>
              <a:rPr lang="en-US" dirty="0">
                <a:solidFill>
                  <a:schemeClr val="tx1"/>
                </a:solidFill>
              </a:rPr>
              <a:t>photovoltaic (CPV) systems employs optics to concentrate direct sunlight onto solar cells. </a:t>
            </a:r>
            <a:endParaRPr lang="en-US" dirty="0" smtClean="0">
              <a:solidFill>
                <a:schemeClr val="tx1"/>
              </a:solidFill>
            </a:endParaRPr>
          </a:p>
          <a:p>
            <a:pPr lvl="1">
              <a:buClr>
                <a:schemeClr val="tx1"/>
              </a:buClr>
              <a:buFont typeface="Wingdings" panose="05000000000000000000" pitchFamily="2" charset="2"/>
              <a:buChar char="Ø"/>
            </a:pPr>
            <a:r>
              <a:rPr lang="en-US" dirty="0">
                <a:solidFill>
                  <a:schemeClr val="tx1"/>
                </a:solidFill>
              </a:rPr>
              <a:t> </a:t>
            </a:r>
            <a:r>
              <a:rPr lang="en-US" dirty="0" smtClean="0">
                <a:solidFill>
                  <a:schemeClr val="tx1"/>
                </a:solidFill>
              </a:rPr>
              <a:t>lower cost</a:t>
            </a:r>
          </a:p>
          <a:p>
            <a:pPr lvl="1">
              <a:buClr>
                <a:schemeClr val="tx1"/>
              </a:buClr>
              <a:buFont typeface="Wingdings" panose="05000000000000000000" pitchFamily="2" charset="2"/>
              <a:buChar char="Ø"/>
            </a:pPr>
            <a:r>
              <a:rPr lang="en-US" dirty="0">
                <a:solidFill>
                  <a:schemeClr val="tx1"/>
                </a:solidFill>
              </a:rPr>
              <a:t> </a:t>
            </a:r>
            <a:r>
              <a:rPr lang="en-US" dirty="0" smtClean="0">
                <a:solidFill>
                  <a:schemeClr val="tx1"/>
                </a:solidFill>
              </a:rPr>
              <a:t>high conversion efficiency</a:t>
            </a:r>
          </a:p>
          <a:p>
            <a:endParaRPr lang="en-US" dirty="0"/>
          </a:p>
          <a:p>
            <a:endParaRPr lang="en-US" dirty="0"/>
          </a:p>
        </p:txBody>
      </p:sp>
      <p:pic>
        <p:nvPicPr>
          <p:cNvPr id="4" name="Picture 3" descr="Concentrating photovoltaic (CPV) systems - Google 搜索 - Google Chrome"/>
          <p:cNvPicPr>
            <a:picLocks noChangeAspect="1"/>
          </p:cNvPicPr>
          <p:nvPr/>
        </p:nvPicPr>
        <p:blipFill rotWithShape="1">
          <a:blip r:embed="rId2">
            <a:extLst>
              <a:ext uri="{28A0092B-C50C-407E-A947-70E740481C1C}">
                <a14:useLocalDpi xmlns:a14="http://schemas.microsoft.com/office/drawing/2010/main" val="0"/>
              </a:ext>
            </a:extLst>
          </a:blip>
          <a:srcRect l="19323" t="45444" r="51449" b="20517"/>
          <a:stretch/>
        </p:blipFill>
        <p:spPr>
          <a:xfrm>
            <a:off x="1163784" y="3269674"/>
            <a:ext cx="4613562" cy="2865043"/>
          </a:xfrm>
          <a:prstGeom prst="rect">
            <a:avLst/>
          </a:prstGeom>
        </p:spPr>
      </p:pic>
      <p:pic>
        <p:nvPicPr>
          <p:cNvPr id="5" name="Picture 4" descr="photovoltaic (PV) systems - Google 搜索 - Google Chrome"/>
          <p:cNvPicPr>
            <a:picLocks noChangeAspect="1"/>
          </p:cNvPicPr>
          <p:nvPr/>
        </p:nvPicPr>
        <p:blipFill rotWithShape="1">
          <a:blip r:embed="rId3">
            <a:extLst>
              <a:ext uri="{28A0092B-C50C-407E-A947-70E740481C1C}">
                <a14:useLocalDpi xmlns:a14="http://schemas.microsoft.com/office/drawing/2010/main" val="0"/>
              </a:ext>
            </a:extLst>
          </a:blip>
          <a:srcRect l="11905" t="35835" r="43957" b="9969"/>
          <a:stretch/>
        </p:blipFill>
        <p:spPr>
          <a:xfrm>
            <a:off x="6238009" y="3086716"/>
            <a:ext cx="4655127" cy="3048001"/>
          </a:xfrm>
          <a:prstGeom prst="rect">
            <a:avLst/>
          </a:prstGeom>
        </p:spPr>
      </p:pic>
      <p:sp>
        <p:nvSpPr>
          <p:cNvPr id="7" name="Footer Placeholder 6"/>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2059896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143"/>
            <a:ext cx="10515600" cy="660111"/>
          </a:xfrm>
        </p:spPr>
        <p:txBody>
          <a:bodyPr>
            <a:normAutofit fontScale="90000"/>
          </a:bodyPr>
          <a:lstStyle/>
          <a:p>
            <a:r>
              <a:rPr lang="en-US" dirty="0" smtClean="0">
                <a:solidFill>
                  <a:schemeClr val="tx1"/>
                </a:solidFill>
              </a:rPr>
              <a:t>Classification of the CPV systems</a:t>
            </a:r>
            <a:endParaRPr lang="en-US" dirty="0">
              <a:solidFill>
                <a:schemeClr val="tx1"/>
              </a:solidFill>
            </a:endParaRPr>
          </a:p>
        </p:txBody>
      </p:sp>
      <p:sp>
        <p:nvSpPr>
          <p:cNvPr id="3" name="Content Placeholder 2"/>
          <p:cNvSpPr>
            <a:spLocks noGrp="1"/>
          </p:cNvSpPr>
          <p:nvPr>
            <p:ph idx="1"/>
          </p:nvPr>
        </p:nvSpPr>
        <p:spPr>
          <a:xfrm>
            <a:off x="838200" y="1825625"/>
            <a:ext cx="10515600" cy="704215"/>
          </a:xfrm>
        </p:spPr>
        <p:txBody>
          <a:bodyPr>
            <a:normAutofit/>
          </a:bodyPr>
          <a:lstStyle/>
          <a:p>
            <a:pPr marL="0" indent="0">
              <a:buNone/>
            </a:pPr>
            <a:r>
              <a:rPr lang="en-US" sz="3200" dirty="0">
                <a:solidFill>
                  <a:schemeClr val="tx1"/>
                </a:solidFill>
              </a:rPr>
              <a:t>C</a:t>
            </a:r>
            <a:r>
              <a:rPr lang="en-US" sz="3200" dirty="0" smtClean="0">
                <a:solidFill>
                  <a:schemeClr val="tx1"/>
                </a:solidFill>
              </a:rPr>
              <a:t>oncentration ratio:  </a:t>
            </a:r>
            <a:r>
              <a:rPr lang="en-US" dirty="0" smtClean="0">
                <a:solidFill>
                  <a:schemeClr val="tx1"/>
                </a:solidFill>
              </a:rPr>
              <a:t>The </a:t>
            </a:r>
            <a:r>
              <a:rPr lang="en-US" dirty="0">
                <a:solidFill>
                  <a:schemeClr val="tx1"/>
                </a:solidFill>
              </a:rPr>
              <a:t>ratio of input and output aperture </a:t>
            </a:r>
            <a:r>
              <a:rPr lang="en-US" dirty="0" smtClean="0">
                <a:solidFill>
                  <a:schemeClr val="tx1"/>
                </a:solidFill>
              </a:rPr>
              <a:t>areas</a:t>
            </a:r>
          </a:p>
          <a:p>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60501663"/>
              </p:ext>
            </p:extLst>
          </p:nvPr>
        </p:nvGraphicFramePr>
        <p:xfrm>
          <a:off x="554179" y="2377440"/>
          <a:ext cx="11111348" cy="3866549"/>
        </p:xfrm>
        <a:graphic>
          <a:graphicData uri="http://schemas.openxmlformats.org/drawingml/2006/table">
            <a:tbl>
              <a:tblPr firstRow="1" bandRow="1">
                <a:tableStyleId>{5C22544A-7EE6-4342-B048-85BDC9FD1C3A}</a:tableStyleId>
              </a:tblPr>
              <a:tblGrid>
                <a:gridCol w="3297385"/>
                <a:gridCol w="2268032"/>
                <a:gridCol w="2719604"/>
                <a:gridCol w="2826327"/>
              </a:tblGrid>
              <a:tr h="287994">
                <a:tc>
                  <a:txBody>
                    <a:bodyPr/>
                    <a:lstStyle/>
                    <a:p>
                      <a:r>
                        <a:rPr lang="en-US" altLang="zh-CN" sz="2400" b="1" u="none" kern="1200" dirty="0" smtClean="0">
                          <a:solidFill>
                            <a:schemeClr val="tx1"/>
                          </a:solidFill>
                          <a:latin typeface="+mn-lt"/>
                          <a:ea typeface="+mn-ea"/>
                          <a:cs typeface="+mn-cs"/>
                        </a:rPr>
                        <a:t>classification</a:t>
                      </a:r>
                      <a:endParaRPr lang="en-US" sz="2400" b="1" u="none" kern="1200" dirty="0">
                        <a:solidFill>
                          <a:schemeClr val="tx1"/>
                        </a:solidFill>
                        <a:latin typeface="+mn-lt"/>
                        <a:ea typeface="+mn-ea"/>
                        <a:cs typeface="+mn-cs"/>
                      </a:endParaRPr>
                    </a:p>
                  </a:txBody>
                  <a:tcPr/>
                </a:tc>
                <a:tc>
                  <a:txBody>
                    <a:bodyPr/>
                    <a:lstStyle/>
                    <a:p>
                      <a:r>
                        <a:rPr lang="en-US" sz="2400" u="none" dirty="0" smtClean="0">
                          <a:solidFill>
                            <a:schemeClr val="tx1"/>
                          </a:solidFill>
                        </a:rPr>
                        <a:t>Concentration ratio (point)</a:t>
                      </a:r>
                      <a:endParaRPr lang="en-US" sz="2400" u="none" dirty="0">
                        <a:solidFill>
                          <a:schemeClr val="tx1"/>
                        </a:solidFill>
                      </a:endParaRPr>
                    </a:p>
                  </a:txBody>
                  <a:tcPr/>
                </a:tc>
                <a:tc>
                  <a:txBody>
                    <a:bodyPr/>
                    <a:lstStyle/>
                    <a:p>
                      <a:r>
                        <a:rPr lang="en-US" altLang="zh-CN" sz="2400" dirty="0" smtClean="0">
                          <a:solidFill>
                            <a:schemeClr val="tx1"/>
                          </a:solidFill>
                        </a:rPr>
                        <a:t>Solar cell</a:t>
                      </a:r>
                    </a:p>
                  </a:txBody>
                  <a:tcPr/>
                </a:tc>
                <a:tc>
                  <a:txBody>
                    <a:bodyPr/>
                    <a:lstStyle/>
                    <a:p>
                      <a:r>
                        <a:rPr lang="en-US" altLang="zh-CN" sz="2400" dirty="0" smtClean="0">
                          <a:solidFill>
                            <a:schemeClr val="tx1"/>
                          </a:solidFill>
                        </a:rPr>
                        <a:t>Tracker</a:t>
                      </a:r>
                      <a:endParaRPr lang="en-US" sz="2400" dirty="0">
                        <a:solidFill>
                          <a:schemeClr val="tx1"/>
                        </a:solidFill>
                      </a:endParaRPr>
                    </a:p>
                  </a:txBody>
                  <a:tcPr/>
                </a:tc>
              </a:tr>
              <a:tr h="503989">
                <a:tc>
                  <a:txBody>
                    <a:bodyPr/>
                    <a:lstStyle/>
                    <a:p>
                      <a:r>
                        <a:rPr lang="en-US" sz="2400" dirty="0" smtClean="0">
                          <a:solidFill>
                            <a:schemeClr val="tx1"/>
                          </a:solidFill>
                        </a:rPr>
                        <a:t>Highconcentrating photovoltaics (HCPV)</a:t>
                      </a:r>
                      <a:endParaRPr lang="en-US" sz="2400" dirty="0">
                        <a:solidFill>
                          <a:schemeClr val="tx1"/>
                        </a:solidFill>
                      </a:endParaRPr>
                    </a:p>
                  </a:txBody>
                  <a:tcPr/>
                </a:tc>
                <a:tc>
                  <a:txBody>
                    <a:bodyPr/>
                    <a:lstStyle/>
                    <a:p>
                      <a:r>
                        <a:rPr lang="en-US" sz="2400" dirty="0" smtClean="0">
                          <a:solidFill>
                            <a:schemeClr val="tx1"/>
                          </a:solidFill>
                        </a:rPr>
                        <a:t> 400× </a:t>
                      </a:r>
                      <a:endParaRPr lang="en-US" sz="2400" dirty="0">
                        <a:solidFill>
                          <a:schemeClr val="tx1"/>
                        </a:solidFill>
                      </a:endParaRPr>
                    </a:p>
                  </a:txBody>
                  <a:tcPr/>
                </a:tc>
                <a:tc>
                  <a:txBody>
                    <a:bodyPr/>
                    <a:lstStyle/>
                    <a:p>
                      <a:r>
                        <a:rPr lang="en-US" sz="2400" dirty="0" smtClean="0">
                          <a:solidFill>
                            <a:schemeClr val="tx1"/>
                          </a:solidFill>
                        </a:rPr>
                        <a:t>multi-junction solar cells</a:t>
                      </a:r>
                      <a:endParaRPr lang="en-US" sz="2400" dirty="0">
                        <a:solidFill>
                          <a:schemeClr val="tx1"/>
                        </a:solidFill>
                      </a:endParaRPr>
                    </a:p>
                  </a:txBody>
                  <a:tcPr/>
                </a:tc>
                <a:tc>
                  <a:txBody>
                    <a:bodyPr/>
                    <a:lstStyle/>
                    <a:p>
                      <a:r>
                        <a:rPr lang="en-US" sz="2400" dirty="0" smtClean="0">
                          <a:solidFill>
                            <a:schemeClr val="tx1"/>
                          </a:solidFill>
                        </a:rPr>
                        <a:t>accurate </a:t>
                      </a:r>
                      <a:r>
                        <a:rPr lang="en-US" sz="2400" u="sng" dirty="0" smtClean="0">
                          <a:solidFill>
                            <a:schemeClr val="tx1"/>
                          </a:solidFill>
                        </a:rPr>
                        <a:t>dual-axis</a:t>
                      </a:r>
                      <a:r>
                        <a:rPr lang="en-US" sz="2400" dirty="0" smtClean="0">
                          <a:solidFill>
                            <a:schemeClr val="tx1"/>
                          </a:solidFill>
                        </a:rPr>
                        <a:t> tracking</a:t>
                      </a:r>
                      <a:endParaRPr lang="en-US" sz="2400" dirty="0">
                        <a:solidFill>
                          <a:schemeClr val="tx1"/>
                        </a:solidFill>
                      </a:endParaRPr>
                    </a:p>
                  </a:txBody>
                  <a:tcPr/>
                </a:tc>
              </a:tr>
              <a:tr h="50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Medium-concentrating photovoltaics (MCPV)</a:t>
                      </a:r>
                      <a:endParaRPr lang="en-US" sz="2400" dirty="0">
                        <a:solidFill>
                          <a:schemeClr val="tx1"/>
                        </a:solidFill>
                      </a:endParaRPr>
                    </a:p>
                  </a:txBody>
                  <a:tcPr/>
                </a:tc>
                <a:tc>
                  <a:txBody>
                    <a:bodyPr/>
                    <a:lstStyle/>
                    <a:p>
                      <a:r>
                        <a:rPr lang="en-US" sz="2400" dirty="0" smtClean="0">
                          <a:solidFill>
                            <a:schemeClr val="tx1"/>
                          </a:solidFill>
                        </a:rPr>
                        <a:t>10×~ 20× </a:t>
                      </a:r>
                      <a:endParaRPr lang="en-US" sz="2400" dirty="0">
                        <a:solidFill>
                          <a:schemeClr val="tx1"/>
                        </a:solidFill>
                      </a:endParaRPr>
                    </a:p>
                  </a:txBody>
                  <a:tcPr/>
                </a:tc>
                <a:tc>
                  <a:txBody>
                    <a:bodyPr/>
                    <a:lstStyle/>
                    <a:p>
                      <a:r>
                        <a:rPr lang="en-US" sz="2400" dirty="0" smtClean="0">
                          <a:solidFill>
                            <a:schemeClr val="tx1"/>
                          </a:solidFill>
                        </a:rPr>
                        <a:t>silicon solar cells </a:t>
                      </a:r>
                    </a:p>
                    <a:p>
                      <a:r>
                        <a:rPr lang="en-US" sz="2400" dirty="0" smtClean="0">
                          <a:solidFill>
                            <a:schemeClr val="tx1"/>
                          </a:solidFill>
                        </a:rPr>
                        <a:t>(Or</a:t>
                      </a:r>
                      <a:r>
                        <a:rPr lang="en-US" sz="2400" baseline="0" dirty="0" smtClean="0">
                          <a:solidFill>
                            <a:schemeClr val="tx1"/>
                          </a:solidFill>
                        </a:rPr>
                        <a:t> others</a:t>
                      </a:r>
                      <a:r>
                        <a:rPr lang="en-US" sz="2400" dirty="0" smtClean="0">
                          <a:solidFill>
                            <a:schemeClr val="tx1"/>
                          </a:solidFill>
                        </a:rPr>
                        <a:t>)</a:t>
                      </a:r>
                      <a:endParaRPr lang="en-US" sz="2400" dirty="0">
                        <a:solidFill>
                          <a:schemeClr val="tx1"/>
                        </a:solidFill>
                      </a:endParaRPr>
                    </a:p>
                  </a:txBody>
                  <a:tcPr/>
                </a:tc>
                <a:tc>
                  <a:txBody>
                    <a:bodyPr/>
                    <a:lstStyle/>
                    <a:p>
                      <a:r>
                        <a:rPr lang="en-US" sz="2400" dirty="0" smtClean="0">
                          <a:solidFill>
                            <a:schemeClr val="tx1"/>
                          </a:solidFill>
                        </a:rPr>
                        <a:t>single- or dual-axis trackers </a:t>
                      </a:r>
                      <a:endParaRPr lang="en-US" sz="2400" dirty="0">
                        <a:solidFill>
                          <a:schemeClr val="tx1"/>
                        </a:solidFill>
                      </a:endParaRPr>
                    </a:p>
                  </a:txBody>
                  <a:tcPr/>
                </a:tc>
              </a:tr>
              <a:tr h="50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Low-concentrating photovoltaics (LCPV)</a:t>
                      </a:r>
                      <a:endParaRPr lang="en-US" sz="2400" dirty="0">
                        <a:solidFill>
                          <a:schemeClr val="tx1"/>
                        </a:solidFill>
                      </a:endParaRPr>
                    </a:p>
                  </a:txBody>
                  <a:tcPr/>
                </a:tc>
                <a:tc>
                  <a:txBody>
                    <a:bodyPr/>
                    <a:lstStyle/>
                    <a:p>
                      <a:r>
                        <a:rPr lang="en-US" sz="2400" dirty="0" smtClean="0">
                          <a:solidFill>
                            <a:schemeClr val="tx1"/>
                          </a:solidFill>
                        </a:rPr>
                        <a:t>2× ~ 4× </a:t>
                      </a:r>
                      <a:endParaRPr lang="en-US" sz="2400" dirty="0">
                        <a:solidFill>
                          <a:schemeClr val="tx1"/>
                        </a:solidFill>
                      </a:endParaRPr>
                    </a:p>
                  </a:txBody>
                  <a:tcPr/>
                </a:tc>
                <a:tc>
                  <a:txBody>
                    <a:bodyPr/>
                    <a:lstStyle/>
                    <a:p>
                      <a:r>
                        <a:rPr lang="en-US" sz="2400" dirty="0" smtClean="0">
                          <a:solidFill>
                            <a:schemeClr val="tx1"/>
                          </a:solidFill>
                        </a:rPr>
                        <a:t>conventional silicon solar panels </a:t>
                      </a:r>
                      <a:endParaRPr lang="en-US" sz="2400" dirty="0">
                        <a:solidFill>
                          <a:schemeClr val="tx1"/>
                        </a:solidFill>
                      </a:endParaRPr>
                    </a:p>
                  </a:txBody>
                  <a:tcPr/>
                </a:tc>
                <a:tc>
                  <a:txBody>
                    <a:bodyPr/>
                    <a:lstStyle/>
                    <a:p>
                      <a:r>
                        <a:rPr lang="en-US" sz="2400" dirty="0" smtClean="0">
                          <a:solidFill>
                            <a:schemeClr val="tx1"/>
                          </a:solidFill>
                        </a:rPr>
                        <a:t>maybe installed on a tracker</a:t>
                      </a:r>
                      <a:r>
                        <a:rPr lang="en-US" sz="2400" baseline="0" dirty="0" smtClean="0">
                          <a:solidFill>
                            <a:schemeClr val="tx1"/>
                          </a:solidFill>
                        </a:rPr>
                        <a:t>,</a:t>
                      </a:r>
                      <a:r>
                        <a:rPr lang="zh-CN" altLang="en-US" sz="2400" dirty="0" smtClean="0">
                          <a:solidFill>
                            <a:schemeClr val="tx1"/>
                          </a:solidFill>
                        </a:rPr>
                        <a:t> </a:t>
                      </a:r>
                      <a:r>
                        <a:rPr lang="en-US" altLang="zh-CN" sz="2400" dirty="0" smtClean="0">
                          <a:solidFill>
                            <a:schemeClr val="tx1"/>
                          </a:solidFill>
                        </a:rPr>
                        <a:t>maybe NOT</a:t>
                      </a:r>
                      <a:endParaRPr lang="en-US" sz="2400" dirty="0">
                        <a:solidFill>
                          <a:schemeClr val="tx1"/>
                        </a:solidFill>
                      </a:endParaRPr>
                    </a:p>
                  </a:txBody>
                  <a:tcPr/>
                </a:tc>
              </a:tr>
              <a:tr h="574709">
                <a:tc gridSpan="4">
                  <a:txBody>
                    <a:bodyPr/>
                    <a:lstStyle/>
                    <a:p>
                      <a:endParaRPr lang="en-US" sz="100"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6" name="Footer Placeholder 5"/>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3776676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centrating photovoltaic systems - Google 搜索 - Google Chrome"/>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l="23005" t="22679" r="55093" b="22556"/>
          <a:stretch/>
        </p:blipFill>
        <p:spPr>
          <a:xfrm>
            <a:off x="1161237" y="3748056"/>
            <a:ext cx="1900238" cy="2533650"/>
          </a:xfrm>
        </p:spPr>
      </p:pic>
      <p:pic>
        <p:nvPicPr>
          <p:cNvPr id="9" name="Picture 8" descr="Concentrating Photovoltaics | Solar Power - Google Chrome"/>
          <p:cNvPicPr>
            <a:picLocks noChangeAspect="1"/>
          </p:cNvPicPr>
          <p:nvPr/>
        </p:nvPicPr>
        <p:blipFill rotWithShape="1">
          <a:blip r:embed="rId5">
            <a:extLst>
              <a:ext uri="{28A0092B-C50C-407E-A947-70E740481C1C}">
                <a14:useLocalDpi xmlns:a14="http://schemas.microsoft.com/office/drawing/2010/main" val="0"/>
              </a:ext>
            </a:extLst>
          </a:blip>
          <a:srcRect l="55599" t="52848" r="15828" b="7659"/>
          <a:stretch/>
        </p:blipFill>
        <p:spPr>
          <a:xfrm>
            <a:off x="1095653" y="1034088"/>
            <a:ext cx="3070639" cy="2263078"/>
          </a:xfrm>
          <a:prstGeom prst="rect">
            <a:avLst/>
          </a:prstGeom>
        </p:spPr>
      </p:pic>
      <p:pic>
        <p:nvPicPr>
          <p:cNvPr id="12" name="Picture 11" descr="Concentrating Photovoltaics | Solar Power - Google Chrome"/>
          <p:cNvPicPr>
            <a:picLocks noChangeAspect="1"/>
          </p:cNvPicPr>
          <p:nvPr/>
        </p:nvPicPr>
        <p:blipFill rotWithShape="1">
          <a:blip r:embed="rId5">
            <a:extLst>
              <a:ext uri="{28A0092B-C50C-407E-A947-70E740481C1C}">
                <a14:useLocalDpi xmlns:a14="http://schemas.microsoft.com/office/drawing/2010/main" val="0"/>
              </a:ext>
            </a:extLst>
          </a:blip>
          <a:srcRect l="55599" t="14095" r="15828" b="48208"/>
          <a:stretch/>
        </p:blipFill>
        <p:spPr>
          <a:xfrm>
            <a:off x="4660458" y="920199"/>
            <a:ext cx="3540793" cy="2490856"/>
          </a:xfrm>
          <a:prstGeom prst="rect">
            <a:avLst/>
          </a:prstGeom>
        </p:spPr>
      </p:pic>
      <p:sp>
        <p:nvSpPr>
          <p:cNvPr id="2" name="Rectangle 1"/>
          <p:cNvSpPr/>
          <p:nvPr/>
        </p:nvSpPr>
        <p:spPr>
          <a:xfrm>
            <a:off x="4336473" y="4599707"/>
            <a:ext cx="7171619" cy="1754326"/>
          </a:xfrm>
          <a:prstGeom prst="rect">
            <a:avLst/>
          </a:prstGeom>
        </p:spPr>
        <p:txBody>
          <a:bodyPr wrap="square">
            <a:spAutoFit/>
          </a:bodyPr>
          <a:lstStyle/>
          <a:p>
            <a:pPr algn="just"/>
            <a:r>
              <a:rPr lang="en-US" sz="2000" dirty="0"/>
              <a:t>Common </a:t>
            </a:r>
            <a:r>
              <a:rPr lang="en-US" sz="2000" dirty="0" smtClean="0"/>
              <a:t>features: </a:t>
            </a:r>
            <a:endParaRPr lang="en-US" sz="2000" dirty="0"/>
          </a:p>
          <a:p>
            <a:pPr marL="342900" indent="-342900" algn="just">
              <a:buFont typeface="Arial" panose="020B0604020202020204" pitchFamily="34" charset="0"/>
              <a:buChar char="•"/>
            </a:pPr>
            <a:r>
              <a:rPr lang="en-US" sz="2000" dirty="0"/>
              <a:t>concentrating optics </a:t>
            </a:r>
            <a:r>
              <a:rPr lang="en-US" altLang="zh-CN" sz="2000" dirty="0"/>
              <a:t>+</a:t>
            </a:r>
            <a:r>
              <a:rPr lang="en-US" sz="2000" dirty="0"/>
              <a:t> deployed solar cells are packaged as a concentrating photovoltaics </a:t>
            </a:r>
            <a:r>
              <a:rPr lang="en-US" sz="2000" b="1" u="sng" dirty="0"/>
              <a:t>module</a:t>
            </a:r>
            <a:r>
              <a:rPr lang="en-US" sz="2000" dirty="0"/>
              <a:t>.</a:t>
            </a:r>
          </a:p>
          <a:p>
            <a:pPr marL="342900" indent="-342900" algn="just">
              <a:buFont typeface="Arial" panose="020B0604020202020204" pitchFamily="34" charset="0"/>
              <a:buChar char="•"/>
            </a:pPr>
            <a:r>
              <a:rPr lang="en-US" sz="2000" dirty="0" smtClean="0"/>
              <a:t>installed </a:t>
            </a:r>
            <a:r>
              <a:rPr lang="en-US" sz="2000" dirty="0"/>
              <a:t>on an </a:t>
            </a:r>
            <a:r>
              <a:rPr lang="en-US" sz="2000" b="1" u="sng" dirty="0"/>
              <a:t>external solar tracker</a:t>
            </a:r>
            <a:r>
              <a:rPr lang="en-US" sz="2000" dirty="0"/>
              <a:t>. </a:t>
            </a:r>
            <a:endParaRPr lang="en-US" sz="2000" dirty="0" smtClean="0"/>
          </a:p>
          <a:p>
            <a:pPr algn="just"/>
            <a:r>
              <a:rPr lang="en-US" sz="2800" b="1" dirty="0" smtClean="0"/>
              <a:t>Possible to remove the external tracker?</a:t>
            </a:r>
            <a:endParaRPr lang="en-US" sz="2800" b="1" dirty="0"/>
          </a:p>
        </p:txBody>
      </p:sp>
      <p:sp>
        <p:nvSpPr>
          <p:cNvPr id="3" name="Rectangle 2"/>
          <p:cNvSpPr/>
          <p:nvPr/>
        </p:nvSpPr>
        <p:spPr>
          <a:xfrm>
            <a:off x="4375090" y="510868"/>
            <a:ext cx="3587008" cy="523220"/>
          </a:xfrm>
          <a:prstGeom prst="rect">
            <a:avLst/>
          </a:prstGeom>
        </p:spPr>
        <p:txBody>
          <a:bodyPr wrap="none">
            <a:spAutoFit/>
          </a:bodyPr>
          <a:lstStyle/>
          <a:p>
            <a:pPr algn="ctr"/>
            <a:r>
              <a:rPr lang="en-US" sz="2800" b="1" dirty="0" smtClean="0"/>
              <a:t>Two examples of HCPV</a:t>
            </a:r>
            <a:endParaRPr lang="en-US" sz="2800" b="1" dirty="0"/>
          </a:p>
        </p:txBody>
      </p:sp>
      <p:sp>
        <p:nvSpPr>
          <p:cNvPr id="5" name="Rectangle 4"/>
          <p:cNvSpPr/>
          <p:nvPr/>
        </p:nvSpPr>
        <p:spPr>
          <a:xfrm>
            <a:off x="5244719" y="3297166"/>
            <a:ext cx="1847749" cy="584775"/>
          </a:xfrm>
          <a:prstGeom prst="rect">
            <a:avLst/>
          </a:prstGeom>
        </p:spPr>
        <p:txBody>
          <a:bodyPr wrap="none">
            <a:spAutoFit/>
          </a:bodyPr>
          <a:lstStyle/>
          <a:p>
            <a:pPr algn="ctr"/>
            <a:r>
              <a:rPr lang="en-US" sz="3200" dirty="0" smtClean="0"/>
              <a:t>Refractive</a:t>
            </a:r>
          </a:p>
        </p:txBody>
      </p:sp>
      <p:sp>
        <p:nvSpPr>
          <p:cNvPr id="6" name="Rectangle 5"/>
          <p:cNvSpPr/>
          <p:nvPr/>
        </p:nvSpPr>
        <p:spPr>
          <a:xfrm>
            <a:off x="1226366" y="3230224"/>
            <a:ext cx="1892095" cy="584775"/>
          </a:xfrm>
          <a:prstGeom prst="rect">
            <a:avLst/>
          </a:prstGeom>
        </p:spPr>
        <p:txBody>
          <a:bodyPr wrap="square">
            <a:spAutoFit/>
          </a:bodyPr>
          <a:lstStyle/>
          <a:p>
            <a:pPr lvl="0" algn="ctr"/>
            <a:r>
              <a:rPr lang="en-US" sz="3200" dirty="0">
                <a:solidFill>
                  <a:srgbClr val="000000"/>
                </a:solidFill>
              </a:rPr>
              <a:t>Reflective</a:t>
            </a:r>
          </a:p>
        </p:txBody>
      </p:sp>
      <p:pic>
        <p:nvPicPr>
          <p:cNvPr id="7" name="Concentrated Photovoltaic System - CP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129303" y="1118929"/>
            <a:ext cx="3378789" cy="2763012"/>
          </a:xfrm>
          <a:prstGeom prst="rect">
            <a:avLst/>
          </a:prstGeom>
        </p:spPr>
      </p:pic>
      <p:sp>
        <p:nvSpPr>
          <p:cNvPr id="10" name="Footer Placeholder 9"/>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31649685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47561">
                <p:cTn id="7" fill="hold" display="0">
                  <p:stCondLst>
                    <p:cond delay="indefinite"/>
                  </p:st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43347" y="4784725"/>
            <a:ext cx="10515600" cy="1574800"/>
          </a:xfrm>
        </p:spPr>
        <p:txBody>
          <a:bodyPr>
            <a:normAutofit fontScale="70000" lnSpcReduction="20000"/>
          </a:bodyPr>
          <a:lstStyle/>
          <a:p>
            <a:r>
              <a:rPr lang="en-US" sz="2900" dirty="0" smtClean="0">
                <a:solidFill>
                  <a:schemeClr val="tx1"/>
                </a:solidFill>
              </a:rPr>
              <a:t>a) conventional (stationary) </a:t>
            </a:r>
            <a:r>
              <a:rPr lang="en-US" sz="2900" b="1" dirty="0" smtClean="0">
                <a:solidFill>
                  <a:schemeClr val="tx1"/>
                </a:solidFill>
              </a:rPr>
              <a:t>CPV module </a:t>
            </a:r>
            <a:r>
              <a:rPr lang="en-US" sz="2900" dirty="0" smtClean="0">
                <a:solidFill>
                  <a:schemeClr val="tx1"/>
                </a:solidFill>
              </a:rPr>
              <a:t>with its acceptance angle α </a:t>
            </a:r>
          </a:p>
          <a:p>
            <a:r>
              <a:rPr lang="en-US" sz="2900" dirty="0" smtClean="0">
                <a:solidFill>
                  <a:schemeClr val="tx1"/>
                </a:solidFill>
              </a:rPr>
              <a:t>b) a tracking-integrated </a:t>
            </a:r>
            <a:r>
              <a:rPr lang="en-US" sz="2900" b="1" dirty="0" smtClean="0">
                <a:solidFill>
                  <a:schemeClr val="tx1"/>
                </a:solidFill>
              </a:rPr>
              <a:t>CPV module </a:t>
            </a:r>
            <a:r>
              <a:rPr lang="en-US" sz="2900" dirty="0" smtClean="0">
                <a:solidFill>
                  <a:schemeClr val="tx1"/>
                </a:solidFill>
              </a:rPr>
              <a:t>with the aperture angle α</a:t>
            </a:r>
            <a:r>
              <a:rPr lang="en-US" sz="2900" i="1" baseline="-25000" dirty="0" smtClean="0">
                <a:solidFill>
                  <a:schemeClr val="tx1"/>
                </a:solidFill>
              </a:rPr>
              <a:t>A </a:t>
            </a:r>
            <a:r>
              <a:rPr lang="en-US" sz="2900" dirty="0" smtClean="0">
                <a:solidFill>
                  <a:schemeClr val="tx1"/>
                </a:solidFill>
              </a:rPr>
              <a:t>of the optical system and the acceptance angle α for a particular direction</a:t>
            </a:r>
          </a:p>
          <a:p>
            <a:pPr marL="0" indent="0">
              <a:buNone/>
            </a:pPr>
            <a:r>
              <a:rPr lang="en-US" sz="4000" b="1" dirty="0" smtClean="0">
                <a:solidFill>
                  <a:schemeClr val="tx1"/>
                </a:solidFill>
              </a:rPr>
              <a:t>Possible to keep the high efficiency as well as reduce the overall cost?</a:t>
            </a:r>
            <a:endParaRPr lang="en-US" sz="1600" dirty="0">
              <a:solidFill>
                <a:schemeClr val="tx1"/>
              </a:solidFill>
            </a:endParaRPr>
          </a:p>
        </p:txBody>
      </p:sp>
      <p:sp>
        <p:nvSpPr>
          <p:cNvPr id="1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1.2 </a:t>
            </a:r>
            <a:r>
              <a:rPr lang="en-US" sz="4000" dirty="0" smtClean="0"/>
              <a:t>Tracking-integrated CPV</a:t>
            </a:r>
          </a:p>
        </p:txBody>
      </p:sp>
      <p:pic>
        <p:nvPicPr>
          <p:cNvPr id="2" name="Picture 1" descr="SPIE - Duerr11 - Integrating tracking in concentrating photovoltaics using non-rotational symmetric laterally moving optics.pdf - Adobe Reader"/>
          <p:cNvPicPr>
            <a:picLocks noChangeAspect="1"/>
          </p:cNvPicPr>
          <p:nvPr/>
        </p:nvPicPr>
        <p:blipFill rotWithShape="1">
          <a:blip r:embed="rId2">
            <a:extLst>
              <a:ext uri="{28A0092B-C50C-407E-A947-70E740481C1C}">
                <a14:useLocalDpi xmlns:a14="http://schemas.microsoft.com/office/drawing/2010/main" val="0"/>
              </a:ext>
            </a:extLst>
          </a:blip>
          <a:srcRect l="21927" t="32139" r="15527" b="27197"/>
          <a:stretch/>
        </p:blipFill>
        <p:spPr>
          <a:xfrm>
            <a:off x="1611385" y="1550011"/>
            <a:ext cx="8500305" cy="2946852"/>
          </a:xfrm>
          <a:prstGeom prst="rect">
            <a:avLst/>
          </a:prstGeom>
        </p:spPr>
      </p:pic>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3035099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159" y="1728642"/>
            <a:ext cx="10269682" cy="4562475"/>
          </a:xfrm>
        </p:spPr>
        <p:txBody>
          <a:bodyPr>
            <a:normAutofit/>
          </a:bodyPr>
          <a:lstStyle/>
          <a:p>
            <a:pPr algn="just"/>
            <a:r>
              <a:rPr lang="en-US" sz="2400" dirty="0">
                <a:solidFill>
                  <a:schemeClr val="tx1"/>
                </a:solidFill>
              </a:rPr>
              <a:t>For conventional CPV modules, the </a:t>
            </a:r>
            <a:r>
              <a:rPr lang="en-US" sz="2400" b="1" u="sng" dirty="0">
                <a:solidFill>
                  <a:schemeClr val="tx1"/>
                </a:solidFill>
              </a:rPr>
              <a:t>acceptance angle </a:t>
            </a:r>
            <a:r>
              <a:rPr lang="en-US" sz="2400" dirty="0">
                <a:solidFill>
                  <a:schemeClr val="tx1"/>
                </a:solidFill>
              </a:rPr>
              <a:t>α of the deployed optics is a single measure that determines the demands and tolerances that apply to the used external solar tracker. </a:t>
            </a:r>
            <a:endParaRPr lang="en-US" sz="2400" dirty="0" smtClean="0">
              <a:solidFill>
                <a:schemeClr val="tx1"/>
              </a:solidFill>
            </a:endParaRPr>
          </a:p>
          <a:p>
            <a:pPr algn="just"/>
            <a:r>
              <a:rPr lang="en-US" sz="2400" dirty="0" smtClean="0">
                <a:solidFill>
                  <a:schemeClr val="tx1"/>
                </a:solidFill>
              </a:rPr>
              <a:t>For </a:t>
            </a:r>
            <a:r>
              <a:rPr lang="en-US" sz="2400" u="sng" dirty="0">
                <a:solidFill>
                  <a:schemeClr val="tx1"/>
                </a:solidFill>
              </a:rPr>
              <a:t>a tracking-integrated CPV module</a:t>
            </a:r>
            <a:r>
              <a:rPr lang="en-US" sz="2400" dirty="0">
                <a:solidFill>
                  <a:schemeClr val="tx1"/>
                </a:solidFill>
              </a:rPr>
              <a:t>, two parameters are necessary for a full description, the </a:t>
            </a:r>
            <a:r>
              <a:rPr lang="en-US" sz="2400" b="1" u="sng" dirty="0">
                <a:solidFill>
                  <a:schemeClr val="tx1"/>
                </a:solidFill>
              </a:rPr>
              <a:t>aperture angle α</a:t>
            </a:r>
            <a:r>
              <a:rPr lang="en-US" sz="2400" b="1" i="1" u="sng" baseline="-25000" dirty="0">
                <a:solidFill>
                  <a:schemeClr val="tx1"/>
                </a:solidFill>
              </a:rPr>
              <a:t>A </a:t>
            </a:r>
            <a:r>
              <a:rPr lang="en-US" sz="2400" dirty="0">
                <a:solidFill>
                  <a:schemeClr val="tx1"/>
                </a:solidFill>
              </a:rPr>
              <a:t>of the optical system and the </a:t>
            </a:r>
            <a:r>
              <a:rPr lang="en-US" sz="2400" b="1" u="sng" dirty="0">
                <a:solidFill>
                  <a:schemeClr val="tx1"/>
                </a:solidFill>
              </a:rPr>
              <a:t>acceptance angle </a:t>
            </a:r>
            <a:r>
              <a:rPr lang="en-US" sz="2400" dirty="0">
                <a:solidFill>
                  <a:schemeClr val="tx1"/>
                </a:solidFill>
              </a:rPr>
              <a:t>α of the deployed </a:t>
            </a:r>
            <a:r>
              <a:rPr lang="en-US" sz="2400" dirty="0" smtClean="0">
                <a:solidFill>
                  <a:schemeClr val="tx1"/>
                </a:solidFill>
              </a:rPr>
              <a:t>optics. The </a:t>
            </a:r>
            <a:r>
              <a:rPr lang="en-US" sz="2400" u="sng" dirty="0">
                <a:solidFill>
                  <a:schemeClr val="tx1"/>
                </a:solidFill>
              </a:rPr>
              <a:t>aperture angle</a:t>
            </a:r>
            <a:r>
              <a:rPr lang="en-US" sz="2400" dirty="0">
                <a:solidFill>
                  <a:schemeClr val="tx1"/>
                </a:solidFill>
              </a:rPr>
              <a:t> of the optical system defines the angular range that can be covered by the integrated-tracking and therefore determines the demands for an additional external solar tracker, if needed. The </a:t>
            </a:r>
            <a:r>
              <a:rPr lang="en-US" sz="2400" u="sng" dirty="0">
                <a:solidFill>
                  <a:schemeClr val="tx1"/>
                </a:solidFill>
              </a:rPr>
              <a:t>acceptance angle</a:t>
            </a:r>
            <a:r>
              <a:rPr lang="en-US" sz="2400" dirty="0">
                <a:solidFill>
                  <a:schemeClr val="tx1"/>
                </a:solidFill>
              </a:rPr>
              <a:t> determines the angular tolerances for each particular direction within the aperture angle of the optical system. </a:t>
            </a:r>
            <a:endParaRPr lang="en-US" sz="2400" dirty="0" smtClean="0">
              <a:solidFill>
                <a:schemeClr val="tx1"/>
              </a:solidFill>
            </a:endParaRPr>
          </a:p>
        </p:txBody>
      </p:sp>
      <p:sp>
        <p:nvSpPr>
          <p:cNvPr id="4" name="Rectangle 3"/>
          <p:cNvSpPr/>
          <p:nvPr/>
        </p:nvSpPr>
        <p:spPr>
          <a:xfrm>
            <a:off x="753341" y="817418"/>
            <a:ext cx="10685318" cy="646331"/>
          </a:xfrm>
          <a:prstGeom prst="rect">
            <a:avLst/>
          </a:prstGeom>
        </p:spPr>
        <p:txBody>
          <a:bodyPr wrap="square">
            <a:spAutoFit/>
          </a:bodyPr>
          <a:lstStyle/>
          <a:p>
            <a:pPr algn="ctr"/>
            <a:r>
              <a:rPr lang="en-US" sz="3600" dirty="0" smtClean="0">
                <a:solidFill>
                  <a:srgbClr val="00B050"/>
                </a:solidFill>
              </a:rPr>
              <a:t>Acceptance angle </a:t>
            </a:r>
            <a:r>
              <a:rPr lang="en-US" sz="3600" dirty="0">
                <a:solidFill>
                  <a:srgbClr val="00B050"/>
                </a:solidFill>
              </a:rPr>
              <a:t>α </a:t>
            </a:r>
            <a:r>
              <a:rPr lang="en-US" sz="3600" dirty="0" smtClean="0">
                <a:solidFill>
                  <a:srgbClr val="00B050"/>
                </a:solidFill>
              </a:rPr>
              <a:t>and Aperture angle </a:t>
            </a:r>
            <a:r>
              <a:rPr lang="en-US" sz="3600" dirty="0">
                <a:solidFill>
                  <a:srgbClr val="00B050"/>
                </a:solidFill>
              </a:rPr>
              <a:t>α</a:t>
            </a:r>
            <a:r>
              <a:rPr lang="en-US" sz="3600" i="1" baseline="-25000" dirty="0">
                <a:solidFill>
                  <a:srgbClr val="00B050"/>
                </a:solidFill>
              </a:rPr>
              <a:t>A</a:t>
            </a:r>
            <a:r>
              <a:rPr lang="en-US" sz="3600" dirty="0" smtClean="0">
                <a:solidFill>
                  <a:srgbClr val="00B050"/>
                </a:solidFill>
              </a:rPr>
              <a:t> </a:t>
            </a:r>
            <a:endParaRPr lang="en-US" sz="3600" dirty="0">
              <a:solidFill>
                <a:srgbClr val="00B050"/>
              </a:solidFill>
            </a:endParaRPr>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277493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1365"/>
            <a:ext cx="10515600" cy="1067435"/>
          </a:xfrm>
        </p:spPr>
        <p:txBody>
          <a:bodyPr>
            <a:normAutofit/>
          </a:bodyPr>
          <a:lstStyle/>
          <a:p>
            <a:r>
              <a:rPr lang="en-US" sz="4000" b="1" dirty="0" smtClean="0">
                <a:solidFill>
                  <a:schemeClr val="tx1"/>
                </a:solidFill>
              </a:rPr>
              <a:t>2. Analysis about the Tracking-integrated CPV</a:t>
            </a:r>
            <a:endParaRPr lang="en-US" sz="4000" dirty="0">
              <a:solidFill>
                <a:schemeClr val="tx1"/>
              </a:solidFill>
            </a:endParaRPr>
          </a:p>
        </p:txBody>
      </p:sp>
      <p:sp>
        <p:nvSpPr>
          <p:cNvPr id="3" name="Content Placeholder 2"/>
          <p:cNvSpPr>
            <a:spLocks noGrp="1"/>
          </p:cNvSpPr>
          <p:nvPr>
            <p:ph idx="1"/>
          </p:nvPr>
        </p:nvSpPr>
        <p:spPr>
          <a:xfrm>
            <a:off x="838200" y="2536767"/>
            <a:ext cx="10698480" cy="2431473"/>
          </a:xfrm>
        </p:spPr>
        <p:txBody>
          <a:bodyPr>
            <a:normAutofit/>
          </a:bodyPr>
          <a:lstStyle/>
          <a:p>
            <a:r>
              <a:rPr lang="en-US" sz="3300" dirty="0" smtClean="0">
                <a:solidFill>
                  <a:schemeClr val="tx1"/>
                </a:solidFill>
              </a:rPr>
              <a:t>One laterally </a:t>
            </a:r>
            <a:r>
              <a:rPr lang="en-US" sz="3300" dirty="0">
                <a:solidFill>
                  <a:schemeClr val="tx1"/>
                </a:solidFill>
              </a:rPr>
              <a:t>moving </a:t>
            </a:r>
            <a:r>
              <a:rPr lang="en-US" sz="3300" dirty="0" smtClean="0">
                <a:solidFill>
                  <a:schemeClr val="tx1"/>
                </a:solidFill>
              </a:rPr>
              <a:t>optics array and a solar cell array </a:t>
            </a:r>
          </a:p>
          <a:p>
            <a:r>
              <a:rPr lang="en-US" sz="3300" dirty="0">
                <a:solidFill>
                  <a:schemeClr val="tx1"/>
                </a:solidFill>
              </a:rPr>
              <a:t>Two laterally </a:t>
            </a:r>
            <a:r>
              <a:rPr lang="en-US" sz="3300" dirty="0" smtClean="0">
                <a:solidFill>
                  <a:schemeClr val="tx1"/>
                </a:solidFill>
              </a:rPr>
              <a:t>moving </a:t>
            </a:r>
            <a:r>
              <a:rPr lang="en-US" sz="3300" dirty="0">
                <a:solidFill>
                  <a:schemeClr val="tx1"/>
                </a:solidFill>
              </a:rPr>
              <a:t>optics arrays and a solar cell array </a:t>
            </a:r>
            <a:endParaRPr lang="en-US" b="1" u="sng" dirty="0" smtClean="0">
              <a:solidFill>
                <a:schemeClr val="tx1"/>
              </a:solidFill>
            </a:endParaRPr>
          </a:p>
          <a:p>
            <a:pPr marL="0" indent="0">
              <a:buNone/>
            </a:pPr>
            <a:r>
              <a:rPr lang="en-US" dirty="0" smtClean="0">
                <a:solidFill>
                  <a:schemeClr val="tx1"/>
                </a:solidFill>
              </a:rPr>
              <a:t>(To </a:t>
            </a:r>
            <a:r>
              <a:rPr lang="en-US" dirty="0">
                <a:solidFill>
                  <a:schemeClr val="tx1"/>
                </a:solidFill>
              </a:rPr>
              <a:t>reduce the complexity of the integrated tracking as well as the thickness of the overall CPV module the optics are restricted to lateral movement </a:t>
            </a:r>
            <a:r>
              <a:rPr lang="en-US" dirty="0" smtClean="0">
                <a:solidFill>
                  <a:schemeClr val="tx1"/>
                </a:solidFill>
              </a:rPr>
              <a:t>only)</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125274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532765"/>
            <a:ext cx="10515600" cy="1325563"/>
          </a:xfrm>
        </p:spPr>
        <p:txBody>
          <a:bodyPr>
            <a:normAutofit/>
          </a:bodyPr>
          <a:lstStyle/>
          <a:p>
            <a:r>
              <a:rPr lang="en-US" sz="4000" b="1" dirty="0" smtClean="0">
                <a:solidFill>
                  <a:schemeClr val="tx1"/>
                </a:solidFill>
              </a:rPr>
              <a:t>2.1 </a:t>
            </a:r>
            <a:r>
              <a:rPr lang="en-US" sz="4000" dirty="0">
                <a:solidFill>
                  <a:schemeClr val="tx1"/>
                </a:solidFill>
              </a:rPr>
              <a:t>One laterally moving optics array and a solar cell array </a:t>
            </a:r>
          </a:p>
        </p:txBody>
      </p:sp>
      <p:sp>
        <p:nvSpPr>
          <p:cNvPr id="3" name="Content Placeholder 2"/>
          <p:cNvSpPr>
            <a:spLocks noGrp="1"/>
          </p:cNvSpPr>
          <p:nvPr>
            <p:ph idx="1"/>
          </p:nvPr>
        </p:nvSpPr>
        <p:spPr>
          <a:xfrm>
            <a:off x="1356360" y="2282826"/>
            <a:ext cx="9464040" cy="2883534"/>
          </a:xfrm>
        </p:spPr>
        <p:txBody>
          <a:bodyPr>
            <a:normAutofit fontScale="92500"/>
          </a:bodyPr>
          <a:lstStyle/>
          <a:p>
            <a:pPr lvl="0" algn="just"/>
            <a:r>
              <a:rPr lang="en-US" sz="3600" dirty="0" smtClean="0">
                <a:solidFill>
                  <a:schemeClr val="tx1"/>
                </a:solidFill>
              </a:rPr>
              <a:t>Simultaneous </a:t>
            </a:r>
            <a:r>
              <a:rPr lang="en-US" sz="3600" dirty="0">
                <a:solidFill>
                  <a:schemeClr val="tx1"/>
                </a:solidFill>
              </a:rPr>
              <a:t>Multiple Surface design method in two dimensions (SMS2D) </a:t>
            </a:r>
            <a:r>
              <a:rPr lang="en-US" sz="3600" dirty="0" smtClean="0">
                <a:solidFill>
                  <a:schemeClr val="tx1"/>
                </a:solidFill>
              </a:rPr>
              <a:t>is used to design the optics. </a:t>
            </a:r>
          </a:p>
          <a:p>
            <a:pPr lvl="0" algn="just"/>
            <a:r>
              <a:rPr lang="en-US" sz="3600" dirty="0" smtClean="0">
                <a:solidFill>
                  <a:schemeClr val="tx1"/>
                </a:solidFill>
              </a:rPr>
              <a:t>SMS </a:t>
            </a:r>
            <a:r>
              <a:rPr lang="en-US" sz="3600" dirty="0">
                <a:solidFill>
                  <a:schemeClr val="tx1"/>
                </a:solidFill>
              </a:rPr>
              <a:t>surfaces are piecewise curves made of several portions of Cartesian ovals that map initial ray sets to final ray sets</a:t>
            </a:r>
            <a:r>
              <a:rPr lang="en-US" sz="3600" dirty="0" smtClean="0">
                <a:solidFill>
                  <a:schemeClr val="tx1"/>
                </a:solidFill>
              </a:rPr>
              <a:t>. </a:t>
            </a:r>
          </a:p>
          <a:p>
            <a:pPr lvl="0"/>
            <a:endParaRPr lang="en-US" dirty="0" smtClean="0"/>
          </a:p>
        </p:txBody>
      </p:sp>
      <p:pic>
        <p:nvPicPr>
          <p:cNvPr id="4" name="Picture 3" descr="Concentrating Photovoltaics | Solar Power - Google Chrome"/>
          <p:cNvPicPr>
            <a:picLocks noChangeAspect="1"/>
          </p:cNvPicPr>
          <p:nvPr/>
        </p:nvPicPr>
        <p:blipFill rotWithShape="1">
          <a:blip r:embed="rId2">
            <a:extLst>
              <a:ext uri="{28A0092B-C50C-407E-A947-70E740481C1C}">
                <a14:useLocalDpi xmlns:a14="http://schemas.microsoft.com/office/drawing/2010/main" val="0"/>
              </a:ext>
            </a:extLst>
          </a:blip>
          <a:srcRect l="55599" t="14095" r="15828" b="48208"/>
          <a:stretch/>
        </p:blipFill>
        <p:spPr>
          <a:xfrm>
            <a:off x="8651630" y="4349473"/>
            <a:ext cx="2432725" cy="1711359"/>
          </a:xfrm>
          <a:prstGeom prst="rect">
            <a:avLst/>
          </a:prstGeom>
        </p:spPr>
      </p:pic>
      <p:sp>
        <p:nvSpPr>
          <p:cNvPr id="6" name="Footer Placeholder 5"/>
          <p:cNvSpPr>
            <a:spLocks noGrp="1"/>
          </p:cNvSpPr>
          <p:nvPr>
            <p:ph type="ftr" sz="quarter" idx="11"/>
          </p:nvPr>
        </p:nvSpPr>
        <p:spPr/>
        <p:txBody>
          <a:bodyPr/>
          <a:lstStyle/>
          <a:p>
            <a:r>
              <a:rPr lang="en-US" smtClean="0"/>
              <a:t>OPTI521 Introductory Opto-Mechanical Engineering</a:t>
            </a:r>
            <a:endParaRPr lang="en-US" dirty="0"/>
          </a:p>
        </p:txBody>
      </p:sp>
    </p:spTree>
    <p:extLst>
      <p:ext uri="{BB962C8B-B14F-4D97-AF65-F5344CB8AC3E}">
        <p14:creationId xmlns:p14="http://schemas.microsoft.com/office/powerpoint/2010/main" val="2987048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1296</TotalTime>
  <Words>909</Words>
  <Application>Microsoft Office PowerPoint</Application>
  <PresentationFormat>Widescreen</PresentationFormat>
  <Paragraphs>134</Paragraphs>
  <Slides>18</Slides>
  <Notes>1</Notes>
  <HiddenSlides>2</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宋体</vt:lpstr>
      <vt:lpstr>宋体</vt:lpstr>
      <vt:lpstr>Arial</vt:lpstr>
      <vt:lpstr>Calibri</vt:lpstr>
      <vt:lpstr>Calibri Light</vt:lpstr>
      <vt:lpstr>Cambria</vt:lpstr>
      <vt:lpstr>Segoe UI Symbol</vt:lpstr>
      <vt:lpstr>Times New Roman</vt:lpstr>
      <vt:lpstr>Wingdings</vt:lpstr>
      <vt:lpstr>Retrospect</vt:lpstr>
      <vt:lpstr>Tracking integration in concentrating photovoltaic using laterally moving optics</vt:lpstr>
      <vt:lpstr>Contents</vt:lpstr>
      <vt:lpstr>1.1  Concentrating photovoltaics</vt:lpstr>
      <vt:lpstr>Classification of the CPV systems</vt:lpstr>
      <vt:lpstr>PowerPoint Presentation</vt:lpstr>
      <vt:lpstr>PowerPoint Presentation</vt:lpstr>
      <vt:lpstr>PowerPoint Presentation</vt:lpstr>
      <vt:lpstr>2. Analysis about the Tracking-integrated CPV</vt:lpstr>
      <vt:lpstr>2.1 One laterally moving optics array and a solar cell array </vt:lpstr>
      <vt:lpstr>PowerPoint Presentation</vt:lpstr>
      <vt:lpstr>2.2 Two laterally moving optics arrays and a solar cell array</vt:lpstr>
      <vt:lpstr>PowerPoint Presentation</vt:lpstr>
      <vt:lpstr>PowerPoint Presentation</vt:lpstr>
      <vt:lpstr>Possible Mounting of CPV modules</vt:lpstr>
      <vt:lpstr>Existing tracking module</vt:lpstr>
      <vt:lpstr>2. Spherical gradient-index lens 1000× concentration ratio</vt:lpstr>
      <vt:lpstr>4. 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integration in concentrating photovoltaic using laterally moving optics</dc:title>
  <dc:creator>马红章</dc:creator>
  <cp:lastModifiedBy>马红章</cp:lastModifiedBy>
  <cp:revision>397</cp:revision>
  <dcterms:created xsi:type="dcterms:W3CDTF">2013-12-05T18:25:54Z</dcterms:created>
  <dcterms:modified xsi:type="dcterms:W3CDTF">2013-12-12T03:38:15Z</dcterms:modified>
</cp:coreProperties>
</file>