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70" r:id="rId7"/>
    <p:sldId id="259" r:id="rId8"/>
    <p:sldId id="268" r:id="rId9"/>
    <p:sldId id="269" r:id="rId10"/>
    <p:sldId id="25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706" autoAdjust="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A76-DF4F-42E7-BCA5-08531381AF7E}" type="datetimeFigureOut">
              <a:rPr lang="en-US" smtClean="0"/>
              <a:pPr/>
              <a:t>4/1/2010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56-FDA7-447A-876C-01A365BD295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A76-DF4F-42E7-BCA5-08531381AF7E}" type="datetimeFigureOut">
              <a:rPr lang="en-US" smtClean="0"/>
              <a:pPr/>
              <a:t>4/1/2010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56-FDA7-447A-876C-01A365BD295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A76-DF4F-42E7-BCA5-08531381AF7E}" type="datetimeFigureOut">
              <a:rPr lang="en-US" smtClean="0"/>
              <a:pPr/>
              <a:t>4/1/2010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56-FDA7-447A-876C-01A365BD295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A76-DF4F-42E7-BCA5-08531381AF7E}" type="datetimeFigureOut">
              <a:rPr lang="en-US" smtClean="0"/>
              <a:pPr/>
              <a:t>4/1/2010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56-FDA7-447A-876C-01A365BD295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A76-DF4F-42E7-BCA5-08531381AF7E}" type="datetimeFigureOut">
              <a:rPr lang="en-US" smtClean="0"/>
              <a:pPr/>
              <a:t>4/1/2010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56-FDA7-447A-876C-01A365BD295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A76-DF4F-42E7-BCA5-08531381AF7E}" type="datetimeFigureOut">
              <a:rPr lang="en-US" smtClean="0"/>
              <a:pPr/>
              <a:t>4/1/2010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56-FDA7-447A-876C-01A365BD295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A76-DF4F-42E7-BCA5-08531381AF7E}" type="datetimeFigureOut">
              <a:rPr lang="en-US" smtClean="0"/>
              <a:pPr/>
              <a:t>4/1/2010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56-FDA7-447A-876C-01A365BD295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A76-DF4F-42E7-BCA5-08531381AF7E}" type="datetimeFigureOut">
              <a:rPr lang="en-US" smtClean="0"/>
              <a:pPr/>
              <a:t>4/1/2010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56-FDA7-447A-876C-01A365BD295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A76-DF4F-42E7-BCA5-08531381AF7E}" type="datetimeFigureOut">
              <a:rPr lang="en-US" smtClean="0"/>
              <a:pPr/>
              <a:t>4/1/2010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56-FDA7-447A-876C-01A365BD295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A76-DF4F-42E7-BCA5-08531381AF7E}" type="datetimeFigureOut">
              <a:rPr lang="en-US" smtClean="0"/>
              <a:pPr/>
              <a:t>4/1/2010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56-FDA7-447A-876C-01A365BD295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A76-DF4F-42E7-BCA5-08531381AF7E}" type="datetimeFigureOut">
              <a:rPr lang="en-US" smtClean="0"/>
              <a:pPr/>
              <a:t>4/1/2010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56-FDA7-447A-876C-01A365BD295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3EA76-DF4F-42E7-BCA5-08531381AF7E}" type="datetimeFigureOut">
              <a:rPr lang="en-US" smtClean="0"/>
              <a:pPr/>
              <a:t>4/1/2010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53F56-FDA7-447A-876C-01A365BD2957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Investigating Adhesives for Attaching </a:t>
            </a:r>
            <a:r>
              <a:rPr lang="en-ZA" dirty="0"/>
              <a:t>Mirrors to Aluminium </a:t>
            </a:r>
            <a:r>
              <a:rPr lang="en-ZA" dirty="0" smtClean="0"/>
              <a:t>Plates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OPTI 523L Individual </a:t>
            </a:r>
            <a:r>
              <a:rPr lang="en-ZA" dirty="0" smtClean="0"/>
              <a:t>Project</a:t>
            </a:r>
          </a:p>
          <a:p>
            <a:r>
              <a:rPr lang="en-ZA" dirty="0" smtClean="0"/>
              <a:t>by</a:t>
            </a:r>
            <a:r>
              <a:rPr lang="en-ZA" dirty="0" smtClean="0"/>
              <a:t> </a:t>
            </a:r>
            <a:endParaRPr lang="en-ZA" dirty="0" smtClean="0"/>
          </a:p>
          <a:p>
            <a:r>
              <a:rPr lang="en-ZA" dirty="0" smtClean="0"/>
              <a:t>Melanie Saayman</a:t>
            </a:r>
            <a:endParaRPr lang="en-Z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Variables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Choice of Adhesive</a:t>
            </a:r>
            <a:endParaRPr lang="en-ZA" dirty="0" smtClean="0"/>
          </a:p>
          <a:p>
            <a:r>
              <a:rPr lang="en-ZA" dirty="0" smtClean="0"/>
              <a:t>Bond area </a:t>
            </a:r>
            <a:endParaRPr lang="en-ZA" dirty="0" smtClean="0"/>
          </a:p>
          <a:p>
            <a:r>
              <a:rPr lang="en-ZA" dirty="0" smtClean="0"/>
              <a:t>Bond thickness</a:t>
            </a:r>
            <a:endParaRPr lang="en-ZA" dirty="0" smtClean="0"/>
          </a:p>
          <a:p>
            <a:pPr>
              <a:buNone/>
            </a:pPr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References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[1]  Petrie E. M., Handbook of Adhesives and Sealants pp. 149 -151</a:t>
            </a:r>
            <a:endParaRPr lang="en-Z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Adhesives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Available:</a:t>
            </a:r>
          </a:p>
          <a:p>
            <a:pPr lvl="1"/>
            <a:r>
              <a:rPr lang="en-ZA" dirty="0" err="1" smtClean="0"/>
              <a:t>Loctite</a:t>
            </a:r>
            <a:r>
              <a:rPr lang="en-ZA" dirty="0" smtClean="0"/>
              <a:t> 326</a:t>
            </a:r>
          </a:p>
          <a:p>
            <a:pPr lvl="1"/>
            <a:r>
              <a:rPr lang="en-ZA" dirty="0" smtClean="0"/>
              <a:t>Summers Optical </a:t>
            </a:r>
            <a:r>
              <a:rPr lang="en-ZA" dirty="0" err="1" smtClean="0"/>
              <a:t>Milbond</a:t>
            </a:r>
            <a:endParaRPr lang="en-ZA" dirty="0" smtClean="0"/>
          </a:p>
          <a:p>
            <a:pPr lvl="1"/>
            <a:r>
              <a:rPr lang="en-ZA" dirty="0" smtClean="0"/>
              <a:t>3M 2216 B/A gray</a:t>
            </a:r>
          </a:p>
          <a:p>
            <a:r>
              <a:rPr lang="en-ZA" dirty="0" smtClean="0"/>
              <a:t>Ordered:</a:t>
            </a:r>
          </a:p>
          <a:p>
            <a:pPr lvl="1"/>
            <a:r>
              <a:rPr lang="en-ZA" dirty="0" err="1" smtClean="0"/>
              <a:t>NuSil</a:t>
            </a:r>
            <a:r>
              <a:rPr lang="en-ZA" dirty="0" smtClean="0"/>
              <a:t> LS-6140</a:t>
            </a:r>
          </a:p>
          <a:p>
            <a:pPr lvl="1"/>
            <a:r>
              <a:rPr lang="en-ZA" dirty="0" smtClean="0"/>
              <a:t>Dow Corning 732, Q3-6093 &amp; 93-500 (samples requested)</a:t>
            </a:r>
          </a:p>
          <a:p>
            <a:r>
              <a:rPr lang="en-ZA" dirty="0" smtClean="0"/>
              <a:t>TBD:</a:t>
            </a:r>
          </a:p>
          <a:p>
            <a:pPr lvl="1"/>
            <a:r>
              <a:rPr lang="en-ZA" dirty="0" smtClean="0"/>
              <a:t>GE Silicones RTV566</a:t>
            </a:r>
          </a:p>
          <a:p>
            <a:pPr lvl="1"/>
            <a:r>
              <a:rPr lang="en-ZA" dirty="0" smtClean="0"/>
              <a:t>PR-1440 Class A (PRC-</a:t>
            </a:r>
            <a:r>
              <a:rPr lang="en-ZA" dirty="0" err="1" smtClean="0"/>
              <a:t>DeSoto</a:t>
            </a:r>
            <a:r>
              <a:rPr lang="en-ZA" dirty="0" smtClean="0"/>
              <a:t>)</a:t>
            </a:r>
            <a:endParaRPr lang="en-ZA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Glass Samples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70 x 70 x 5.5 </a:t>
            </a:r>
            <a:r>
              <a:rPr lang="en-ZA" dirty="0" smtClean="0"/>
              <a:t>mm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r>
              <a:rPr lang="en-ZA" dirty="0" smtClean="0"/>
              <a:t>Status:  Available</a:t>
            </a:r>
          </a:p>
          <a:p>
            <a:r>
              <a:rPr lang="en-ZA" dirty="0" smtClean="0"/>
              <a:t>TBD:  Prepare surfaces for adhesion by grounding</a:t>
            </a:r>
          </a:p>
          <a:p>
            <a:pPr>
              <a:buNone/>
            </a:pPr>
            <a:endParaRPr lang="en-ZA" dirty="0" smtClean="0"/>
          </a:p>
        </p:txBody>
      </p:sp>
      <p:pic>
        <p:nvPicPr>
          <p:cNvPr id="4" name="Picture 3" descr="L10052_1.jpg"/>
          <p:cNvPicPr>
            <a:picLocks noChangeAspect="1"/>
          </p:cNvPicPr>
          <p:nvPr/>
        </p:nvPicPr>
        <p:blipFill>
          <a:blip r:embed="rId2" cstate="print"/>
          <a:srcRect l="14063" t="7032" r="15624" b="15625"/>
          <a:stretch>
            <a:fillRect/>
          </a:stretch>
        </p:blipFill>
        <p:spPr>
          <a:xfrm>
            <a:off x="3071802" y="2428868"/>
            <a:ext cx="2857520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Aluminium Samples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50 x 50 x 12.5 mm</a:t>
            </a:r>
          </a:p>
          <a:p>
            <a:r>
              <a:rPr lang="en-ZA" dirty="0" smtClean="0"/>
              <a:t>Status:  Available</a:t>
            </a:r>
          </a:p>
          <a:p>
            <a:r>
              <a:rPr lang="en-ZA" dirty="0" smtClean="0"/>
              <a:t>TBD:</a:t>
            </a:r>
          </a:p>
          <a:p>
            <a:pPr lvl="1"/>
            <a:r>
              <a:rPr lang="en-ZA" dirty="0" smtClean="0"/>
              <a:t>Surface preparation:  Sand surfaces using sandpaper</a:t>
            </a:r>
          </a:p>
          <a:p>
            <a:pPr>
              <a:buNone/>
            </a:pPr>
            <a:endParaRPr lang="en-ZA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err="1" smtClean="0"/>
              <a:t>Instron</a:t>
            </a:r>
            <a:r>
              <a:rPr lang="en-ZA" dirty="0" smtClean="0"/>
              <a:t>*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Status:  </a:t>
            </a:r>
          </a:p>
          <a:p>
            <a:pPr lvl="1"/>
            <a:r>
              <a:rPr lang="en-ZA" dirty="0" smtClean="0"/>
              <a:t>Expected to be available in +- 2 </a:t>
            </a:r>
            <a:r>
              <a:rPr lang="en-ZA" dirty="0" smtClean="0"/>
              <a:t>weeks</a:t>
            </a:r>
          </a:p>
          <a:p>
            <a:pPr lvl="1"/>
            <a:r>
              <a:rPr lang="en-ZA" dirty="0" smtClean="0"/>
              <a:t>Expect to start taking measurements during the week of April 19</a:t>
            </a:r>
            <a:r>
              <a:rPr lang="en-ZA" baseline="30000" dirty="0" smtClean="0"/>
              <a:t>th</a:t>
            </a:r>
            <a:r>
              <a:rPr lang="en-ZA" dirty="0" smtClean="0"/>
              <a:t> </a:t>
            </a:r>
          </a:p>
          <a:p>
            <a:pPr lvl="1"/>
            <a:endParaRPr lang="en-ZA" dirty="0" smtClean="0"/>
          </a:p>
          <a:p>
            <a:pPr lvl="1"/>
            <a:endParaRPr lang="en-ZA" dirty="0" smtClean="0"/>
          </a:p>
          <a:p>
            <a:pPr lvl="1"/>
            <a:endParaRPr lang="en-ZA" dirty="0" smtClean="0"/>
          </a:p>
          <a:p>
            <a:pPr lvl="1"/>
            <a:endParaRPr lang="en-ZA" dirty="0" smtClean="0"/>
          </a:p>
          <a:p>
            <a:pPr lvl="1"/>
            <a:endParaRPr lang="en-ZA" dirty="0" smtClean="0"/>
          </a:p>
          <a:p>
            <a:r>
              <a:rPr lang="en-ZA" dirty="0" smtClean="0"/>
              <a:t>*Wilson Instruments 2000 Series Rockwell Hardness Tester</a:t>
            </a:r>
          </a:p>
          <a:p>
            <a:endParaRPr lang="en-ZA" dirty="0"/>
          </a:p>
        </p:txBody>
      </p:sp>
      <p:pic>
        <p:nvPicPr>
          <p:cNvPr id="4" name="Picture 3" descr="24267_1_med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2786058"/>
            <a:ext cx="1619250" cy="23812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Accessories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2.5 inch Flat Anvil:  Keeps the sample 90 degrees perpendicular to the indenter.</a:t>
            </a:r>
            <a:endParaRPr lang="en-ZA" dirty="0"/>
          </a:p>
        </p:txBody>
      </p:sp>
      <p:pic>
        <p:nvPicPr>
          <p:cNvPr id="4" name="Picture 3" descr="24341_1_medium.jpg"/>
          <p:cNvPicPr>
            <a:picLocks noChangeAspect="1"/>
          </p:cNvPicPr>
          <p:nvPr/>
        </p:nvPicPr>
        <p:blipFill>
          <a:blip r:embed="rId2" cstate="print"/>
          <a:srcRect t="50000"/>
          <a:stretch>
            <a:fillRect/>
          </a:stretch>
        </p:blipFill>
        <p:spPr>
          <a:xfrm>
            <a:off x="3714744" y="3500438"/>
            <a:ext cx="1619250" cy="11906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Lap Shear Tests - Background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Standard lap shear specimen design [1]: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Modified lap shear specimen designs to maintain axial loading [1]: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endParaRPr lang="en-ZA" dirty="0" smtClean="0"/>
          </a:p>
        </p:txBody>
      </p:sp>
      <p:pic>
        <p:nvPicPr>
          <p:cNvPr id="9" name="Pictur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285992"/>
            <a:ext cx="2675255" cy="1614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5000636"/>
            <a:ext cx="2933065" cy="32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5500702"/>
            <a:ext cx="315658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Proposed Lap Shear Test</a:t>
            </a:r>
            <a:endParaRPr lang="en-Z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4661" y="1600200"/>
            <a:ext cx="215467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Test Under Compression</a:t>
            </a:r>
            <a:endParaRPr lang="en-Z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1734344"/>
            <a:ext cx="360045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198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Investigating Adhesives for Attaching Mirrors to Aluminium Plates</vt:lpstr>
      <vt:lpstr>Adhesives</vt:lpstr>
      <vt:lpstr>Glass Samples</vt:lpstr>
      <vt:lpstr>Aluminium Samples</vt:lpstr>
      <vt:lpstr>Instron*</vt:lpstr>
      <vt:lpstr>Accessories</vt:lpstr>
      <vt:lpstr>Lap Shear Tests - Background</vt:lpstr>
      <vt:lpstr>Proposed Lap Shear Test</vt:lpstr>
      <vt:lpstr>Test Under Compression</vt:lpstr>
      <vt:lpstr>Variables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saam</dc:creator>
  <cp:lastModifiedBy>saam</cp:lastModifiedBy>
  <cp:revision>33</cp:revision>
  <dcterms:created xsi:type="dcterms:W3CDTF">2010-02-25T18:10:12Z</dcterms:created>
  <dcterms:modified xsi:type="dcterms:W3CDTF">2010-04-01T20:25:47Z</dcterms:modified>
</cp:coreProperties>
</file>