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80830" autoAdjust="0"/>
  </p:normalViewPr>
  <p:slideViewPr>
    <p:cSldViewPr snapToGrid="0">
      <p:cViewPr>
        <p:scale>
          <a:sx n="75" d="100"/>
          <a:sy n="75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3E61-EA86-45E1-AFF8-C3CA2AC0A61C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82F55-2E29-46B0-8D5C-FEA950628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</a:t>
            </a:r>
            <a:r>
              <a:rPr lang="en-US" baseline="0" dirty="0" smtClean="0"/>
              <a:t> Modulus - </a:t>
            </a:r>
            <a:r>
              <a:rPr lang="en-US" dirty="0" smtClean="0"/>
              <a:t>Al – 70 </a:t>
            </a:r>
            <a:r>
              <a:rPr lang="en-US" dirty="0" err="1" smtClean="0"/>
              <a:t>Gpa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dirty="0" smtClean="0"/>
              <a:t>Steel 200</a:t>
            </a:r>
          </a:p>
          <a:p>
            <a:r>
              <a:rPr lang="en-US" dirty="0" smtClean="0"/>
              <a:t>Copper – 115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Friction between walls of mold and powder</a:t>
            </a:r>
          </a:p>
          <a:p>
            <a:r>
              <a:rPr lang="en-US" dirty="0" smtClean="0"/>
              <a:t>Typical geometry</a:t>
            </a:r>
            <a:r>
              <a:rPr lang="en-US" baseline="0" dirty="0" smtClean="0"/>
              <a:t> is a cylinder – others possible</a:t>
            </a:r>
          </a:p>
          <a:p>
            <a:r>
              <a:rPr lang="en-US" baseline="0" dirty="0" smtClean="0"/>
              <a:t>Can’t do right angles, undercuts,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Bonding on an atomic level</a:t>
            </a:r>
          </a:p>
          <a:p>
            <a:r>
              <a:rPr lang="en-US" dirty="0" smtClean="0"/>
              <a:t>Mandrels can be used to make</a:t>
            </a:r>
            <a:r>
              <a:rPr lang="en-US" baseline="0" dirty="0" smtClean="0"/>
              <a:t> complex shapes – ribs, mounting interfaces</a:t>
            </a:r>
          </a:p>
          <a:p>
            <a:r>
              <a:rPr lang="en-US" baseline="0" dirty="0" smtClean="0"/>
              <a:t>Gasses: nitrogen, oxygen, water vapor</a:t>
            </a:r>
          </a:p>
          <a:p>
            <a:r>
              <a:rPr lang="en-US" baseline="0" dirty="0" smtClean="0"/>
              <a:t>Need high purity powder</a:t>
            </a:r>
          </a:p>
          <a:p>
            <a:r>
              <a:rPr lang="en-US" baseline="0" dirty="0" smtClean="0"/>
              <a:t>Press: 2000 degrees C, 1-2000 </a:t>
            </a:r>
            <a:r>
              <a:rPr lang="en-US" baseline="0" dirty="0" err="1" smtClean="0"/>
              <a:t>atm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microyield</a:t>
            </a:r>
            <a:r>
              <a:rPr lang="en-US" baseline="0" dirty="0" smtClean="0"/>
              <a:t> strength – cam make thinner ribs without sacrificing rigidity</a:t>
            </a:r>
          </a:p>
          <a:p>
            <a:r>
              <a:rPr lang="en-US" baseline="0" dirty="0" smtClean="0"/>
              <a:t>Thinner sections reduce stress from thermal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Diameters</a:t>
            </a:r>
            <a:r>
              <a:rPr lang="en-US" baseline="0" dirty="0" smtClean="0"/>
              <a:t> ~ 100 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improve finish in smaller</a:t>
            </a:r>
            <a:r>
              <a:rPr lang="en-US" baseline="0" dirty="0" smtClean="0"/>
              <a:t> mirrors</a:t>
            </a:r>
          </a:p>
          <a:p>
            <a:r>
              <a:rPr lang="en-US" dirty="0" err="1" smtClean="0"/>
              <a:t>BeO</a:t>
            </a:r>
            <a:r>
              <a:rPr lang="en-US" dirty="0" smtClean="0"/>
              <a:t> harder than many</a:t>
            </a:r>
            <a:r>
              <a:rPr lang="en-US" baseline="0" dirty="0" smtClean="0"/>
              <a:t> glass coatings</a:t>
            </a:r>
          </a:p>
          <a:p>
            <a:r>
              <a:rPr lang="en-US" baseline="0" dirty="0" smtClean="0"/>
              <a:t>Visible coatings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2F55-2E29-46B0-8D5C-FEA9506288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394823-9AFA-41D6-926D-C19566CF740D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3CFE17-C760-4D15-9811-F5F98841A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Beryllium:</a:t>
            </a:r>
            <a:br>
              <a:rPr lang="en-US" dirty="0" smtClean="0"/>
            </a:br>
            <a:r>
              <a:rPr lang="en-US" dirty="0" smtClean="0"/>
              <a:t>Properties and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Laura Coyle</a:t>
            </a:r>
          </a:p>
          <a:p>
            <a:r>
              <a:rPr lang="en-US" dirty="0" smtClean="0"/>
              <a:t>Introduction to </a:t>
            </a:r>
            <a:r>
              <a:rPr lang="en-US" dirty="0" err="1" smtClean="0"/>
              <a:t>Opto</a:t>
            </a:r>
            <a:r>
              <a:rPr lang="en-US" dirty="0" smtClean="0"/>
              <a:t>-Mechanical Engineering</a:t>
            </a:r>
          </a:p>
          <a:p>
            <a:r>
              <a:rPr lang="en-US" dirty="0" smtClean="0"/>
              <a:t>December 6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30400"/>
            <a:ext cx="3421784" cy="306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49238"/>
            <a:ext cx="7467600" cy="1143000"/>
          </a:xfrm>
        </p:spPr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Powder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04686"/>
            <a:ext cx="8229600" cy="49214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HIP is used so make the blank as isotropic as possible</a:t>
            </a:r>
          </a:p>
          <a:p>
            <a:r>
              <a:rPr lang="en-US" dirty="0" smtClean="0"/>
              <a:t>Powder geometry can help: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better predict shape of final blank made with spherical powder– less machining required</a:t>
            </a:r>
          </a:p>
          <a:p>
            <a:r>
              <a:rPr lang="en-US" dirty="0" smtClean="0"/>
              <a:t>Spherical powder increases blank isotropy – can use die pressing, vacuum hot pressing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 l="21140" t="39889" r="20014" b="23508"/>
          <a:stretch>
            <a:fillRect/>
          </a:stretch>
        </p:blipFill>
        <p:spPr bwMode="auto">
          <a:xfrm>
            <a:off x="2736734" y="2603664"/>
            <a:ext cx="3606010" cy="14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Polishing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Blanks are cast with near-net shape; usually little machining is required</a:t>
            </a:r>
          </a:p>
          <a:p>
            <a:r>
              <a:rPr lang="en-US" dirty="0" smtClean="0"/>
              <a:t>Polishing can typically achieve surface </a:t>
            </a:r>
            <a:r>
              <a:rPr lang="en-US" dirty="0" err="1" smtClean="0"/>
              <a:t>roughessness</a:t>
            </a:r>
            <a:r>
              <a:rPr lang="en-US" dirty="0" smtClean="0"/>
              <a:t> of 20 angstroms, and surface flatness of </a:t>
            </a:r>
            <a:r>
              <a:rPr lang="el-GR" dirty="0" smtClean="0"/>
              <a:t>λ</a:t>
            </a:r>
            <a:r>
              <a:rPr lang="en-US" dirty="0" smtClean="0"/>
              <a:t>/20 peak-valley</a:t>
            </a:r>
          </a:p>
          <a:p>
            <a:r>
              <a:rPr lang="en-US" dirty="0" smtClean="0"/>
              <a:t>Beryllium oxide forms on surface</a:t>
            </a:r>
          </a:p>
          <a:p>
            <a:r>
              <a:rPr lang="en-US" dirty="0" smtClean="0"/>
              <a:t>No coating needed in IR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7384" t="29188" r="11680" b="17513"/>
          <a:stretch>
            <a:fillRect/>
          </a:stretch>
        </p:blipFill>
        <p:spPr bwMode="auto">
          <a:xfrm>
            <a:off x="5085298" y="4121504"/>
            <a:ext cx="3596204" cy="23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45001"/>
            <a:ext cx="4559300" cy="1346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visible/UV is often gold, silver, aluminum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size, complexity, surface finish</a:t>
            </a:r>
          </a:p>
          <a:p>
            <a:r>
              <a:rPr lang="en-US" dirty="0" smtClean="0"/>
              <a:t>Beryllium is an expensive material – powder type can change cost by 50%</a:t>
            </a:r>
          </a:p>
          <a:p>
            <a:pPr lvl="1"/>
            <a:r>
              <a:rPr lang="en-US" dirty="0" smtClean="0"/>
              <a:t>Can mix with aluminum to reduce cost </a:t>
            </a:r>
          </a:p>
          <a:p>
            <a:r>
              <a:rPr lang="en-US" dirty="0" smtClean="0"/>
              <a:t>Better to use HIP than machine from scratch</a:t>
            </a:r>
          </a:p>
          <a:p>
            <a:r>
              <a:rPr lang="en-US" dirty="0" smtClean="0"/>
              <a:t>Tolerances on surface can be the driving factor</a:t>
            </a:r>
          </a:p>
          <a:p>
            <a:pPr lvl="1"/>
            <a:r>
              <a:rPr lang="en-US" dirty="0" smtClean="0"/>
              <a:t>20 angstroms RMS is fairly standard</a:t>
            </a:r>
          </a:p>
          <a:p>
            <a:pPr lvl="1"/>
            <a:r>
              <a:rPr lang="en-US" dirty="0" smtClean="0"/>
              <a:t>10 angstroms RMS is possible with increased cost</a:t>
            </a:r>
          </a:p>
          <a:p>
            <a:pPr lvl="1"/>
            <a:r>
              <a:rPr lang="en-US" dirty="0" smtClean="0"/>
              <a:t>Coatings add to cost as well</a:t>
            </a:r>
          </a:p>
          <a:p>
            <a:r>
              <a:rPr lang="en-US" dirty="0" smtClean="0"/>
              <a:t>Quote from AXSYS for </a:t>
            </a:r>
            <a:r>
              <a:rPr lang="en-US" smtClean="0"/>
              <a:t>25 </a:t>
            </a:r>
            <a:r>
              <a:rPr lang="en-US" smtClean="0"/>
              <a:t>mm </a:t>
            </a:r>
            <a:r>
              <a:rPr lang="en-US" dirty="0" smtClean="0"/>
              <a:t>bare optic</a:t>
            </a:r>
          </a:p>
          <a:p>
            <a:pPr lvl="1"/>
            <a:r>
              <a:rPr lang="en-US" dirty="0" smtClean="0"/>
              <a:t>Beryllium (30 angstroms RMS) - $1334</a:t>
            </a:r>
          </a:p>
          <a:p>
            <a:pPr lvl="1"/>
            <a:r>
              <a:rPr lang="en-US" dirty="0" smtClean="0"/>
              <a:t>Aluminum (50 angstroms RMS) - $646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Application: </a:t>
            </a:r>
            <a:r>
              <a:rPr lang="en-US" sz="41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Cryo</a:t>
            </a:r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Telescopes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49800" cy="4525963"/>
          </a:xfrm>
        </p:spPr>
        <p:txBody>
          <a:bodyPr/>
          <a:lstStyle/>
          <a:p>
            <a:r>
              <a:rPr lang="en-US" dirty="0" smtClean="0"/>
              <a:t>Good dimensional stability at low temperatures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Used in Spitzer Space Telescope, James Webb Space Telescope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0" y="4013199"/>
            <a:ext cx="3276600" cy="26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566" y="1104899"/>
            <a:ext cx="209218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Application: </a:t>
            </a:r>
            <a:r>
              <a:rPr lang="en-US" sz="41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Supercolliders</a:t>
            </a:r>
            <a:endParaRPr lang="en-US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Beryllium is used to make the beam pipes in all 4 experiments for 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Dimensionally stable at low temperatures, high vacuum</a:t>
            </a:r>
          </a:p>
          <a:p>
            <a:r>
              <a:rPr lang="en-US" dirty="0" smtClean="0"/>
              <a:t>Non-magnetic – does not interfere with magnets used to steer/focus particle beams</a:t>
            </a:r>
          </a:p>
          <a:p>
            <a:r>
              <a:rPr lang="en-US" dirty="0" smtClean="0"/>
              <a:t>Transparent to high energy particles – does not become radioactive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39" t="3419" r="4669" b="6410"/>
          <a:stretch>
            <a:fillRect/>
          </a:stretch>
        </p:blipFill>
        <p:spPr bwMode="auto">
          <a:xfrm>
            <a:off x="5219701" y="2459376"/>
            <a:ext cx="3686738" cy="24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References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“Beryllium Products.”  Brush Wellman, Inc. &lt;http://www.berylliumproducts.com/&gt;</a:t>
            </a:r>
          </a:p>
          <a:p>
            <a:r>
              <a:rPr lang="en-US" dirty="0" err="1" smtClean="0"/>
              <a:t>Delatte</a:t>
            </a:r>
            <a:r>
              <a:rPr lang="en-US" dirty="0" smtClean="0"/>
              <a:t>, Michelle, L., “</a:t>
            </a:r>
            <a:r>
              <a:rPr lang="en-US" dirty="0" err="1" smtClean="0"/>
              <a:t>Ultralight</a:t>
            </a:r>
            <a:r>
              <a:rPr lang="en-US" dirty="0" smtClean="0"/>
              <a:t> weight Beryllium mirror development,” Proc. SPIE, Vol. 1753 (1993).</a:t>
            </a:r>
          </a:p>
          <a:p>
            <a:r>
              <a:rPr lang="en-US" dirty="0" err="1" smtClean="0"/>
              <a:t>Marder</a:t>
            </a:r>
            <a:r>
              <a:rPr lang="en-US" dirty="0" smtClean="0"/>
              <a:t>, James, “Creation of aspheric beryllium optical surfaces directly in the hot </a:t>
            </a:r>
            <a:r>
              <a:rPr lang="en-US" dirty="0" err="1" smtClean="0"/>
              <a:t>isostatic</a:t>
            </a:r>
            <a:r>
              <a:rPr lang="en-US" dirty="0" smtClean="0"/>
              <a:t> pressing consolidation process,” Proc. SPIE Vol. 1485 (1991).</a:t>
            </a:r>
          </a:p>
          <a:p>
            <a:r>
              <a:rPr lang="en-US" dirty="0" smtClean="0"/>
              <a:t>Parsonage, Thomas. “JWST Beryllium Telescope: Material and Substrate Fabrication,” Proc. SPIE, Vol. 5494, 39 (2004).</a:t>
            </a:r>
          </a:p>
          <a:p>
            <a:r>
              <a:rPr lang="en-US" dirty="0" err="1" smtClean="0"/>
              <a:t>Vudler</a:t>
            </a:r>
            <a:r>
              <a:rPr lang="en-US" dirty="0" smtClean="0"/>
              <a:t>, V., Richard, P., “Beryllium Mirrors: Refinements Enable New Applications,” </a:t>
            </a:r>
            <a:r>
              <a:rPr lang="en-US" i="1" dirty="0" smtClean="0"/>
              <a:t>The Photonics Design and Applications Handbook</a:t>
            </a:r>
            <a:r>
              <a:rPr lang="en-US" dirty="0" smtClean="0"/>
              <a:t> (2002) &lt;http://www.hardric.com&gt;</a:t>
            </a:r>
          </a:p>
          <a:p>
            <a:r>
              <a:rPr lang="en-US" dirty="0" smtClean="0"/>
              <a:t>Yoder, Paul R., </a:t>
            </a:r>
            <a:r>
              <a:rPr lang="en-US" i="1" dirty="0" err="1" smtClean="0"/>
              <a:t>Opto</a:t>
            </a:r>
            <a:r>
              <a:rPr lang="en-US" i="1" dirty="0" smtClean="0"/>
              <a:t>-Mechanical Systems Design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edition. SPIE Press: Washington, D.C. (2006). pp. 118-121.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Beryllium?</a:t>
            </a:r>
          </a:p>
          <a:p>
            <a:endParaRPr lang="en-US" dirty="0" smtClean="0"/>
          </a:p>
          <a:p>
            <a:r>
              <a:rPr lang="en-US" dirty="0" smtClean="0"/>
              <a:t>Important Properties</a:t>
            </a:r>
          </a:p>
          <a:p>
            <a:endParaRPr lang="en-US" dirty="0" smtClean="0"/>
          </a:p>
          <a:p>
            <a:r>
              <a:rPr lang="en-US" dirty="0" smtClean="0"/>
              <a:t>Manufacturing Process</a:t>
            </a:r>
          </a:p>
          <a:p>
            <a:endParaRPr lang="en-US" dirty="0" smtClean="0"/>
          </a:p>
          <a:p>
            <a:r>
              <a:rPr lang="en-US" dirty="0" smtClean="0"/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Why Beryllium?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STIFF, yet LIGHTWEIGHT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DIMENSIONALLY STABLE OVER A WIDE RANGE OF TEMPERATURES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Important Properties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8999" y="1397000"/>
          <a:ext cx="6921501" cy="4525073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07167"/>
                <a:gridCol w="2307167"/>
                <a:gridCol w="2307167"/>
              </a:tblGrid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Density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1.85 g/cm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LOW</a:t>
                      </a:r>
                      <a:endParaRPr lang="en-US" sz="1800" dirty="0"/>
                    </a:p>
                  </a:txBody>
                  <a:tcPr anchor="ctr"/>
                </a:tc>
              </a:tr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Young’s Modulus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276-303 </a:t>
                      </a:r>
                      <a:r>
                        <a:rPr lang="en-US" sz="1800" dirty="0" err="1"/>
                        <a:t>GPa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</a:tr>
              <a:tr h="579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Yield Strength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207 </a:t>
                      </a:r>
                      <a:r>
                        <a:rPr lang="en-US" sz="1800" dirty="0" err="1"/>
                        <a:t>MPa</a:t>
                      </a:r>
                      <a:r>
                        <a:rPr lang="en-US" sz="1800" dirty="0"/>
                        <a:t> (O-30)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241-296 </a:t>
                      </a:r>
                      <a:r>
                        <a:rPr lang="en-US" sz="1800" dirty="0" err="1"/>
                        <a:t>MPa</a:t>
                      </a:r>
                      <a:r>
                        <a:rPr lang="en-US" sz="1800" dirty="0"/>
                        <a:t> (I-200)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Thermal Conductivity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220 W/m 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</a:tr>
              <a:tr h="579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Coefficient of Thermal Expansion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11.5 </a:t>
                      </a:r>
                      <a:r>
                        <a:rPr lang="en-US" sz="1800" dirty="0" err="1"/>
                        <a:t>ppm</a:t>
                      </a:r>
                      <a:r>
                        <a:rPr lang="en-US" sz="1800" dirty="0"/>
                        <a:t>/°C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Poisson’s Ratio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Hardness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80-100 (Rockwell)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526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Melting Point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1287 °C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More Properties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Resistant to corrosion</a:t>
            </a:r>
          </a:p>
          <a:p>
            <a:r>
              <a:rPr lang="en-US" dirty="0" smtClean="0"/>
              <a:t>High specific stiffness (E/density ~ 160)</a:t>
            </a:r>
          </a:p>
          <a:p>
            <a:pPr lvl="1"/>
            <a:r>
              <a:rPr lang="en-US" dirty="0" smtClean="0"/>
              <a:t>Compare to Aluminum (26), Titanium (25)</a:t>
            </a:r>
          </a:p>
          <a:p>
            <a:pPr lvl="1"/>
            <a:r>
              <a:rPr lang="en-US" dirty="0" smtClean="0"/>
              <a:t>Similar to Silicon Carbide (140)</a:t>
            </a:r>
          </a:p>
          <a:p>
            <a:r>
              <a:rPr lang="en-US" dirty="0" smtClean="0"/>
              <a:t>High X-ray transparency</a:t>
            </a:r>
          </a:p>
          <a:p>
            <a:r>
              <a:rPr lang="en-US" dirty="0" smtClean="0"/>
              <a:t>Not magnetic</a:t>
            </a:r>
          </a:p>
          <a:p>
            <a:r>
              <a:rPr lang="en-US" dirty="0" smtClean="0"/>
              <a:t>Toxic to humans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2895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886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</a:t>
            </a:r>
            <a:endParaRPr lang="en-US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251" y="1816100"/>
            <a:ext cx="372189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Traditional Die Pressing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96971" cy="4525963"/>
          </a:xfrm>
        </p:spPr>
        <p:txBody>
          <a:bodyPr/>
          <a:lstStyle/>
          <a:p>
            <a:r>
              <a:rPr lang="en-US" dirty="0" smtClean="0"/>
              <a:t>Load powder into a mold</a:t>
            </a:r>
          </a:p>
          <a:p>
            <a:r>
              <a:rPr lang="en-US" dirty="0" smtClean="0"/>
              <a:t>Compress using a punch (uniaxial)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Non-uniform compaction</a:t>
            </a:r>
          </a:p>
          <a:p>
            <a:pPr lvl="1"/>
            <a:r>
              <a:rPr lang="en-US" dirty="0" smtClean="0"/>
              <a:t>Geometrical limitations</a:t>
            </a:r>
          </a:p>
          <a:p>
            <a:pPr lvl="1"/>
            <a:r>
              <a:rPr lang="en-US" dirty="0" smtClean="0"/>
              <a:t>Cannot achieve 100% theoretical density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36" t="13229" r="1612" b="7729"/>
          <a:stretch>
            <a:fillRect/>
          </a:stretch>
        </p:blipFill>
        <p:spPr bwMode="auto">
          <a:xfrm>
            <a:off x="5326743" y="1959429"/>
            <a:ext cx="3294743" cy="281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Hot </a:t>
            </a:r>
            <a:r>
              <a:rPr lang="en-US" sz="41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Isostatic</a:t>
            </a:r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Pressing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342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Load powder into a copper mold</a:t>
            </a:r>
          </a:p>
          <a:p>
            <a:r>
              <a:rPr lang="en-US" dirty="0" smtClean="0"/>
              <a:t>Enclose in steel can</a:t>
            </a:r>
          </a:p>
          <a:p>
            <a:r>
              <a:rPr lang="en-US" dirty="0" smtClean="0"/>
              <a:t>Outgas (remove particles that can interfere with bonding)</a:t>
            </a:r>
          </a:p>
          <a:p>
            <a:r>
              <a:rPr lang="en-US" dirty="0" smtClean="0"/>
              <a:t>Compress powder hydrostatically using hot gas</a:t>
            </a:r>
          </a:p>
          <a:p>
            <a:r>
              <a:rPr lang="en-US" dirty="0" smtClean="0"/>
              <a:t>Leach in nitric acid to dissolve mold</a:t>
            </a:r>
          </a:p>
          <a:p>
            <a:r>
              <a:rPr lang="en-US" dirty="0" smtClean="0"/>
              <a:t>Remove mirror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497" y="2467428"/>
            <a:ext cx="3856653" cy="26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Vacuum Hot Pressing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in mold is compressed from two opposing directions at 1000°C</a:t>
            </a:r>
          </a:p>
          <a:p>
            <a:r>
              <a:rPr lang="en-US" dirty="0" smtClean="0"/>
              <a:t>Compare to HIP</a:t>
            </a:r>
          </a:p>
          <a:p>
            <a:pPr lvl="1"/>
            <a:r>
              <a:rPr lang="en-US" dirty="0" smtClean="0"/>
              <a:t>HIP can have up to 50% higher </a:t>
            </a:r>
            <a:r>
              <a:rPr lang="en-US" dirty="0" err="1" smtClean="0"/>
              <a:t>microyield</a:t>
            </a:r>
            <a:r>
              <a:rPr lang="en-US" dirty="0" smtClean="0"/>
              <a:t> strength 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Less lead time</a:t>
            </a:r>
          </a:p>
          <a:p>
            <a:pPr lvl="1"/>
            <a:r>
              <a:rPr lang="en-US" dirty="0" smtClean="0"/>
              <a:t>Larger blanks – often used to bond </a:t>
            </a:r>
            <a:r>
              <a:rPr lang="en-US" dirty="0" err="1" smtClean="0"/>
              <a:t>HIP’ed</a:t>
            </a:r>
            <a:r>
              <a:rPr lang="en-US" dirty="0" smtClean="0"/>
              <a:t> pieces together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567987" y="2062163"/>
            <a:ext cx="2984101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4212</TotalTime>
  <Words>701</Words>
  <Application>Microsoft Office PowerPoint</Application>
  <PresentationFormat>On-screen Show (4:3)</PresentationFormat>
  <Paragraphs>135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Beryllium: Properties and Applications</vt:lpstr>
      <vt:lpstr>Outline</vt:lpstr>
      <vt:lpstr>Why Beryllium?</vt:lpstr>
      <vt:lpstr>Important Properties</vt:lpstr>
      <vt:lpstr>More Properties</vt:lpstr>
      <vt:lpstr>Slide 6</vt:lpstr>
      <vt:lpstr>Traditional Die Pressing</vt:lpstr>
      <vt:lpstr>Hot Isostatic Pressing</vt:lpstr>
      <vt:lpstr>Vacuum Hot Pressing</vt:lpstr>
      <vt:lpstr>Powder</vt:lpstr>
      <vt:lpstr>Polishing</vt:lpstr>
      <vt:lpstr>Cost</vt:lpstr>
      <vt:lpstr>Application: Cryo Telescopes</vt:lpstr>
      <vt:lpstr>Application: Supercolliders</vt:lpstr>
      <vt:lpstr>References</vt:lpstr>
    </vt:vector>
  </TitlesOfParts>
  <Company>OSC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Beryllium: Properties and Applications</dc:title>
  <dc:creator>lcoyle</dc:creator>
  <cp:lastModifiedBy>lcoyle</cp:lastModifiedBy>
  <cp:revision>429</cp:revision>
  <dcterms:created xsi:type="dcterms:W3CDTF">2010-12-03T01:19:24Z</dcterms:created>
  <dcterms:modified xsi:type="dcterms:W3CDTF">2010-12-07T04:20:00Z</dcterms:modified>
</cp:coreProperties>
</file>