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4E32-9223-42FA-BFA4-41FE0724DA0A}" type="datetimeFigureOut">
              <a:rPr lang="en-US" smtClean="0"/>
              <a:t>12/5/2010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F272-3F8A-4AEE-B8E7-290C8A2072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4E32-9223-42FA-BFA4-41FE0724DA0A}" type="datetimeFigureOut">
              <a:rPr lang="en-US" smtClean="0"/>
              <a:t>12/5/2010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F272-3F8A-4AEE-B8E7-290C8A2072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4E32-9223-42FA-BFA4-41FE0724DA0A}" type="datetimeFigureOut">
              <a:rPr lang="en-US" smtClean="0"/>
              <a:t>12/5/2010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F272-3F8A-4AEE-B8E7-290C8A2072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4E32-9223-42FA-BFA4-41FE0724DA0A}" type="datetimeFigureOut">
              <a:rPr lang="en-US" smtClean="0"/>
              <a:t>12/5/2010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F272-3F8A-4AEE-B8E7-290C8A2072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4E32-9223-42FA-BFA4-41FE0724DA0A}" type="datetimeFigureOut">
              <a:rPr lang="en-US" smtClean="0"/>
              <a:t>12/5/2010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91F272-3F8A-4AEE-B8E7-290C8A2072D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4E32-9223-42FA-BFA4-41FE0724DA0A}" type="datetimeFigureOut">
              <a:rPr lang="en-US" smtClean="0"/>
              <a:t>12/5/2010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F272-3F8A-4AEE-B8E7-290C8A2072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4E32-9223-42FA-BFA4-41FE0724DA0A}" type="datetimeFigureOut">
              <a:rPr lang="en-US" smtClean="0"/>
              <a:t>12/5/2010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F272-3F8A-4AEE-B8E7-290C8A2072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4E32-9223-42FA-BFA4-41FE0724DA0A}" type="datetimeFigureOut">
              <a:rPr lang="en-US" smtClean="0"/>
              <a:t>12/5/2010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F272-3F8A-4AEE-B8E7-290C8A2072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4E32-9223-42FA-BFA4-41FE0724DA0A}" type="datetimeFigureOut">
              <a:rPr lang="en-US" smtClean="0"/>
              <a:t>12/5/2010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F272-3F8A-4AEE-B8E7-290C8A2072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4E32-9223-42FA-BFA4-41FE0724DA0A}" type="datetimeFigureOut">
              <a:rPr lang="en-US" smtClean="0"/>
              <a:t>12/5/2010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F272-3F8A-4AEE-B8E7-290C8A2072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4E32-9223-42FA-BFA4-41FE0724DA0A}" type="datetimeFigureOut">
              <a:rPr lang="en-US" smtClean="0"/>
              <a:t>12/5/2010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F272-3F8A-4AEE-B8E7-290C8A2072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FF4E32-9223-42FA-BFA4-41FE0724DA0A}" type="datetimeFigureOut">
              <a:rPr lang="en-US" smtClean="0"/>
              <a:t>12/5/2010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91F272-3F8A-4AEE-B8E7-290C8A2072DC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emax.com/kb/categories/Thermal-Analysi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2030" y="9906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Athermal lens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mount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tutorial on the use of ZEMAX and Solidworks in athermal lens mount design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By James Champagne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OPTI 521 – Optomechanical Engineering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Fall 2010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ZEMAX Thermal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1455003"/>
            <a:ext cx="5412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Choose number of configurations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Temperature range from 0 C to 60 C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956648"/>
            <a:ext cx="4572000" cy="2529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ZEMAX Thermal Analysis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413" y="1628774"/>
            <a:ext cx="6993587" cy="507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990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Change pressure to 0 for space environment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rot="10800000">
            <a:off x="7801414" y="1143000"/>
            <a:ext cx="504386" cy="1547385"/>
          </a:xfrm>
          <a:prstGeom prst="bentArrow">
            <a:avLst>
              <a:gd name="adj1" fmla="val 18326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ZEMAX Thermal Analysis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534089"/>
            <a:ext cx="7029450" cy="50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838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Choose Config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2 and Make Single Config under Tools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ZEMAX Thermal Analysis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122" y="3057524"/>
            <a:ext cx="8372878" cy="258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1524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Lens Data Editor at 0 C and 0 atm pressure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Optimize BFL for minimum RMS spot radius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New BFL = 0.4995 inches</a:t>
            </a:r>
          </a:p>
          <a:p>
            <a:pPr>
              <a:buFontTx/>
              <a:buChar char="-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ZEMAX Thermal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Repeat and choose Config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4 for 60 C and 0 atm pressure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Lens Data Editor now at 60 C and 0 atm pressure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Optimize BFL for minimum RMS spot radius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New BFL = 0.4959 inches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429000"/>
            <a:ext cx="813299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Defocus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change in BFL between 0 C and 60 C is: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0.0036 inches = 91 </a:t>
            </a:r>
            <a:r>
              <a:rPr lang="el-GR" dirty="0" smtClean="0">
                <a:solidFill>
                  <a:schemeClr val="bg1"/>
                </a:solidFill>
              </a:rPr>
              <a:t>μ</a:t>
            </a:r>
            <a:r>
              <a:rPr lang="en-US" dirty="0" smtClean="0">
                <a:solidFill>
                  <a:schemeClr val="bg1"/>
                </a:solidFill>
              </a:rPr>
              <a:t>m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908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Focus moves towards lens for increase in 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68680" marR="0" lvl="1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276600"/>
            <a:ext cx="64579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Athermal Lens Mount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Lens/Detector interface mount must move detector plane towards lens for increase in temperature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2743" y="2514600"/>
            <a:ext cx="628105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609600" y="5410200"/>
            <a:ext cx="82296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High-Expansion material – Al 6061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Low-Expansion material – Invar 36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Bi-Metallic Mount Equations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25" y="1524000"/>
            <a:ext cx="75247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5143" y="3429000"/>
            <a:ext cx="628105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Solving Equations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4019550"/>
            <a:ext cx="53625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295400"/>
            <a:ext cx="33813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Interface Mount Design in Solidworks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734300" cy="520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Overview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Goal is to design a lens mount to compensate defocus caused by temperature changes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Space Environment (Assume </a:t>
            </a:r>
            <a:r>
              <a:rPr lang="el-GR" dirty="0" smtClean="0">
                <a:solidFill>
                  <a:schemeClr val="bg1"/>
                </a:solidFill>
              </a:rPr>
              <a:t>Δ</a:t>
            </a:r>
            <a:r>
              <a:rPr lang="en-US" dirty="0" smtClean="0">
                <a:solidFill>
                  <a:schemeClr val="bg1"/>
                </a:solidFill>
              </a:rPr>
              <a:t>T = 60 C)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Remote Sensing Infrared Optical System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ZEMAX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Solidworks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Bi-metallic lens mount to compensate defocus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Infrared optical system in space environment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Warnings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dn/dT and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 not constant over large </a:t>
            </a:r>
            <a:r>
              <a:rPr lang="en-US" dirty="0" smtClean="0">
                <a:solidFill>
                  <a:schemeClr val="bg1"/>
                </a:solidFill>
              </a:rPr>
              <a:t>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Check data input of ZEMAX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Friedman, I., “Thermo-optical analysis of two long-focal-length aerial reconnaissance lenses,” </a:t>
            </a:r>
            <a:r>
              <a:rPr lang="en-US" i="1" dirty="0" smtClean="0">
                <a:solidFill>
                  <a:schemeClr val="bg1"/>
                </a:solidFill>
              </a:rPr>
              <a:t>Opt. Eng. </a:t>
            </a:r>
            <a:r>
              <a:rPr lang="en-US" dirty="0" smtClean="0">
                <a:solidFill>
                  <a:schemeClr val="bg1"/>
                </a:solidFill>
              </a:rPr>
              <a:t>20, 1981:161.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Vukobratovich, D, </a:t>
            </a:r>
            <a:r>
              <a:rPr lang="en-US" i="1" dirty="0" smtClean="0">
                <a:solidFill>
                  <a:schemeClr val="bg1"/>
                </a:solidFill>
              </a:rPr>
              <a:t>Introduction To Opto-Mechanical Design</a:t>
            </a:r>
            <a:r>
              <a:rPr lang="en-US" dirty="0" smtClean="0">
                <a:solidFill>
                  <a:schemeClr val="bg1"/>
                </a:solidFill>
              </a:rPr>
              <a:t>, Raytheon Systems Co., Tucson, AZ.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Yoder, P.R., Jr., </a:t>
            </a:r>
            <a:r>
              <a:rPr lang="en-US" i="1" dirty="0" smtClean="0">
                <a:solidFill>
                  <a:schemeClr val="bg1"/>
                </a:solidFill>
              </a:rPr>
              <a:t>Mounting Optics in Optical Instruments</a:t>
            </a:r>
            <a:r>
              <a:rPr lang="en-US" dirty="0" smtClean="0">
                <a:solidFill>
                  <a:schemeClr val="bg1"/>
                </a:solidFill>
              </a:rPr>
              <a:t>, SPIE Press, Bellingham, WA, 2008.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Zemax Corporations. </a:t>
            </a:r>
            <a:r>
              <a:rPr lang="en-US" i="1" dirty="0" smtClean="0">
                <a:solidFill>
                  <a:schemeClr val="bg1"/>
                </a:solidFill>
              </a:rPr>
              <a:t>Zemax Optical Design User’s Manual</a:t>
            </a:r>
            <a:r>
              <a:rPr lang="en-US" dirty="0" smtClean="0">
                <a:solidFill>
                  <a:schemeClr val="bg1"/>
                </a:solidFill>
              </a:rPr>
              <a:t>. Chapter 19: Thermal Analysis (April 2010).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Zemax Knowledge Base. 2010. </a:t>
            </a:r>
            <a:r>
              <a:rPr lang="en-US" u="sng" dirty="0" smtClean="0">
                <a:solidFill>
                  <a:schemeClr val="bg1"/>
                </a:solidFill>
                <a:hlinkClick r:id="rId2"/>
              </a:rPr>
              <a:t>http://www.zemax.com/kb/categories/Thermal-Analysis/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Optical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905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75 mm F/3 Double Gauss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3-5 </a:t>
            </a:r>
            <a:r>
              <a:rPr lang="el-GR" dirty="0" smtClean="0">
                <a:solidFill>
                  <a:schemeClr val="bg1"/>
                </a:solidFill>
              </a:rPr>
              <a:t>μ</a:t>
            </a:r>
            <a:r>
              <a:rPr lang="en-US" dirty="0" smtClean="0">
                <a:solidFill>
                  <a:schemeClr val="bg1"/>
                </a:solidFill>
              </a:rPr>
              <a:t>m Wavelengths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20 Degree Full Field of View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76600"/>
            <a:ext cx="7153275" cy="318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Glass Types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AMTIR1 (Amorphous)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Dn/dT = 72 ppm/C	    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 = 12 ppm/C       n = 2.515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IRG100 (Chalcogenide)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Dn/dT = 103 ppm/C   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= </a:t>
            </a:r>
            <a:r>
              <a:rPr lang="en-US" dirty="0" smtClean="0">
                <a:solidFill>
                  <a:schemeClr val="bg1"/>
                </a:solidFill>
              </a:rPr>
              <a:t>15 ppm/C       n = 2.621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CaF2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Dn/dT = -10.4 ppm/C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 = 18.4 ppm/C  	 n = 1.410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MgF2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Dn/dT = 0.88 ppm/C  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 = 9.4 ppm/C    	 n = 1.349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BaF2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Dn/dT = -16 ppm/C    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 = 18.4 ppm/C  	 n = 1.457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Lens Barrel Design in Solidworks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5609" r="8974"/>
          <a:stretch>
            <a:fillRect/>
          </a:stretch>
        </p:blipFill>
        <p:spPr bwMode="auto">
          <a:xfrm>
            <a:off x="1371600" y="1936952"/>
            <a:ext cx="6400800" cy="469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4600" y="129093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Al 2024 Lens Barrel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ZEMAX Thermal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1371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General Tab Adjustment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05000"/>
            <a:ext cx="5486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ZEMAX Thermal Analysis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8107088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3000" y="1371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Lens Data Editor at 20 C and 1 atm (units:inches)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572000"/>
            <a:ext cx="4473764" cy="193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ZEMAX </a:t>
            </a:r>
            <a:r>
              <a:rPr lang="en-US" dirty="0" smtClean="0">
                <a:solidFill>
                  <a:schemeClr val="bg1"/>
                </a:solidFill>
              </a:rPr>
              <a:t>Thermal Analysis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130" y="3048000"/>
            <a:ext cx="833374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97925" y="1371601"/>
            <a:ext cx="701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Scroll to right side of Lens Data Editor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Enter CTE data of lens mount in airspaces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Al 2024	</a:t>
            </a:r>
            <a:r>
              <a:rPr lang="el-GR" sz="2400" dirty="0" smtClean="0">
                <a:solidFill>
                  <a:schemeClr val="bg1"/>
                </a:solidFill>
              </a:rPr>
              <a:t>α</a:t>
            </a:r>
            <a:r>
              <a:rPr lang="en-US" sz="2400" dirty="0" smtClean="0">
                <a:solidFill>
                  <a:schemeClr val="bg1"/>
                </a:solidFill>
              </a:rPr>
              <a:t> = 22.9 ppm/C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ZEMAX Thermal Analysis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21523"/>
            <a:ext cx="3810000" cy="251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4267200" y="37825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743200"/>
            <a:ext cx="36782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131325" y="1371601"/>
            <a:ext cx="7012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Open Multi-Configuration Editor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Make Thermal under Tools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491</TotalTime>
  <Words>359</Words>
  <Application>Microsoft Office PowerPoint</Application>
  <PresentationFormat>On-screen Show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Athermal lens  mount design</vt:lpstr>
      <vt:lpstr>Overview</vt:lpstr>
      <vt:lpstr>Optical Design</vt:lpstr>
      <vt:lpstr>Glass Types</vt:lpstr>
      <vt:lpstr>Lens Barrel Design in Solidworks</vt:lpstr>
      <vt:lpstr>ZEMAX Thermal Analysis</vt:lpstr>
      <vt:lpstr>ZEMAX Thermal Analysis</vt:lpstr>
      <vt:lpstr>ZEMAX Thermal Analysis</vt:lpstr>
      <vt:lpstr>ZEMAX Thermal Analysis</vt:lpstr>
      <vt:lpstr>ZEMAX Thermal Analysis</vt:lpstr>
      <vt:lpstr>ZEMAX Thermal Analysis</vt:lpstr>
      <vt:lpstr>ZEMAX Thermal Analysis</vt:lpstr>
      <vt:lpstr>ZEMAX Thermal Analysis</vt:lpstr>
      <vt:lpstr>ZEMAX Thermal Analysis</vt:lpstr>
      <vt:lpstr>Defocus</vt:lpstr>
      <vt:lpstr>Athermal Lens Mount</vt:lpstr>
      <vt:lpstr>Bi-Metallic Mount Equations</vt:lpstr>
      <vt:lpstr>Solving Equations</vt:lpstr>
      <vt:lpstr>Interface Mount Design in Solidworks</vt:lpstr>
      <vt:lpstr>Conclusion</vt:lpstr>
      <vt:lpstr>References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Athermal lens mount design</dc:title>
  <dc:creator>James Champagne</dc:creator>
  <cp:lastModifiedBy>James Champagne</cp:lastModifiedBy>
  <cp:revision>52</cp:revision>
  <dcterms:created xsi:type="dcterms:W3CDTF">2010-12-06T00:39:38Z</dcterms:created>
  <dcterms:modified xsi:type="dcterms:W3CDTF">2010-12-06T08:50:46Z</dcterms:modified>
</cp:coreProperties>
</file>