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047F-072B-4F32-B82C-9637AE041164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C4B18-BA4B-417A-AC64-6D6F909C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B18-BA4B-417A-AC64-6D6F909C3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 KZFS = short flint;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B18-BA4B-417A-AC64-6D6F909C3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KZFS, (N-)LAK, and SF glasses are poor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B18-BA4B-417A-AC64-6D6F909C3B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6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Mention that N-revisions</a:t>
            </a:r>
            <a:r>
              <a:rPr lang="en-US" baseline="0" smtClean="0"/>
              <a:t> are As/Pb free, and AR became worse for N-BK7 but better for N-F2; n is for d light</a:t>
            </a:r>
          </a:p>
          <a:p>
            <a:r>
              <a:rPr lang="en-US" baseline="0" smtClean="0"/>
              <a:t>It appears Schott is still actively seeling original F2 but not original BK7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B18-BA4B-417A-AC64-6D6F909C3B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21852C-185E-4A44-9C10-741E7E9AF6EA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D2F703-B6A0-460B-863F-37BEBE3D9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Chemical properties of optical glass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Christopher Liu</a:t>
            </a:r>
          </a:p>
          <a:p>
            <a:r>
              <a:rPr lang="en-US" smtClean="0"/>
              <a:t>OPTI 521 – Fall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glasses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35" y="1600200"/>
            <a:ext cx="6565130" cy="4876800"/>
          </a:xfrm>
        </p:spPr>
      </p:pic>
      <p:sp>
        <p:nvSpPr>
          <p:cNvPr id="10" name="Smiley Face 9"/>
          <p:cNvSpPr/>
          <p:nvPr/>
        </p:nvSpPr>
        <p:spPr>
          <a:xfrm>
            <a:off x="3542211" y="5248555"/>
            <a:ext cx="457200" cy="457200"/>
          </a:xfrm>
          <a:prstGeom prst="smileyFac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&quot; Symbol 12"/>
          <p:cNvSpPr/>
          <p:nvPr/>
        </p:nvSpPr>
        <p:spPr>
          <a:xfrm>
            <a:off x="6520543" y="2667000"/>
            <a:ext cx="457200" cy="457200"/>
          </a:xfrm>
          <a:prstGeom prst="noSmoking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" y="3581400"/>
            <a:ext cx="28956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The farther we get from BK region (higher n), the worse the chemical stability </a:t>
            </a:r>
            <a:r>
              <a:rPr lang="en-US" i="1" smtClean="0"/>
              <a:t>typically</a:t>
            </a:r>
            <a:r>
              <a:rPr lang="en-US" smtClean="0"/>
              <a:t> becomes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62800" y="2667000"/>
            <a:ext cx="4572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7343" y="2482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SF66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38600" y="4648200"/>
            <a:ext cx="228600" cy="228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2705" y="4427023"/>
            <a:ext cx="10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N-SK16</a:t>
            </a:r>
            <a:endParaRPr lang="en-US"/>
          </a:p>
        </p:txBody>
      </p:sp>
      <p:cxnSp>
        <p:nvCxnSpPr>
          <p:cNvPr id="23" name="Curved Connector 22"/>
          <p:cNvCxnSpPr>
            <a:stCxn id="10" idx="7"/>
            <a:endCxn id="13" idx="3"/>
          </p:cNvCxnSpPr>
          <p:nvPr/>
        </p:nvCxnSpPr>
        <p:spPr>
          <a:xfrm rot="5400000" flipH="1" flipV="1">
            <a:off x="4130845" y="2858857"/>
            <a:ext cx="2258265" cy="2655042"/>
          </a:xfrm>
          <a:prstGeom prst="curvedConnector3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019800" y="4843108"/>
            <a:ext cx="228600" cy="23284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55870" y="4967094"/>
            <a:ext cx="8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F2</a:t>
            </a:r>
          </a:p>
          <a:p>
            <a:r>
              <a:rPr lang="en-US" smtClean="0"/>
              <a:t>(good)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47" y="838200"/>
            <a:ext cx="2938441" cy="1916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Doublet lens considerations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876800"/>
          </a:xfrm>
        </p:spPr>
        <p:txBody>
          <a:bodyPr>
            <a:normAutofit/>
          </a:bodyPr>
          <a:lstStyle/>
          <a:p>
            <a:r>
              <a:rPr lang="en-US" smtClean="0"/>
              <a:t>For a converging achromatic doublet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why </a:t>
            </a:r>
            <a:r>
              <a:rPr lang="en-US" smtClean="0"/>
              <a:t>do we </a:t>
            </a:r>
            <a:r>
              <a:rPr lang="en-US" smtClean="0"/>
              <a:t>put </a:t>
            </a:r>
            <a:r>
              <a:rPr lang="en-US" smtClean="0"/>
              <a:t>the positive </a:t>
            </a:r>
            <a:r>
              <a:rPr lang="en-US" smtClean="0"/>
              <a:t>element </a:t>
            </a:r>
            <a:r>
              <a:rPr lang="en-US" smtClean="0"/>
              <a:t>in front?</a:t>
            </a:r>
          </a:p>
          <a:p>
            <a:pPr lvl="1"/>
            <a:r>
              <a:rPr lang="en-US" smtClean="0"/>
              <a:t>Minimizes spherical aberration</a:t>
            </a:r>
          </a:p>
          <a:p>
            <a:pPr lvl="1"/>
            <a:r>
              <a:rPr lang="en-US" smtClean="0"/>
              <a:t>Avoid exposing sensitive glass</a:t>
            </a:r>
          </a:p>
          <a:p>
            <a:r>
              <a:rPr lang="en-US" smtClean="0"/>
              <a:t>Typical specs</a:t>
            </a:r>
            <a:endParaRPr lang="en-US" smtClean="0"/>
          </a:p>
          <a:p>
            <a:pPr lvl="1"/>
            <a:r>
              <a:rPr lang="en-US" smtClean="0"/>
              <a:t>N-BK7:	CR 2, FR 0, SR 1, AR 2, PR 2.3		(n=1.5168, </a:t>
            </a:r>
            <a:r>
              <a:rPr lang="en-US" i="1" smtClean="0"/>
              <a:t>v</a:t>
            </a:r>
            <a:r>
              <a:rPr lang="en-US" smtClean="0"/>
              <a:t>=64.17)</a:t>
            </a:r>
          </a:p>
          <a:p>
            <a:pPr lvl="1"/>
            <a:r>
              <a:rPr lang="en-US" smtClean="0"/>
              <a:t>N-SK16:	CR </a:t>
            </a:r>
            <a:r>
              <a:rPr lang="en-US"/>
              <a:t>4, FR 4, SR 53.3, AR 3.3, </a:t>
            </a:r>
            <a:r>
              <a:rPr lang="en-US"/>
              <a:t>PR </a:t>
            </a:r>
            <a:r>
              <a:rPr lang="en-US" smtClean="0"/>
              <a:t>3.2	(n=1.6204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/>
              <a:t>=60.32)</a:t>
            </a:r>
          </a:p>
          <a:p>
            <a:pPr lvl="1"/>
            <a:r>
              <a:rPr lang="en-US" smtClean="0"/>
              <a:t>N-F2:	CR 1, FR 0, SR 1, AR 1, PR 1		(n=1.6201, </a:t>
            </a:r>
            <a:r>
              <a:rPr lang="en-US" i="1" smtClean="0"/>
              <a:t>v</a:t>
            </a:r>
            <a:r>
              <a:rPr lang="en-US" smtClean="0"/>
              <a:t>=36.43)</a:t>
            </a:r>
          </a:p>
          <a:p>
            <a:r>
              <a:rPr lang="en-US" smtClean="0"/>
              <a:t>So the use of (N-)F2 as the negative element poses no major challenge. What if we need a thinner element?</a:t>
            </a:r>
          </a:p>
          <a:p>
            <a:pPr lvl="1"/>
            <a:r>
              <a:rPr lang="en-US" smtClean="0"/>
              <a:t>KZFS12:	CR 4, FR 1, SR 53.3, AR 4.3, PR 4.3	(n=1.6960, </a:t>
            </a:r>
            <a:r>
              <a:rPr lang="en-US" i="1" smtClean="0"/>
              <a:t>v</a:t>
            </a:r>
            <a:r>
              <a:rPr lang="en-US" smtClean="0"/>
              <a:t>=36.29)</a:t>
            </a:r>
          </a:p>
          <a:p>
            <a:pPr lvl="1"/>
            <a:r>
              <a:rPr lang="en-US" smtClean="0"/>
              <a:t>SF66:	CR 2, FR 5, SR 53.4, AR 2.3, PR 4.2	(n=1.9229, </a:t>
            </a:r>
            <a:r>
              <a:rPr lang="en-US" i="1" smtClean="0"/>
              <a:t>v</a:t>
            </a:r>
            <a:r>
              <a:rPr lang="en-US" smtClean="0"/>
              <a:t>=20.88)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48" y="838200"/>
            <a:ext cx="2938441" cy="1916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Doublet lens considerations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 situations</a:t>
            </a:r>
          </a:p>
          <a:p>
            <a:pPr lvl="1"/>
            <a:r>
              <a:rPr lang="en-US" smtClean="0"/>
              <a:t>Dialyte (separated elements): Consider extra space</a:t>
            </a:r>
          </a:p>
          <a:p>
            <a:pPr lvl="1"/>
            <a:r>
              <a:rPr lang="en-US" smtClean="0"/>
              <a:t>Multipart barrel or other disassembly:</a:t>
            </a:r>
            <a:br>
              <a:rPr lang="en-US" smtClean="0"/>
            </a:br>
            <a:r>
              <a:rPr lang="en-US" smtClean="0"/>
              <a:t>Risk of chemical attack on back element becomes important</a:t>
            </a:r>
          </a:p>
          <a:p>
            <a:pPr lvl="1"/>
            <a:r>
              <a:rPr lang="en-US"/>
              <a:t>Steam, chemical fumes: Check relevant ratings</a:t>
            </a:r>
          </a:p>
          <a:p>
            <a:pPr lvl="1"/>
            <a:r>
              <a:rPr lang="en-US" smtClean="0"/>
              <a:t>Fully-cemented triplet: Middle element isolated from environment</a:t>
            </a:r>
          </a:p>
          <a:p>
            <a:r>
              <a:rPr lang="en-US" smtClean="0"/>
              <a:t>Best practices for handling</a:t>
            </a:r>
          </a:p>
          <a:p>
            <a:pPr lvl="1"/>
            <a:r>
              <a:rPr lang="en-US" smtClean="0"/>
              <a:t>Gloves, to avoid stains</a:t>
            </a:r>
          </a:p>
          <a:p>
            <a:pPr lvl="1"/>
            <a:r>
              <a:rPr lang="en-US" smtClean="0"/>
              <a:t>Automated assembly machinery (if cost justified)</a:t>
            </a:r>
          </a:p>
          <a:p>
            <a:pPr lvl="1"/>
            <a:r>
              <a:rPr lang="en-US" smtClean="0"/>
              <a:t>Adequate packaging for shipment, to seal out moisture</a:t>
            </a:r>
          </a:p>
          <a:p>
            <a:pPr lvl="1"/>
            <a:r>
              <a:rPr lang="en-US" smtClean="0"/>
              <a:t>Climate-controlled storage (if cost justified)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1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additives = higher index and/or dispersion but more points of chemical attack</a:t>
            </a:r>
          </a:p>
          <a:p>
            <a:r>
              <a:rPr lang="en-US" smtClean="0"/>
              <a:t>First, try to avoid using sensitive glasses</a:t>
            </a:r>
          </a:p>
          <a:p>
            <a:r>
              <a:rPr lang="en-US" smtClean="0"/>
              <a:t>Otherwise design to avoid exposing sensitive glasses to environment</a:t>
            </a:r>
          </a:p>
          <a:p>
            <a:r>
              <a:rPr lang="en-US" smtClean="0"/>
              <a:t>Special handling if needed</a:t>
            </a:r>
          </a:p>
          <a:p>
            <a:r>
              <a:rPr lang="en-US" smtClean="0"/>
              <a:t>Test glass samples and/or device prototypes for aging if needed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"</a:t>
            </a:r>
            <a:r>
              <a:rPr lang="en-US"/>
              <a:t>Bk7 Optical Glass Flats from VPG." </a:t>
            </a:r>
            <a:r>
              <a:rPr lang="en-US" u="sng"/>
              <a:t>http://www.vpglass.com/optical_glass/bk7_glass.html</a:t>
            </a:r>
            <a:r>
              <a:rPr lang="en-US"/>
              <a:t>. Volume Precision Glass, </a:t>
            </a:r>
            <a:r>
              <a:rPr lang="en-US"/>
              <a:t>Inc</a:t>
            </a:r>
            <a:r>
              <a:rPr lang="en-US" smtClean="0"/>
              <a:t>.</a:t>
            </a:r>
            <a:endParaRPr lang="en-US"/>
          </a:p>
          <a:p>
            <a:r>
              <a:rPr lang="en-US" smtClean="0"/>
              <a:t>"</a:t>
            </a:r>
            <a:r>
              <a:rPr lang="en-US"/>
              <a:t>Optical Glass – Description of Properties." Schott, June 2003. Supplied by University of Arizona, OPTI 521 class notes, 2013. pp. 6-33.</a:t>
            </a:r>
            <a:endParaRPr lang="en-US"/>
          </a:p>
          <a:p>
            <a:r>
              <a:rPr lang="en-US" smtClean="0"/>
              <a:t>"</a:t>
            </a:r>
            <a:r>
              <a:rPr lang="en-US"/>
              <a:t>SCHOTT BOROFLOAT® 33 Borosilicate Glass." </a:t>
            </a:r>
            <a:r>
              <a:rPr lang="en-US" u="sng"/>
              <a:t>http://www.us.schott.com/borofloat/english/index.html</a:t>
            </a:r>
            <a:r>
              <a:rPr lang="en-US"/>
              <a:t>. Schott North America, Inc., </a:t>
            </a:r>
            <a:r>
              <a:rPr lang="en-US"/>
              <a:t>2013</a:t>
            </a:r>
            <a:r>
              <a:rPr lang="en-US" smtClean="0"/>
              <a:t>.</a:t>
            </a:r>
            <a:endParaRPr lang="en-US"/>
          </a:p>
          <a:p>
            <a:r>
              <a:rPr lang="en-US" smtClean="0"/>
              <a:t>"</a:t>
            </a:r>
            <a:r>
              <a:rPr lang="en-US"/>
              <a:t>TIE-30: Chemical properties of optical glass." </a:t>
            </a:r>
            <a:r>
              <a:rPr lang="en-US" u="sng"/>
              <a:t>Technical Information – Optics for Devices</a:t>
            </a:r>
            <a:r>
              <a:rPr lang="en-US"/>
              <a:t>. Schott, July 2004. Supplied by University of Arizona, OPTI 521 class notes, 2013. pp. </a:t>
            </a:r>
            <a:r>
              <a:rPr lang="en-US"/>
              <a:t>1-9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does chemical resistance matter?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 every optical system is used in a controlled laboratory environment</a:t>
            </a:r>
          </a:p>
          <a:p>
            <a:r>
              <a:rPr lang="en-US" smtClean="0"/>
              <a:t>Therefore, </a:t>
            </a:r>
            <a:r>
              <a:rPr lang="en-US" smtClean="0"/>
              <a:t>our design must accommodate the worst-case conditions the device will encounter</a:t>
            </a:r>
          </a:p>
        </p:txBody>
      </p:sp>
      <p:sp>
        <p:nvSpPr>
          <p:cNvPr id="4" name="Flowchart: Direct Access Storage 3"/>
          <p:cNvSpPr/>
          <p:nvPr/>
        </p:nvSpPr>
        <p:spPr>
          <a:xfrm>
            <a:off x="2140131" y="3695700"/>
            <a:ext cx="2286000" cy="1143000"/>
          </a:xfrm>
          <a:prstGeom prst="flowChartMagneticDru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irect Access Storage 4"/>
          <p:cNvSpPr/>
          <p:nvPr/>
        </p:nvSpPr>
        <p:spPr>
          <a:xfrm>
            <a:off x="2140131" y="4853940"/>
            <a:ext cx="2286000" cy="1143000"/>
          </a:xfrm>
          <a:prstGeom prst="flowChartMagneticDru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3677193" y="3295650"/>
            <a:ext cx="831669" cy="80010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5205548" y="3251563"/>
            <a:ext cx="1143000" cy="1143000"/>
          </a:xfrm>
          <a:prstGeom prst="sun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349931" y="4247606"/>
            <a:ext cx="1143000" cy="6858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92831" y="5042263"/>
            <a:ext cx="228600" cy="2438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58294" y="5412377"/>
            <a:ext cx="228600" cy="2438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355373" y="6122126"/>
            <a:ext cx="744583" cy="6096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42756" y="5682343"/>
            <a:ext cx="169817" cy="6683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7665" y="5686697"/>
            <a:ext cx="228600" cy="2438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structure of glass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929352" cy="411010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Mostly SiO</a:t>
            </a:r>
            <a:r>
              <a:rPr lang="en-US" baseline="-25000" smtClean="0"/>
              <a:t>2</a:t>
            </a:r>
          </a:p>
          <a:p>
            <a:r>
              <a:rPr lang="en-US" smtClean="0"/>
              <a:t>Additives control physical, optical properties</a:t>
            </a:r>
          </a:p>
          <a:p>
            <a:pPr lvl="1"/>
            <a:r>
              <a:rPr lang="en-US" smtClean="0"/>
              <a:t>Boric oxide – borosilicate glasses</a:t>
            </a:r>
          </a:p>
          <a:p>
            <a:pPr lvl="1"/>
            <a:r>
              <a:rPr lang="en-US" smtClean="0"/>
              <a:t>Ba, La – high index</a:t>
            </a:r>
          </a:p>
          <a:p>
            <a:r>
              <a:rPr lang="en-US" smtClean="0"/>
              <a:t>Hydroxyl radicals, embedded water as impurities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4648200"/>
            <a:ext cx="0" cy="12954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5562600"/>
            <a:ext cx="0" cy="381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8250" y="58674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Additives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4100" y="586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Hydroxyl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0743" y="6273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Adapted from https://en.wikipedia.org/wiki/File:Silica.svg</a:t>
            </a:r>
          </a:p>
        </p:txBody>
      </p:sp>
    </p:spTree>
    <p:extLst>
      <p:ext uri="{BB962C8B-B14F-4D97-AF65-F5344CB8AC3E}">
        <p14:creationId xmlns:p14="http://schemas.microsoft.com/office/powerpoint/2010/main" val="163447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test procedures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Expose glass to accelerated-aging environment</a:t>
            </a:r>
          </a:p>
          <a:p>
            <a:r>
              <a:rPr lang="en-US" smtClean="0"/>
              <a:t>Check for etching and visible surface changes</a:t>
            </a:r>
            <a:br>
              <a:rPr lang="en-US" smtClean="0"/>
            </a:br>
            <a:endParaRPr lang="en-US"/>
          </a:p>
          <a:p>
            <a:r>
              <a:rPr lang="en-US" smtClean="0"/>
              <a:t>Climatic resistance (CR): water vapor</a:t>
            </a:r>
          </a:p>
          <a:p>
            <a:r>
              <a:rPr lang="en-US" smtClean="0"/>
              <a:t>Stain resistance (FR): weak acids</a:t>
            </a:r>
          </a:p>
          <a:p>
            <a:r>
              <a:rPr lang="en-US" smtClean="0"/>
              <a:t>Acid resistance (SR)</a:t>
            </a:r>
          </a:p>
          <a:p>
            <a:r>
              <a:rPr lang="en-US" smtClean="0"/>
              <a:t>Alkali resistance (AR) and phosphate resistance (PR)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Climatic resistance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54734" cy="214542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2801"/>
            <a:ext cx="8229600" cy="35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Chemical: Water vapor</a:t>
            </a:r>
          </a:p>
          <a:p>
            <a:r>
              <a:rPr lang="en-US" smtClean="0"/>
              <a:t>Temperature: 40-50°C (1 hour cycle period)</a:t>
            </a:r>
          </a:p>
          <a:p>
            <a:r>
              <a:rPr lang="en-US" smtClean="0"/>
              <a:t>Duration: 30 hours</a:t>
            </a:r>
          </a:p>
          <a:p>
            <a:r>
              <a:rPr lang="en-US" smtClean="0"/>
              <a:t>Worst glasses (</a:t>
            </a:r>
            <a:r>
              <a:rPr lang="en-US"/>
              <a:t>CR 4)</a:t>
            </a:r>
            <a:r>
              <a:rPr lang="en-US" smtClean="0"/>
              <a:t>: KZFS12, N-LAK21, N-SK14, N-SK16</a:t>
            </a:r>
          </a:p>
        </p:txBody>
      </p:sp>
    </p:spTree>
    <p:extLst>
      <p:ext uri="{BB962C8B-B14F-4D97-AF65-F5344CB8AC3E}">
        <p14:creationId xmlns:p14="http://schemas.microsoft.com/office/powerpoint/2010/main" val="322260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Stain resistance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13" y="1219200"/>
            <a:ext cx="5618973" cy="27112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862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Chemical solution I: Standard acetate, pH = 4.6</a:t>
            </a:r>
          </a:p>
          <a:p>
            <a:r>
              <a:rPr lang="en-US" smtClean="0"/>
              <a:t>Chemical solution II: Acetate buffer, pH = 5.6</a:t>
            </a:r>
          </a:p>
          <a:p>
            <a:r>
              <a:rPr lang="en-US" smtClean="0"/>
              <a:t>Temperature: 25°C</a:t>
            </a:r>
          </a:p>
          <a:p>
            <a:r>
              <a:rPr lang="en-US" smtClean="0"/>
              <a:t>Duration: Until 0.1 </a:t>
            </a:r>
            <a:r>
              <a:rPr lang="el-GR" smtClean="0"/>
              <a:t>μ</a:t>
            </a:r>
            <a:r>
              <a:rPr lang="en-US" smtClean="0"/>
              <a:t>m-thick stain (brown-blue)</a:t>
            </a:r>
          </a:p>
          <a:p>
            <a:r>
              <a:rPr lang="en-US" smtClean="0"/>
              <a:t>Worst glasses: SF57, SF66 (FR 5)</a:t>
            </a:r>
          </a:p>
          <a:p>
            <a:r>
              <a:rPr lang="en-US" smtClean="0"/>
              <a:t>Some glasses may be etched rapidly but appear to have a clean surface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 resistance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2298"/>
            <a:ext cx="5862592" cy="198825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1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Chemical solution I: Nitric acid, 0.5 mol/L, pH = 0.3</a:t>
            </a:r>
          </a:p>
          <a:p>
            <a:r>
              <a:rPr lang="en-US" smtClean="0"/>
              <a:t>Chemical solution II: Standard acetate, pH = 4.6</a:t>
            </a:r>
          </a:p>
          <a:p>
            <a:r>
              <a:rPr lang="en-US" smtClean="0"/>
              <a:t>Temperature: 25°C</a:t>
            </a:r>
          </a:p>
          <a:p>
            <a:r>
              <a:rPr lang="en-US" smtClean="0"/>
              <a:t>Duration: </a:t>
            </a:r>
            <a:r>
              <a:rPr lang="en-US"/>
              <a:t>Until 0.1 </a:t>
            </a:r>
            <a:r>
              <a:rPr lang="el-GR"/>
              <a:t>μ</a:t>
            </a:r>
            <a:r>
              <a:rPr lang="en-US"/>
              <a:t>m thickness etched</a:t>
            </a:r>
            <a:endParaRPr lang="en-US" smtClean="0"/>
          </a:p>
          <a:p>
            <a:r>
              <a:rPr lang="en-US" smtClean="0"/>
              <a:t>Worst glass: SF66 (SR 53.4)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Alkali and phosphate resistance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2" y="1371600"/>
            <a:ext cx="5839016" cy="202754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46271"/>
            <a:ext cx="8229600" cy="3505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Alkali solution: NaOH, 0.01 mol/L, pH = 12</a:t>
            </a:r>
          </a:p>
          <a:p>
            <a:r>
              <a:rPr lang="en-US" smtClean="0"/>
              <a:t>Phosphate solution: Na</a:t>
            </a:r>
            <a:r>
              <a:rPr lang="en-US" baseline="-25000" smtClean="0"/>
              <a:t>5</a:t>
            </a:r>
            <a:r>
              <a:rPr lang="en-US" smtClean="0"/>
              <a:t>P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-25000" smtClean="0"/>
              <a:t>10</a:t>
            </a:r>
            <a:r>
              <a:rPr lang="en-US" smtClean="0"/>
              <a:t>, 0.01 mol/L, pH = 10</a:t>
            </a:r>
          </a:p>
          <a:p>
            <a:r>
              <a:rPr lang="en-US" smtClean="0"/>
              <a:t>Temperature: 50°C</a:t>
            </a:r>
          </a:p>
          <a:p>
            <a:r>
              <a:rPr lang="en-US" smtClean="0"/>
              <a:t>Duration: </a:t>
            </a:r>
            <a:r>
              <a:rPr lang="en-US"/>
              <a:t>Until 0.1 </a:t>
            </a:r>
            <a:r>
              <a:rPr lang="el-GR"/>
              <a:t>μ</a:t>
            </a:r>
            <a:r>
              <a:rPr lang="en-US"/>
              <a:t>m thickness etched</a:t>
            </a:r>
            <a:endParaRPr lang="en-US" smtClean="0"/>
          </a:p>
          <a:p>
            <a:r>
              <a:rPr lang="en-US" smtClean="0"/>
              <a:t>Cleaners are often alkaline, phosphate-containing, applied at elevated temperatures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Surface inspection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Visible surface changes are identified by an extra digit behind the acid/alkali/phosphate class</a:t>
            </a:r>
          </a:p>
          <a:p>
            <a:pPr lvl="1"/>
            <a:r>
              <a:rPr lang="en-US" smtClean="0"/>
              <a:t>.0: No visible change – may be omitted</a:t>
            </a:r>
          </a:p>
          <a:p>
            <a:pPr lvl="1"/>
            <a:r>
              <a:rPr lang="en-US" smtClean="0"/>
              <a:t>.1: Clear but uneven surface</a:t>
            </a:r>
          </a:p>
          <a:p>
            <a:pPr lvl="1"/>
            <a:r>
              <a:rPr lang="en-US" smtClean="0"/>
              <a:t>.2: Interference colors</a:t>
            </a:r>
          </a:p>
          <a:p>
            <a:pPr lvl="1"/>
            <a:r>
              <a:rPr lang="en-US" smtClean="0"/>
              <a:t>.3: Firmly adhered, thin white layer</a:t>
            </a:r>
          </a:p>
          <a:p>
            <a:pPr lvl="1"/>
            <a:r>
              <a:rPr lang="en-US" smtClean="0"/>
              <a:t>.4: Loosely adhering, thick layers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1979</TotalTime>
  <Words>597</Words>
  <Application>Microsoft Office PowerPoint</Application>
  <PresentationFormat>On-screen Show (4:3)</PresentationFormat>
  <Paragraphs>100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Chemical properties of optical glass</vt:lpstr>
      <vt:lpstr>Why does chemical resistance matter?</vt:lpstr>
      <vt:lpstr>Chemical structure of glass</vt:lpstr>
      <vt:lpstr>Overview of test procedures</vt:lpstr>
      <vt:lpstr>Climatic resistance</vt:lpstr>
      <vt:lpstr>Stain resistance</vt:lpstr>
      <vt:lpstr>Acid resistance</vt:lpstr>
      <vt:lpstr>Alkali and phosphate resistance</vt:lpstr>
      <vt:lpstr>Surface inspection</vt:lpstr>
      <vt:lpstr>Overview of glasses</vt:lpstr>
      <vt:lpstr>Doublet lens considerations</vt:lpstr>
      <vt:lpstr>Doublet lens considerations</vt:lpstr>
      <vt:lpstr>Conclusions</vt:lpstr>
      <vt:lpstr>References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Michael Liu</dc:creator>
  <cp:lastModifiedBy>Christopher Michael Liu</cp:lastModifiedBy>
  <cp:revision>104</cp:revision>
  <dcterms:created xsi:type="dcterms:W3CDTF">2013-12-10T16:51:22Z</dcterms:created>
  <dcterms:modified xsi:type="dcterms:W3CDTF">2013-12-12T20:52:11Z</dcterms:modified>
</cp:coreProperties>
</file>