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73" r:id="rId3"/>
    <p:sldId id="290" r:id="rId4"/>
    <p:sldId id="289" r:id="rId5"/>
    <p:sldId id="291" r:id="rId6"/>
    <p:sldId id="292" r:id="rId7"/>
    <p:sldId id="293" r:id="rId8"/>
    <p:sldId id="257" r:id="rId9"/>
    <p:sldId id="269" r:id="rId10"/>
    <p:sldId id="267" r:id="rId11"/>
    <p:sldId id="268" r:id="rId12"/>
    <p:sldId id="294" r:id="rId13"/>
    <p:sldId id="295" r:id="rId14"/>
    <p:sldId id="272" r:id="rId15"/>
    <p:sldId id="274" r:id="rId16"/>
    <p:sldId id="258" r:id="rId17"/>
    <p:sldId id="260" r:id="rId18"/>
    <p:sldId id="296" r:id="rId19"/>
    <p:sldId id="297" r:id="rId20"/>
    <p:sldId id="259" r:id="rId21"/>
    <p:sldId id="298" r:id="rId22"/>
    <p:sldId id="299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6" r:id="rId32"/>
    <p:sldId id="287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1120" y="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9D054-16F9-43AD-899B-596F07EA99F5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A5B77-95BE-4367-9086-6C079D834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0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A5B77-95BE-4367-9086-6C079D834E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27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4E06-4BA1-4970-A565-745090243F07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AD9F-F74C-4851-BFCC-CE56722FA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79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4E06-4BA1-4970-A565-745090243F07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AD9F-F74C-4851-BFCC-CE56722FA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29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4E06-4BA1-4970-A565-745090243F07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AD9F-F74C-4851-BFCC-CE56722FA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4E06-4BA1-4970-A565-745090243F07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AD9F-F74C-4851-BFCC-CE56722FA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0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4E06-4BA1-4970-A565-745090243F07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AD9F-F74C-4851-BFCC-CE56722FA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90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4E06-4BA1-4970-A565-745090243F07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AD9F-F74C-4851-BFCC-CE56722FA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62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4E06-4BA1-4970-A565-745090243F07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AD9F-F74C-4851-BFCC-CE56722FA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3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4E06-4BA1-4970-A565-745090243F07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AD9F-F74C-4851-BFCC-CE56722FA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77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4E06-4BA1-4970-A565-745090243F07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AD9F-F74C-4851-BFCC-CE56722FA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4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4E06-4BA1-4970-A565-745090243F07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AD9F-F74C-4851-BFCC-CE56722FA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92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4E06-4BA1-4970-A565-745090243F07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AD9F-F74C-4851-BFCC-CE56722FA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9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24E06-4BA1-4970-A565-745090243F07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5AD9F-F74C-4851-BFCC-CE56722FA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7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ansys.com/Student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Modal Testing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421L/521L (Lab 9)</a:t>
            </a:r>
            <a:endParaRPr lang="en-US" dirty="0" smtClean="0"/>
          </a:p>
          <a:p>
            <a:r>
              <a:rPr lang="en-US" smtClean="0"/>
              <a:t>10/21/2016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60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Frequency Response of Multi DOF System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5257800" cy="4525963"/>
              </a:xfrm>
            </p:spPr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𝑀</m:t>
                        </m:r>
                      </m:e>
                    </m:d>
                    <m:acc>
                      <m:accPr>
                        <m:chr m:val="̈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𝐶</m:t>
                        </m:r>
                      </m:e>
                    </m:d>
                    <m:acc>
                      <m:accPr>
                        <m:chr m:val="̇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𝐾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={</m:t>
                    </m:r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}</m:t>
                    </m:r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𝑀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1+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2+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𝐾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2+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5257800" cy="4525963"/>
              </a:xfrm>
              <a:blipFill rotWithShape="1">
                <a:blip r:embed="rId3"/>
                <a:stretch>
                  <a:fillRect l="-927" t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6629400" y="2514600"/>
            <a:ext cx="1447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cs typeface="Times New Roman" pitchFamily="18" charset="0"/>
              </a:rPr>
              <a:t>m1</a:t>
            </a:r>
            <a:endParaRPr lang="en-US" dirty="0"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543800" y="19050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543800" y="21336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848600" y="19050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543800" y="19812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696200" y="21336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696200" y="16002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010400" y="22860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6858000" y="2228850"/>
            <a:ext cx="152400" cy="57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858000" y="2133600"/>
            <a:ext cx="304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6858000" y="2057400"/>
            <a:ext cx="304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858000" y="1981200"/>
            <a:ext cx="304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6858000" y="1905000"/>
            <a:ext cx="304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858000" y="1828800"/>
            <a:ext cx="304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7010400" y="1800225"/>
            <a:ext cx="152400" cy="28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010400" y="1600200"/>
            <a:ext cx="0" cy="200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553200" y="1600200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484969" y="1851898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Times New Roman" pitchFamily="18" charset="0"/>
              </a:rPr>
              <a:t>k1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864538" y="1840468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Times New Roman" pitchFamily="18" charset="0"/>
              </a:rPr>
              <a:t>c1</a:t>
            </a:r>
            <a:endParaRPr lang="en-US" dirty="0">
              <a:cs typeface="Times New Roman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8077200" y="2712958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8305800" y="2712958"/>
            <a:ext cx="0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382000" y="2907268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Times New Roman" pitchFamily="18" charset="0"/>
              </a:rPr>
              <a:t>X1,f1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291687" y="5678269"/>
            <a:ext cx="2504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cs typeface="Times New Roman" pitchFamily="18" charset="0"/>
              </a:rPr>
              <a:t>k, stiffness, N/m</a:t>
            </a:r>
          </a:p>
          <a:p>
            <a:r>
              <a:rPr lang="en-US" sz="1200" dirty="0" smtClean="0">
                <a:cs typeface="Times New Roman" pitchFamily="18" charset="0"/>
              </a:rPr>
              <a:t>m, mass, kg</a:t>
            </a:r>
          </a:p>
          <a:p>
            <a:r>
              <a:rPr lang="en-US" sz="1200" dirty="0" smtClean="0">
                <a:cs typeface="Times New Roman" pitchFamily="18" charset="0"/>
              </a:rPr>
              <a:t>c, damping coefficient, N/(m/s)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621431" y="3810000"/>
            <a:ext cx="1447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cs typeface="Times New Roman" pitchFamily="18" charset="0"/>
              </a:rPr>
              <a:t>m2</a:t>
            </a:r>
            <a:endParaRPr lang="en-US" dirty="0">
              <a:cs typeface="Times New Roman" pitchFamily="18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7535831" y="32004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535831" y="34290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840631" y="32004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535831" y="32766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688231" y="34290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688231" y="28956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002431" y="35814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6850031" y="3524250"/>
            <a:ext cx="152400" cy="57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6850031" y="3429000"/>
            <a:ext cx="304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6850031" y="3352800"/>
            <a:ext cx="304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6850031" y="3276600"/>
            <a:ext cx="304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6850031" y="3200400"/>
            <a:ext cx="304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6850031" y="3124200"/>
            <a:ext cx="304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7002431" y="3095625"/>
            <a:ext cx="152400" cy="28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002431" y="2895600"/>
            <a:ext cx="0" cy="200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477000" y="3147298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Times New Roman" pitchFamily="18" charset="0"/>
              </a:rPr>
              <a:t>k2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856569" y="3135868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Times New Roman" pitchFamily="18" charset="0"/>
              </a:rPr>
              <a:t>c2</a:t>
            </a:r>
            <a:endParaRPr lang="en-US" dirty="0">
              <a:cs typeface="Times New Roman" pitchFamily="18" charset="0"/>
            </a:endParaRPr>
          </a:p>
        </p:txBody>
      </p:sp>
      <p:cxnSp>
        <p:nvCxnSpPr>
          <p:cNvPr id="60" name="Straight Connector 59"/>
          <p:cNvCxnSpPr>
            <a:stCxn id="42" idx="3"/>
          </p:cNvCxnSpPr>
          <p:nvPr/>
        </p:nvCxnSpPr>
        <p:spPr>
          <a:xfrm>
            <a:off x="8069231" y="40005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8297831" y="4000500"/>
            <a:ext cx="0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374031" y="4158734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Times New Roman" pitchFamily="18" charset="0"/>
              </a:rPr>
              <a:t>X2,f2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621431" y="5105400"/>
            <a:ext cx="1447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cs typeface="Times New Roman" pitchFamily="18" charset="0"/>
              </a:rPr>
              <a:t>m3</a:t>
            </a:r>
            <a:endParaRPr lang="en-US" dirty="0">
              <a:cs typeface="Times New Roman" pitchFamily="18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7535831" y="44958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7535831" y="47244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7840631" y="44958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535831" y="45720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7688231" y="47244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688231" y="41910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002431" y="48768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6850031" y="4819650"/>
            <a:ext cx="152400" cy="57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6850031" y="4724400"/>
            <a:ext cx="304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6850031" y="4648200"/>
            <a:ext cx="304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6850031" y="4572000"/>
            <a:ext cx="304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6850031" y="4495800"/>
            <a:ext cx="304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6850031" y="4419600"/>
            <a:ext cx="304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7002431" y="4391025"/>
            <a:ext cx="152400" cy="28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7002431" y="4191000"/>
            <a:ext cx="0" cy="200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6477000" y="4442698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Times New Roman" pitchFamily="18" charset="0"/>
              </a:rPr>
              <a:t>k3</a:t>
            </a:r>
            <a:endParaRPr lang="en-US" dirty="0">
              <a:cs typeface="Times New Roman" pitchFamily="18" charset="0"/>
            </a:endParaRPr>
          </a:p>
        </p:txBody>
      </p:sp>
      <p:cxnSp>
        <p:nvCxnSpPr>
          <p:cNvPr id="80" name="Straight Connector 79"/>
          <p:cNvCxnSpPr>
            <a:stCxn id="63" idx="3"/>
          </p:cNvCxnSpPr>
          <p:nvPr/>
        </p:nvCxnSpPr>
        <p:spPr>
          <a:xfrm>
            <a:off x="8069231" y="52959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8297831" y="5295900"/>
            <a:ext cx="0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8374031" y="5454134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Times New Roman" pitchFamily="18" charset="0"/>
              </a:rPr>
              <a:t>X3,f3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848600" y="4431268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Times New Roman" pitchFamily="18" charset="0"/>
              </a:rPr>
              <a:t>c3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6400800"/>
            <a:ext cx="5964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 </a:t>
            </a:r>
            <a:r>
              <a:rPr lang="en-US" dirty="0" err="1" smtClean="0"/>
              <a:t>freq</a:t>
            </a:r>
            <a:r>
              <a:rPr lang="en-US" dirty="0" smtClean="0"/>
              <a:t> = det. of [K-w</a:t>
            </a:r>
            <a:r>
              <a:rPr lang="en-US" baseline="30000" dirty="0" smtClean="0"/>
              <a:t>2</a:t>
            </a:r>
            <a:r>
              <a:rPr lang="en-US" dirty="0" smtClean="0"/>
              <a:t>M]=0, mode shape = </a:t>
            </a:r>
            <a:r>
              <a:rPr lang="en-US" dirty="0" err="1" smtClean="0"/>
              <a:t>eigen</a:t>
            </a:r>
            <a:r>
              <a:rPr lang="en-US" dirty="0" smtClean="0"/>
              <a:t> vector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35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Frequency Response of Cantilever Beam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05400" y="1944061"/>
                <a:ext cx="3886200" cy="4525963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endParaRPr lang="en-US" sz="240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en-US" sz="2400" i="1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en-US" sz="240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en-US" sz="2400" i="1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en-US" sz="240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1.875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𝐸𝐼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en-US" sz="2400" b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4.694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𝐸𝐼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7.855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𝐸𝐼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05400" y="1944061"/>
                <a:ext cx="3886200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935148" y="2165687"/>
            <a:ext cx="0" cy="40827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935148" y="2334279"/>
            <a:ext cx="3352800" cy="83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3013" y="1964947"/>
            <a:ext cx="97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Times New Roman" pitchFamily="18" charset="0"/>
              </a:rPr>
              <a:t>E,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cs typeface="Times New Roman" pitchFamily="18" charset="0"/>
              </a:rPr>
              <a:t>, L, </a:t>
            </a:r>
            <a:r>
              <a:rPr lang="el-GR" dirty="0" smtClean="0">
                <a:ea typeface="Malgun Gothic"/>
                <a:cs typeface="Times New Roman" pitchFamily="18" charset="0"/>
              </a:rPr>
              <a:t>ρ</a:t>
            </a:r>
            <a:r>
              <a:rPr lang="en-US" dirty="0" smtClean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7148" y="2532393"/>
            <a:ext cx="16507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cs typeface="Times New Roman" pitchFamily="18" charset="0"/>
              </a:rPr>
              <a:t>E: Young’s modulus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dirty="0" smtClean="0">
                <a:cs typeface="Times New Roman" pitchFamily="18" charset="0"/>
              </a:rPr>
              <a:t>: Moment of inertia</a:t>
            </a:r>
          </a:p>
          <a:p>
            <a:r>
              <a:rPr lang="en-US" sz="1200" dirty="0" smtClean="0">
                <a:cs typeface="Times New Roman" pitchFamily="18" charset="0"/>
              </a:rPr>
              <a:t>L: length</a:t>
            </a:r>
          </a:p>
          <a:p>
            <a:r>
              <a:rPr lang="el-GR" sz="1200" dirty="0">
                <a:ea typeface="Malgun Gothic"/>
                <a:cs typeface="Times New Roman" pitchFamily="18" charset="0"/>
              </a:rPr>
              <a:t>ρ</a:t>
            </a:r>
            <a:r>
              <a:rPr lang="en-US" sz="1200" dirty="0" smtClean="0">
                <a:ea typeface="Malgun Gothic"/>
                <a:cs typeface="Times New Roman" pitchFamily="18" charset="0"/>
              </a:rPr>
              <a:t>: mass per unit length</a:t>
            </a:r>
            <a:r>
              <a:rPr lang="en-US" sz="1200" dirty="0" smtClean="0">
                <a:cs typeface="Times New Roman" pitchFamily="18" charset="0"/>
              </a:rPr>
              <a:t> </a:t>
            </a:r>
            <a:endParaRPr lang="en-US" sz="1200" dirty="0"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>
            <a:stCxn id="5" idx="1"/>
          </p:cNvCxnSpPr>
          <p:nvPr/>
        </p:nvCxnSpPr>
        <p:spPr>
          <a:xfrm flipV="1">
            <a:off x="935148" y="1750367"/>
            <a:ext cx="0" cy="6258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1"/>
          </p:cNvCxnSpPr>
          <p:nvPr/>
        </p:nvCxnSpPr>
        <p:spPr>
          <a:xfrm>
            <a:off x="935148" y="2376189"/>
            <a:ext cx="3886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21348" y="222146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93122" y="1381035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Y(x)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935148" y="4038600"/>
            <a:ext cx="3886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935148" y="4953000"/>
            <a:ext cx="3886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35148" y="5867400"/>
            <a:ext cx="3886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>
            <a:off x="952081" y="3708400"/>
            <a:ext cx="3293534" cy="321733"/>
          </a:xfrm>
          <a:custGeom>
            <a:avLst/>
            <a:gdLst>
              <a:gd name="connsiteX0" fmla="*/ 0 w 3293534"/>
              <a:gd name="connsiteY0" fmla="*/ 321733 h 321733"/>
              <a:gd name="connsiteX1" fmla="*/ 939800 w 3293534"/>
              <a:gd name="connsiteY1" fmla="*/ 296333 h 321733"/>
              <a:gd name="connsiteX2" fmla="*/ 2099734 w 3293534"/>
              <a:gd name="connsiteY2" fmla="*/ 220133 h 321733"/>
              <a:gd name="connsiteX3" fmla="*/ 3293534 w 3293534"/>
              <a:gd name="connsiteY3" fmla="*/ 0 h 321733"/>
              <a:gd name="connsiteX4" fmla="*/ 3293534 w 3293534"/>
              <a:gd name="connsiteY4" fmla="*/ 0 h 321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3534" h="321733">
                <a:moveTo>
                  <a:pt x="0" y="321733"/>
                </a:moveTo>
                <a:cubicBezTo>
                  <a:pt x="294922" y="317499"/>
                  <a:pt x="589844" y="313266"/>
                  <a:pt x="939800" y="296333"/>
                </a:cubicBezTo>
                <a:cubicBezTo>
                  <a:pt x="1289756" y="279400"/>
                  <a:pt x="1707445" y="269522"/>
                  <a:pt x="2099734" y="220133"/>
                </a:cubicBezTo>
                <a:cubicBezTo>
                  <a:pt x="2492023" y="170744"/>
                  <a:pt x="3293534" y="0"/>
                  <a:pt x="3293534" y="0"/>
                </a:cubicBezTo>
                <a:lnTo>
                  <a:pt x="3293534" y="0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943614" y="4658114"/>
            <a:ext cx="3381935" cy="496390"/>
          </a:xfrm>
          <a:custGeom>
            <a:avLst/>
            <a:gdLst>
              <a:gd name="connsiteX0" fmla="*/ 0 w 3395925"/>
              <a:gd name="connsiteY0" fmla="*/ 321896 h 575653"/>
              <a:gd name="connsiteX1" fmla="*/ 516466 w 3395925"/>
              <a:gd name="connsiteY1" fmla="*/ 347296 h 575653"/>
              <a:gd name="connsiteX2" fmla="*/ 1718733 w 3395925"/>
              <a:gd name="connsiteY2" fmla="*/ 567429 h 575653"/>
              <a:gd name="connsiteX3" fmla="*/ 2192866 w 3395925"/>
              <a:gd name="connsiteY3" fmla="*/ 508163 h 575653"/>
              <a:gd name="connsiteX4" fmla="*/ 2675466 w 3395925"/>
              <a:gd name="connsiteY4" fmla="*/ 313429 h 575653"/>
              <a:gd name="connsiteX5" fmla="*/ 3327400 w 3395925"/>
              <a:gd name="connsiteY5" fmla="*/ 50963 h 575653"/>
              <a:gd name="connsiteX6" fmla="*/ 3344333 w 3395925"/>
              <a:gd name="connsiteY6" fmla="*/ 163 h 575653"/>
              <a:gd name="connsiteX0" fmla="*/ 0 w 3384388"/>
              <a:gd name="connsiteY0" fmla="*/ 293651 h 547408"/>
              <a:gd name="connsiteX1" fmla="*/ 516466 w 3384388"/>
              <a:gd name="connsiteY1" fmla="*/ 319051 h 547408"/>
              <a:gd name="connsiteX2" fmla="*/ 1718733 w 3384388"/>
              <a:gd name="connsiteY2" fmla="*/ 539184 h 547408"/>
              <a:gd name="connsiteX3" fmla="*/ 2192866 w 3384388"/>
              <a:gd name="connsiteY3" fmla="*/ 479918 h 547408"/>
              <a:gd name="connsiteX4" fmla="*/ 2675466 w 3384388"/>
              <a:gd name="connsiteY4" fmla="*/ 285184 h 547408"/>
              <a:gd name="connsiteX5" fmla="*/ 3327400 w 3384388"/>
              <a:gd name="connsiteY5" fmla="*/ 22718 h 547408"/>
              <a:gd name="connsiteX6" fmla="*/ 3318933 w 3384388"/>
              <a:gd name="connsiteY6" fmla="*/ 14251 h 547408"/>
              <a:gd name="connsiteX0" fmla="*/ 0 w 3384388"/>
              <a:gd name="connsiteY0" fmla="*/ 293651 h 507056"/>
              <a:gd name="connsiteX1" fmla="*/ 516466 w 3384388"/>
              <a:gd name="connsiteY1" fmla="*/ 319051 h 507056"/>
              <a:gd name="connsiteX2" fmla="*/ 1718733 w 3384388"/>
              <a:gd name="connsiteY2" fmla="*/ 488384 h 507056"/>
              <a:gd name="connsiteX3" fmla="*/ 2192866 w 3384388"/>
              <a:gd name="connsiteY3" fmla="*/ 479918 h 507056"/>
              <a:gd name="connsiteX4" fmla="*/ 2675466 w 3384388"/>
              <a:gd name="connsiteY4" fmla="*/ 285184 h 507056"/>
              <a:gd name="connsiteX5" fmla="*/ 3327400 w 3384388"/>
              <a:gd name="connsiteY5" fmla="*/ 22718 h 507056"/>
              <a:gd name="connsiteX6" fmla="*/ 3318933 w 3384388"/>
              <a:gd name="connsiteY6" fmla="*/ 14251 h 507056"/>
              <a:gd name="connsiteX0" fmla="*/ 0 w 3384388"/>
              <a:gd name="connsiteY0" fmla="*/ 293651 h 495495"/>
              <a:gd name="connsiteX1" fmla="*/ 516466 w 3384388"/>
              <a:gd name="connsiteY1" fmla="*/ 319051 h 495495"/>
              <a:gd name="connsiteX2" fmla="*/ 1718733 w 3384388"/>
              <a:gd name="connsiteY2" fmla="*/ 488384 h 495495"/>
              <a:gd name="connsiteX3" fmla="*/ 2311399 w 3384388"/>
              <a:gd name="connsiteY3" fmla="*/ 446052 h 495495"/>
              <a:gd name="connsiteX4" fmla="*/ 2675466 w 3384388"/>
              <a:gd name="connsiteY4" fmla="*/ 285184 h 495495"/>
              <a:gd name="connsiteX5" fmla="*/ 3327400 w 3384388"/>
              <a:gd name="connsiteY5" fmla="*/ 22718 h 495495"/>
              <a:gd name="connsiteX6" fmla="*/ 3318933 w 3384388"/>
              <a:gd name="connsiteY6" fmla="*/ 14251 h 495495"/>
              <a:gd name="connsiteX0" fmla="*/ 0 w 3381935"/>
              <a:gd name="connsiteY0" fmla="*/ 294886 h 496390"/>
              <a:gd name="connsiteX1" fmla="*/ 516466 w 3381935"/>
              <a:gd name="connsiteY1" fmla="*/ 320286 h 496390"/>
              <a:gd name="connsiteX2" fmla="*/ 1718733 w 3381935"/>
              <a:gd name="connsiteY2" fmla="*/ 489619 h 496390"/>
              <a:gd name="connsiteX3" fmla="*/ 2311399 w 3381935"/>
              <a:gd name="connsiteY3" fmla="*/ 447287 h 496390"/>
              <a:gd name="connsiteX4" fmla="*/ 2709333 w 3381935"/>
              <a:gd name="connsiteY4" fmla="*/ 303352 h 496390"/>
              <a:gd name="connsiteX5" fmla="*/ 3327400 w 3381935"/>
              <a:gd name="connsiteY5" fmla="*/ 23953 h 496390"/>
              <a:gd name="connsiteX6" fmla="*/ 3318933 w 3381935"/>
              <a:gd name="connsiteY6" fmla="*/ 15486 h 49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1935" h="496390">
                <a:moveTo>
                  <a:pt x="0" y="294886"/>
                </a:moveTo>
                <a:cubicBezTo>
                  <a:pt x="115005" y="287125"/>
                  <a:pt x="230011" y="287831"/>
                  <a:pt x="516466" y="320286"/>
                </a:cubicBezTo>
                <a:cubicBezTo>
                  <a:pt x="802921" y="352741"/>
                  <a:pt x="1419578" y="468452"/>
                  <a:pt x="1718733" y="489619"/>
                </a:cubicBezTo>
                <a:cubicBezTo>
                  <a:pt x="2017889" y="510786"/>
                  <a:pt x="2146299" y="478332"/>
                  <a:pt x="2311399" y="447287"/>
                </a:cubicBezTo>
                <a:cubicBezTo>
                  <a:pt x="2476499" y="416243"/>
                  <a:pt x="2540000" y="373908"/>
                  <a:pt x="2709333" y="303352"/>
                </a:cubicBezTo>
                <a:cubicBezTo>
                  <a:pt x="2878667" y="232796"/>
                  <a:pt x="3225800" y="71931"/>
                  <a:pt x="3327400" y="23953"/>
                </a:cubicBezTo>
                <a:cubicBezTo>
                  <a:pt x="3429000" y="-24025"/>
                  <a:pt x="3366205" y="14780"/>
                  <a:pt x="3318933" y="15486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943615" y="5675642"/>
            <a:ext cx="3403600" cy="407679"/>
          </a:xfrm>
          <a:custGeom>
            <a:avLst/>
            <a:gdLst>
              <a:gd name="connsiteX0" fmla="*/ 0 w 3403600"/>
              <a:gd name="connsiteY0" fmla="*/ 208691 h 407679"/>
              <a:gd name="connsiteX1" fmla="*/ 211666 w 3403600"/>
              <a:gd name="connsiteY1" fmla="*/ 166358 h 407679"/>
              <a:gd name="connsiteX2" fmla="*/ 838200 w 3403600"/>
              <a:gd name="connsiteY2" fmla="*/ 13958 h 407679"/>
              <a:gd name="connsiteX3" fmla="*/ 1253066 w 3403600"/>
              <a:gd name="connsiteY3" fmla="*/ 30891 h 407679"/>
              <a:gd name="connsiteX4" fmla="*/ 1820333 w 3403600"/>
              <a:gd name="connsiteY4" fmla="*/ 225625 h 407679"/>
              <a:gd name="connsiteX5" fmla="*/ 2370666 w 3403600"/>
              <a:gd name="connsiteY5" fmla="*/ 403425 h 407679"/>
              <a:gd name="connsiteX6" fmla="*/ 2785533 w 3403600"/>
              <a:gd name="connsiteY6" fmla="*/ 327225 h 407679"/>
              <a:gd name="connsiteX7" fmla="*/ 3403600 w 3403600"/>
              <a:gd name="connsiteY7" fmla="*/ 56291 h 407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3600" h="407679">
                <a:moveTo>
                  <a:pt x="0" y="208691"/>
                </a:moveTo>
                <a:cubicBezTo>
                  <a:pt x="35983" y="203752"/>
                  <a:pt x="71966" y="198813"/>
                  <a:pt x="211666" y="166358"/>
                </a:cubicBezTo>
                <a:cubicBezTo>
                  <a:pt x="351366" y="133902"/>
                  <a:pt x="664633" y="36536"/>
                  <a:pt x="838200" y="13958"/>
                </a:cubicBezTo>
                <a:cubicBezTo>
                  <a:pt x="1011767" y="-8620"/>
                  <a:pt x="1089377" y="-4387"/>
                  <a:pt x="1253066" y="30891"/>
                </a:cubicBezTo>
                <a:cubicBezTo>
                  <a:pt x="1416755" y="66169"/>
                  <a:pt x="1634066" y="163536"/>
                  <a:pt x="1820333" y="225625"/>
                </a:cubicBezTo>
                <a:cubicBezTo>
                  <a:pt x="2006600" y="287714"/>
                  <a:pt x="2209799" y="386492"/>
                  <a:pt x="2370666" y="403425"/>
                </a:cubicBezTo>
                <a:cubicBezTo>
                  <a:pt x="2531533" y="420358"/>
                  <a:pt x="2613377" y="385081"/>
                  <a:pt x="2785533" y="327225"/>
                </a:cubicBezTo>
                <a:cubicBezTo>
                  <a:pt x="2957689" y="269369"/>
                  <a:pt x="3180644" y="162830"/>
                  <a:pt x="3403600" y="56291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574564" y="2334279"/>
            <a:ext cx="139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Handout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82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cs typeface="Times New Roman" pitchFamily="18" charset="0"/>
              </a:rPr>
              <a:t>Experiment</a:t>
            </a:r>
            <a:endParaRPr lang="en-US" dirty="0">
              <a:latin typeface="+mn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cs typeface="Times New Roman" pitchFamily="18" charset="0"/>
              </a:rPr>
              <a:t>Identify mode shape and corresponding frequencies</a:t>
            </a:r>
          </a:p>
          <a:p>
            <a:r>
              <a:rPr lang="en-US" dirty="0" smtClean="0">
                <a:cs typeface="Times New Roman" pitchFamily="18" charset="0"/>
              </a:rPr>
              <a:t>Mount Accelerometer onto beam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End for cantilever beam</a:t>
            </a:r>
          </a:p>
          <a:p>
            <a:r>
              <a:rPr lang="en-US" dirty="0" smtClean="0">
                <a:cs typeface="Times New Roman" pitchFamily="18" charset="0"/>
              </a:rPr>
              <a:t>Mark excitation points</a:t>
            </a:r>
          </a:p>
          <a:p>
            <a:r>
              <a:rPr lang="en-US" dirty="0" smtClean="0">
                <a:cs typeface="Times New Roman" pitchFamily="18" charset="0"/>
              </a:rPr>
              <a:t>Excite beam by applying ‘impulse’ using impact hammer at the marked points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Observe input, time response and frequency response</a:t>
            </a:r>
          </a:p>
          <a:p>
            <a:r>
              <a:rPr lang="en-US" dirty="0" smtClean="0">
                <a:cs typeface="Times New Roman" pitchFamily="18" charset="0"/>
              </a:rPr>
              <a:t>Collect Frequency response (5 sets then average)</a:t>
            </a:r>
          </a:p>
          <a:p>
            <a:r>
              <a:rPr lang="en-US" dirty="0" smtClean="0">
                <a:cs typeface="Times New Roman" pitchFamily="18" charset="0"/>
              </a:rPr>
              <a:t>Create waterfall chart</a:t>
            </a:r>
          </a:p>
          <a:p>
            <a:r>
              <a:rPr lang="en-US" dirty="0" smtClean="0">
                <a:cs typeface="Times New Roman" pitchFamily="18" charset="0"/>
              </a:rPr>
              <a:t>Find resonant frequency and corresponding mode shape</a:t>
            </a:r>
          </a:p>
        </p:txBody>
      </p:sp>
    </p:spTree>
    <p:extLst>
      <p:ext uri="{BB962C8B-B14F-4D97-AF65-F5344CB8AC3E}">
        <p14:creationId xmlns:p14="http://schemas.microsoft.com/office/powerpoint/2010/main" val="425246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Experimental setup: Cantilever Beam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Aluminum Beam</a:t>
            </a:r>
          </a:p>
          <a:p>
            <a:pPr lvl="1"/>
            <a:r>
              <a:rPr lang="en-US" sz="2400" dirty="0" smtClean="0"/>
              <a:t>Thickness = 4.84mm</a:t>
            </a:r>
          </a:p>
          <a:p>
            <a:pPr lvl="1"/>
            <a:r>
              <a:rPr lang="en-US" sz="2400" dirty="0" smtClean="0"/>
              <a:t>Width = 19.09mm</a:t>
            </a:r>
          </a:p>
          <a:p>
            <a:pPr lvl="1"/>
            <a:r>
              <a:rPr lang="en-US" sz="2400" dirty="0" smtClean="0"/>
              <a:t>Length = 640mm</a:t>
            </a:r>
          </a:p>
          <a:p>
            <a:r>
              <a:rPr lang="en-US" sz="2800" dirty="0" smtClean="0"/>
              <a:t>Accelerometer is mounted at the end of the beam</a:t>
            </a:r>
          </a:p>
          <a:p>
            <a:r>
              <a:rPr lang="en-US" sz="2800" dirty="0" smtClean="0"/>
              <a:t>Mass of accelerometer = 7.83 gram</a:t>
            </a:r>
          </a:p>
          <a:p>
            <a:endParaRPr lang="en-US" sz="28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692923" y="3505200"/>
            <a:ext cx="196553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096000" y="3505200"/>
            <a:ext cx="196553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509047" y="3505200"/>
            <a:ext cx="196553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858000" y="3505200"/>
            <a:ext cx="196553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7271047" y="3505200"/>
            <a:ext cx="196553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" name="Oval 11"/>
          <p:cNvSpPr/>
          <p:nvPr/>
        </p:nvSpPr>
        <p:spPr>
          <a:xfrm>
            <a:off x="7652047" y="3505200"/>
            <a:ext cx="196553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" name="Oval 12"/>
          <p:cNvSpPr/>
          <p:nvPr/>
        </p:nvSpPr>
        <p:spPr>
          <a:xfrm>
            <a:off x="8033047" y="3505200"/>
            <a:ext cx="196553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414047" y="3505200"/>
            <a:ext cx="196553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86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967" y="1600200"/>
            <a:ext cx="602806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7086600" y="33528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727610" y="3131760"/>
            <a:ext cx="1008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mode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721978" y="2971800"/>
            <a:ext cx="501391" cy="424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43248" y="2754868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mode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324600" y="2590800"/>
            <a:ext cx="397378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19129" y="2257075"/>
            <a:ext cx="10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mode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28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FRF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967" y="1600200"/>
            <a:ext cx="602806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95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cs typeface="Times New Roman" pitchFamily="18" charset="0"/>
              </a:rPr>
              <a:t>Experiment</a:t>
            </a:r>
            <a:endParaRPr lang="en-US" dirty="0">
              <a:latin typeface="+mn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cs typeface="Times New Roman" pitchFamily="18" charset="0"/>
              </a:rPr>
              <a:t>Install test setup using 4 stainless steel rods and one AL plate as in the direction</a:t>
            </a:r>
          </a:p>
          <a:p>
            <a:r>
              <a:rPr lang="en-US" dirty="0" smtClean="0">
                <a:cs typeface="Times New Roman" pitchFamily="18" charset="0"/>
              </a:rPr>
              <a:t>Mount 2 tri-axial Accelerometers onto structure</a:t>
            </a:r>
          </a:p>
          <a:p>
            <a:r>
              <a:rPr lang="en-US" dirty="0" smtClean="0">
                <a:cs typeface="Times New Roman" pitchFamily="18" charset="0"/>
              </a:rPr>
              <a:t>Mark excitation points</a:t>
            </a:r>
          </a:p>
          <a:p>
            <a:r>
              <a:rPr lang="en-US" dirty="0" smtClean="0">
                <a:cs typeface="Times New Roman" pitchFamily="18" charset="0"/>
              </a:rPr>
              <a:t>Excite Structure by applying ‘impulse’ using impact hammer at the marked points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Observe input, time response and frequency response</a:t>
            </a:r>
          </a:p>
          <a:p>
            <a:r>
              <a:rPr lang="en-US" dirty="0" smtClean="0">
                <a:cs typeface="Times New Roman" pitchFamily="18" charset="0"/>
              </a:rPr>
              <a:t>Collect Frequency response (5 sets then average)</a:t>
            </a:r>
          </a:p>
          <a:p>
            <a:r>
              <a:rPr lang="en-US" dirty="0" smtClean="0">
                <a:cs typeface="Times New Roman" pitchFamily="18" charset="0"/>
              </a:rPr>
              <a:t>Create waterfall chart</a:t>
            </a:r>
          </a:p>
          <a:p>
            <a:r>
              <a:rPr lang="en-US" dirty="0" smtClean="0">
                <a:cs typeface="Times New Roman" pitchFamily="18" charset="0"/>
              </a:rPr>
              <a:t>Find resonant frequency and corresponding mode shape</a:t>
            </a:r>
          </a:p>
          <a:p>
            <a:r>
              <a:rPr lang="en-US" dirty="0">
                <a:cs typeface="Times New Roman" pitchFamily="18" charset="0"/>
              </a:rPr>
              <a:t>Identify mode shape and corresponding frequencies from FEA</a:t>
            </a:r>
          </a:p>
          <a:p>
            <a:endParaRPr lang="en-US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24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Stainless Steel rod</a:t>
            </a:r>
            <a:endParaRPr lang="en-US" sz="2400" dirty="0" smtClean="0"/>
          </a:p>
          <a:p>
            <a:pPr lvl="1"/>
            <a:r>
              <a:rPr lang="en-US" sz="2400" dirty="0" smtClean="0"/>
              <a:t>Diameter = 0.5in</a:t>
            </a:r>
          </a:p>
          <a:p>
            <a:pPr lvl="1"/>
            <a:r>
              <a:rPr lang="en-US" sz="2400" dirty="0" smtClean="0"/>
              <a:t>Length = 10in</a:t>
            </a:r>
          </a:p>
          <a:p>
            <a:r>
              <a:rPr lang="en-US" sz="2800" dirty="0" smtClean="0"/>
              <a:t>Aluminum Plate</a:t>
            </a:r>
          </a:p>
          <a:p>
            <a:pPr lvl="1"/>
            <a:r>
              <a:rPr lang="en-US" sz="2400" dirty="0" smtClean="0"/>
              <a:t>Length = 12in</a:t>
            </a:r>
          </a:p>
          <a:p>
            <a:pPr lvl="1"/>
            <a:r>
              <a:rPr lang="en-US" dirty="0" smtClean="0"/>
              <a:t>Width = 12in</a:t>
            </a:r>
          </a:p>
          <a:p>
            <a:pPr lvl="1"/>
            <a:r>
              <a:rPr lang="en-US" sz="2400" dirty="0" smtClean="0"/>
              <a:t>Thickness = 0.5in</a:t>
            </a:r>
          </a:p>
          <a:p>
            <a:r>
              <a:rPr lang="en-US" sz="2800" dirty="0" smtClean="0"/>
              <a:t>2 Tri-axial accelerometer is mounted at the top plate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  <p:pic>
        <p:nvPicPr>
          <p:cNvPr id="33" name="Content Placeholder 3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21" name="Oval 20"/>
          <p:cNvSpPr/>
          <p:nvPr/>
        </p:nvSpPr>
        <p:spPr>
          <a:xfrm>
            <a:off x="6540486" y="2774253"/>
            <a:ext cx="152400" cy="1143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7438431" y="3945397"/>
            <a:ext cx="638769" cy="3253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102298" y="4108079"/>
            <a:ext cx="105067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Stainless </a:t>
            </a:r>
          </a:p>
          <a:p>
            <a:r>
              <a:rPr lang="en-US" dirty="0" smtClean="0"/>
              <a:t>steel rod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7467600" y="2058293"/>
            <a:ext cx="238659" cy="5334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635314" y="1748704"/>
            <a:ext cx="941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 plate</a:t>
            </a:r>
            <a:endParaRPr lang="en-US" dirty="0"/>
          </a:p>
        </p:txBody>
      </p:sp>
      <p:cxnSp>
        <p:nvCxnSpPr>
          <p:cNvPr id="30" name="Straight Arrow Connector 29"/>
          <p:cNvCxnSpPr>
            <a:endCxn id="21" idx="1"/>
          </p:cNvCxnSpPr>
          <p:nvPr/>
        </p:nvCxnSpPr>
        <p:spPr>
          <a:xfrm>
            <a:off x="6178330" y="2035933"/>
            <a:ext cx="384474" cy="7550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927776" y="1669724"/>
            <a:ext cx="1563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Accelerometer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7737158" y="3119820"/>
            <a:ext cx="152400" cy="1143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178330" y="2012926"/>
            <a:ext cx="1527929" cy="10685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053486" y="4554950"/>
            <a:ext cx="1236163" cy="17358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7160901" y="4033321"/>
            <a:ext cx="128748" cy="519073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455743" y="455239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760504" y="4067727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0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Experiment: Configuration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Install 12x12in AL plate using 4 stainless steel rods on optical table</a:t>
            </a:r>
          </a:p>
          <a:p>
            <a:r>
              <a:rPr lang="en-US" dirty="0" smtClean="0"/>
              <a:t>Set the spacing between the stainless steel rods,</a:t>
            </a:r>
          </a:p>
          <a:p>
            <a:pPr marL="457200" lvl="1" indent="0">
              <a:buNone/>
            </a:pPr>
            <a:r>
              <a:rPr lang="en-US" dirty="0"/>
              <a:t>*</a:t>
            </a:r>
            <a:r>
              <a:rPr lang="en-US" dirty="0" smtClean="0"/>
              <a:t>d1 = d2 = 9in</a:t>
            </a:r>
          </a:p>
          <a:p>
            <a:r>
              <a:rPr lang="en-US" dirty="0" smtClean="0"/>
              <a:t>Attach 2 tri-axial accelerometer on the top surface and apply impulse each point marked A, B, C and D</a:t>
            </a:r>
          </a:p>
          <a:p>
            <a:r>
              <a:rPr lang="en-US" dirty="0" smtClean="0"/>
              <a:t>Apply impulse to each marked point.</a:t>
            </a:r>
          </a:p>
          <a:p>
            <a:r>
              <a:rPr lang="en-US" dirty="0" smtClean="0"/>
              <a:t>Log data and find FRF with window</a:t>
            </a:r>
          </a:p>
          <a:p>
            <a:r>
              <a:rPr lang="en-US" dirty="0" smtClean="0"/>
              <a:t>Compare experimental results from A, B, C and D  </a:t>
            </a:r>
          </a:p>
          <a:p>
            <a:r>
              <a:rPr lang="en-US" dirty="0" smtClean="0"/>
              <a:t>Analyze </a:t>
            </a:r>
            <a:r>
              <a:rPr lang="en-US" dirty="0"/>
              <a:t>static deformation from 3 load cases under unit force at A, </a:t>
            </a:r>
            <a:r>
              <a:rPr lang="en-US" dirty="0" smtClean="0"/>
              <a:t>B, C and D</a:t>
            </a:r>
          </a:p>
          <a:p>
            <a:r>
              <a:rPr lang="en-US" dirty="0" smtClean="0"/>
              <a:t>Compare analysis results from each load case A, B, C and D </a:t>
            </a:r>
          </a:p>
          <a:p>
            <a:r>
              <a:rPr lang="en-US" dirty="0" smtClean="0"/>
              <a:t>Perform modal analysis and compare the results to the experiment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6" name="Down Arrow 5"/>
          <p:cNvSpPr/>
          <p:nvPr/>
        </p:nvSpPr>
        <p:spPr>
          <a:xfrm rot="10800000">
            <a:off x="6394973" y="34290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5400000">
            <a:off x="7810500" y="25527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2036790">
            <a:off x="5037137" y="3392421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299342" y="2634734"/>
            <a:ext cx="317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60268" y="4038600"/>
            <a:ext cx="3080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1821" y="3987487"/>
            <a:ext cx="3273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 rot="5400000">
            <a:off x="8185042" y="2977634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673884" y="3059668"/>
            <a:ext cx="317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8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Experiment: Configuration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Install 12x12in AL plate using 4 stainless steel rods on optical table</a:t>
            </a:r>
          </a:p>
          <a:p>
            <a:r>
              <a:rPr lang="en-US" dirty="0" smtClean="0"/>
              <a:t>Set the spacing between the stainless steel rods,</a:t>
            </a:r>
          </a:p>
          <a:p>
            <a:pPr marL="457200" lvl="1" indent="0">
              <a:buNone/>
            </a:pPr>
            <a:r>
              <a:rPr lang="en-US" dirty="0"/>
              <a:t>*</a:t>
            </a:r>
            <a:r>
              <a:rPr lang="en-US" dirty="0" smtClean="0"/>
              <a:t>d1 = 9in</a:t>
            </a:r>
          </a:p>
          <a:p>
            <a:pPr marL="457200" lvl="1" indent="0">
              <a:buNone/>
            </a:pPr>
            <a:r>
              <a:rPr lang="en-US" dirty="0"/>
              <a:t>*</a:t>
            </a:r>
            <a:r>
              <a:rPr lang="en-US" dirty="0" smtClean="0"/>
              <a:t>d2 = 3in</a:t>
            </a:r>
          </a:p>
          <a:p>
            <a:r>
              <a:rPr lang="en-US" dirty="0"/>
              <a:t>Attach 2 tri-axial accelerometer on the top surface and apply impulse each point marked A, B, C and D</a:t>
            </a:r>
          </a:p>
          <a:p>
            <a:r>
              <a:rPr lang="en-US" dirty="0"/>
              <a:t>Apply impulse to each marked point.</a:t>
            </a:r>
          </a:p>
          <a:p>
            <a:r>
              <a:rPr lang="en-US" dirty="0"/>
              <a:t>Log data and find FRF with window</a:t>
            </a:r>
          </a:p>
          <a:p>
            <a:r>
              <a:rPr lang="en-US" dirty="0"/>
              <a:t>Compare experimental results from A, B, C and D  </a:t>
            </a:r>
          </a:p>
          <a:p>
            <a:r>
              <a:rPr lang="en-US" dirty="0"/>
              <a:t>Analyze static deformation from 3 load cases under unit force at A, B, C and D</a:t>
            </a:r>
          </a:p>
          <a:p>
            <a:r>
              <a:rPr lang="en-US" dirty="0"/>
              <a:t>Compare analysis results from each load case A, B, C and D </a:t>
            </a:r>
            <a:endParaRPr lang="en-US" dirty="0" smtClean="0"/>
          </a:p>
          <a:p>
            <a:r>
              <a:rPr lang="en-US" dirty="0"/>
              <a:t>Perform modal analysis and compare the results to the experiment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11" name="Down Arrow 10"/>
          <p:cNvSpPr/>
          <p:nvPr/>
        </p:nvSpPr>
        <p:spPr>
          <a:xfrm rot="10800000">
            <a:off x="6394973" y="34290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5400000">
            <a:off x="7810500" y="25527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2036790">
            <a:off x="5037137" y="3392421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299342" y="2634734"/>
            <a:ext cx="317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60268" y="4038600"/>
            <a:ext cx="3080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71821" y="3987487"/>
            <a:ext cx="3273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 rot="5400000">
            <a:off x="8185042" y="2977634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673884" y="3059668"/>
            <a:ext cx="317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0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Frequency Response </a:t>
            </a:r>
            <a:r>
              <a:rPr lang="en-US" sz="2400" dirty="0" smtClean="0"/>
              <a:t>Function</a:t>
            </a:r>
          </a:p>
          <a:p>
            <a:pPr lvl="1"/>
            <a:r>
              <a:rPr lang="en-US" sz="2000" dirty="0" smtClean="0"/>
              <a:t>System characteristics in frequency domain</a:t>
            </a:r>
          </a:p>
          <a:p>
            <a:r>
              <a:rPr lang="en-US" sz="2400" dirty="0" smtClean="0"/>
              <a:t>How to find FRF</a:t>
            </a:r>
          </a:p>
          <a:p>
            <a:pPr lvl="1"/>
            <a:r>
              <a:rPr lang="en-US" sz="2000" dirty="0" smtClean="0"/>
              <a:t>Mathematical modeling based on known parameter</a:t>
            </a:r>
          </a:p>
          <a:p>
            <a:pPr lvl="1"/>
            <a:r>
              <a:rPr lang="en-US" sz="2000" dirty="0" smtClean="0"/>
              <a:t>System identification through experimental </a:t>
            </a:r>
          </a:p>
          <a:p>
            <a:pPr lvl="2"/>
            <a:r>
              <a:rPr lang="en-US" sz="1800" dirty="0" smtClean="0"/>
              <a:t>Apply known input to your system</a:t>
            </a:r>
          </a:p>
          <a:p>
            <a:pPr lvl="3"/>
            <a:r>
              <a:rPr lang="en-US" sz="1600" dirty="0" smtClean="0"/>
              <a:t>Example of known input: impulse (impact hammer), sine sweep (shaker), Pseudo random (Function Generator), operational condition, </a:t>
            </a:r>
            <a:r>
              <a:rPr lang="en-US" sz="1600" dirty="0" err="1" smtClean="0"/>
              <a:t>etc</a:t>
            </a:r>
            <a:endParaRPr lang="en-US" sz="1600" dirty="0" smtClean="0"/>
          </a:p>
          <a:p>
            <a:pPr lvl="2"/>
            <a:r>
              <a:rPr lang="en-US" sz="1800" dirty="0" smtClean="0"/>
              <a:t>Measure the output</a:t>
            </a:r>
          </a:p>
          <a:p>
            <a:pPr lvl="3"/>
            <a:r>
              <a:rPr lang="en-US" sz="1600" dirty="0" smtClean="0"/>
              <a:t>Example of measured output: Accelerometer, Displacement sensors, Strain gage, load cell, LVDT, </a:t>
            </a:r>
            <a:r>
              <a:rPr lang="en-US" sz="1600" dirty="0" err="1" smtClean="0"/>
              <a:t>etc</a:t>
            </a:r>
            <a:endParaRPr lang="en-US" sz="1600" dirty="0" smtClean="0"/>
          </a:p>
          <a:p>
            <a:pPr lvl="2"/>
            <a:r>
              <a:rPr lang="en-US" sz="1800" dirty="0" smtClean="0"/>
              <a:t>Find G(</a:t>
            </a:r>
            <a:r>
              <a:rPr lang="en-US" sz="1800" dirty="0" err="1" smtClean="0"/>
              <a:t>jw</a:t>
            </a:r>
            <a:r>
              <a:rPr lang="en-US" sz="1800" dirty="0" smtClean="0"/>
              <a:t>) = FFT(x(t))/FFT(f(t)) = x(</a:t>
            </a:r>
            <a:r>
              <a:rPr lang="en-US" sz="1800" dirty="0" err="1" smtClean="0"/>
              <a:t>jw</a:t>
            </a:r>
            <a:r>
              <a:rPr lang="en-US" sz="1800" dirty="0" smtClean="0"/>
              <a:t>)/f(</a:t>
            </a:r>
            <a:r>
              <a:rPr lang="en-US" sz="1800" dirty="0" err="1" smtClean="0"/>
              <a:t>jw</a:t>
            </a:r>
            <a:r>
              <a:rPr lang="en-US" sz="1800" dirty="0" smtClean="0"/>
              <a:t>)</a:t>
            </a:r>
          </a:p>
          <a:p>
            <a:pPr lvl="3"/>
            <a:r>
              <a:rPr lang="en-US" sz="1600" dirty="0" smtClean="0"/>
              <a:t>Where G(</a:t>
            </a:r>
            <a:r>
              <a:rPr lang="en-US" sz="1600" dirty="0" err="1" smtClean="0"/>
              <a:t>jw</a:t>
            </a:r>
            <a:r>
              <a:rPr lang="en-US" sz="1600" dirty="0" smtClean="0"/>
              <a:t>) = FRF, X(t) = output and f(t) = input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7353300" y="1371600"/>
            <a:ext cx="7239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G(s)</a:t>
            </a:r>
            <a:endParaRPr lang="en-US" i="1" dirty="0"/>
          </a:p>
        </p:txBody>
      </p:sp>
      <p:cxnSp>
        <p:nvCxnSpPr>
          <p:cNvPr id="5" name="Straight Arrow Connector 4"/>
          <p:cNvCxnSpPr>
            <a:endCxn id="4" idx="1"/>
          </p:cNvCxnSpPr>
          <p:nvPr/>
        </p:nvCxnSpPr>
        <p:spPr>
          <a:xfrm>
            <a:off x="7086600" y="1562100"/>
            <a:ext cx="2667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565303" y="137160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F(s)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8317903" y="13716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X(s)</a:t>
            </a:r>
            <a:endParaRPr lang="en-US" i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077200" y="1568966"/>
            <a:ext cx="2667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44087" y="1774799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Input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7309771" y="1764268"/>
            <a:ext cx="843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System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8147971" y="1764268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Output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0142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Malgun Gothic"/>
                <a:ea typeface="Malgun Gothic"/>
              </a:rPr>
              <a:t>Does your measurement match to your estimation?</a:t>
            </a:r>
          </a:p>
          <a:p>
            <a:pPr lvl="1"/>
            <a:r>
              <a:rPr lang="en-US" dirty="0" smtClean="0">
                <a:latin typeface="Malgun Gothic"/>
                <a:ea typeface="Malgun Gothic"/>
              </a:rPr>
              <a:t>Show your measurement and measured value</a:t>
            </a:r>
          </a:p>
          <a:p>
            <a:r>
              <a:rPr lang="en-US" dirty="0" smtClean="0">
                <a:latin typeface="Malgun Gothic"/>
                <a:ea typeface="Malgun Gothic"/>
              </a:rPr>
              <a:t>How does the geometry affect to the result?</a:t>
            </a:r>
          </a:p>
          <a:p>
            <a:pPr lvl="1"/>
            <a:r>
              <a:rPr lang="en-US" dirty="0" smtClean="0">
                <a:latin typeface="Malgun Gothic"/>
                <a:ea typeface="Malgun Gothic"/>
              </a:rPr>
              <a:t>Translation?</a:t>
            </a:r>
          </a:p>
          <a:p>
            <a:pPr lvl="1"/>
            <a:r>
              <a:rPr lang="en-US" dirty="0" smtClean="0">
                <a:latin typeface="Malgun Gothic"/>
                <a:ea typeface="Malgun Gothic"/>
              </a:rPr>
              <a:t>Rotation?</a:t>
            </a:r>
          </a:p>
          <a:p>
            <a:pPr lvl="1"/>
            <a:r>
              <a:rPr lang="en-US" dirty="0" smtClean="0">
                <a:latin typeface="Malgun Gothic"/>
                <a:ea typeface="Malgun Gothic"/>
              </a:rPr>
              <a:t>Have you observed any higher mode?</a:t>
            </a:r>
          </a:p>
        </p:txBody>
      </p:sp>
    </p:spTree>
    <p:extLst>
      <p:ext uri="{BB962C8B-B14F-4D97-AF65-F5344CB8AC3E}">
        <p14:creationId xmlns:p14="http://schemas.microsoft.com/office/powerpoint/2010/main" val="171110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 ANSYS/student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www.ansys.com/Student</a:t>
            </a:r>
            <a:endParaRPr lang="en-US" dirty="0" smtClean="0"/>
          </a:p>
          <a:p>
            <a:pPr lvl="1"/>
            <a:r>
              <a:rPr lang="en-US" dirty="0" smtClean="0"/>
              <a:t>Free to use for educational purpose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3184525"/>
            <a:ext cx="499872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9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Steps of FEA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Review your system </a:t>
            </a:r>
          </a:p>
          <a:p>
            <a:r>
              <a:rPr lang="en-US" dirty="0" smtClean="0"/>
              <a:t>Geometric Modeling</a:t>
            </a:r>
          </a:p>
          <a:p>
            <a:pPr lvl="1"/>
            <a:r>
              <a:rPr lang="en-US" dirty="0" smtClean="0"/>
              <a:t>Direct Modeling</a:t>
            </a:r>
          </a:p>
          <a:p>
            <a:pPr lvl="1"/>
            <a:r>
              <a:rPr lang="en-US" dirty="0" smtClean="0"/>
              <a:t>Import 3D(or CAD) model and </a:t>
            </a:r>
          </a:p>
          <a:p>
            <a:r>
              <a:rPr lang="en-US" dirty="0" smtClean="0"/>
              <a:t>Finite Element Modeling</a:t>
            </a:r>
          </a:p>
          <a:p>
            <a:pPr lvl="1"/>
            <a:r>
              <a:rPr lang="en-US" dirty="0" smtClean="0"/>
              <a:t>Define Material Properties and Real Constants</a:t>
            </a:r>
          </a:p>
          <a:p>
            <a:pPr lvl="1"/>
            <a:r>
              <a:rPr lang="en-US" dirty="0" smtClean="0"/>
              <a:t>Define Nodes and Elements</a:t>
            </a:r>
          </a:p>
          <a:p>
            <a:pPr lvl="1"/>
            <a:r>
              <a:rPr lang="en-US" dirty="0" smtClean="0"/>
              <a:t>Apply Boundary Conditions</a:t>
            </a:r>
          </a:p>
          <a:p>
            <a:pPr lvl="1"/>
            <a:r>
              <a:rPr lang="en-US" dirty="0" smtClean="0"/>
              <a:t>Applying Loading Conditions</a:t>
            </a:r>
          </a:p>
          <a:p>
            <a:r>
              <a:rPr lang="en-US" dirty="0" smtClean="0"/>
              <a:t>Solve</a:t>
            </a:r>
          </a:p>
          <a:p>
            <a:pPr lvl="1"/>
            <a:r>
              <a:rPr lang="en-US" dirty="0" smtClean="0"/>
              <a:t>Configure Solver and Solve</a:t>
            </a:r>
          </a:p>
          <a:p>
            <a:r>
              <a:rPr lang="en-US" dirty="0" smtClean="0"/>
              <a:t>Post Processing</a:t>
            </a:r>
          </a:p>
          <a:p>
            <a:pPr lvl="1"/>
            <a:r>
              <a:rPr lang="en-US" dirty="0" smtClean="0"/>
              <a:t>Visualize Result and/or Export Data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75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8/14/09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McDonald Observatory</a:t>
            </a:r>
          </a:p>
        </p:txBody>
      </p:sp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838200" y="106680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 i="1"/>
          </a:p>
        </p:txBody>
      </p:sp>
      <p:sp>
        <p:nvSpPr>
          <p:cNvPr id="169032" name="Rectangle 7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Real Hardware Example</a:t>
            </a:r>
            <a:endParaRPr lang="en-US" altLang="en-US" dirty="0"/>
          </a:p>
        </p:txBody>
      </p:sp>
      <p:sp>
        <p:nvSpPr>
          <p:cNvPr id="169033" name="Rectangle 7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HET Wide Field Corrector</a:t>
            </a:r>
            <a:endParaRPr lang="en-US" altLang="en-US" dirty="0"/>
          </a:p>
          <a:p>
            <a:pPr lvl="1"/>
            <a:endParaRPr lang="en-US" altLang="ko-KR" dirty="0">
              <a:ea typeface="굴림" panose="020B0600000101010101" pitchFamily="34" charset="-127"/>
            </a:endParaRP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236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8/14/09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McDonald Observatory</a:t>
            </a:r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>
                <a:ea typeface="굴림" panose="020B0600000101010101" pitchFamily="34" charset="-127"/>
              </a:rPr>
              <a:t>Top Level Mechanical Design Requirement</a:t>
            </a:r>
            <a:endParaRPr lang="en-US" altLang="en-US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ct val="25000"/>
              </a:spcBef>
              <a:buFontTx/>
              <a:buNone/>
            </a:pPr>
            <a:r>
              <a:rPr lang="en-US" altLang="en-US"/>
              <a:t>WFC subsystem should be designed for:</a:t>
            </a:r>
          </a:p>
          <a:p>
            <a:pPr>
              <a:spcBef>
                <a:spcPct val="25000"/>
              </a:spcBef>
            </a:pPr>
            <a:r>
              <a:rPr lang="en-US" altLang="en-US"/>
              <a:t>35</a:t>
            </a:r>
            <a:r>
              <a:rPr lang="en-US" altLang="en-US">
                <a:cs typeface="Tahoma" panose="020B0604030504040204" pitchFamily="34" charset="0"/>
              </a:rPr>
              <a:t>° nominal zenith angle +/- 8.5°</a:t>
            </a:r>
          </a:p>
          <a:p>
            <a:pPr>
              <a:spcBef>
                <a:spcPct val="25000"/>
              </a:spcBef>
            </a:pPr>
            <a:r>
              <a:rPr lang="en-US" altLang="en-US">
                <a:cs typeface="Tahoma" panose="020B0604030504040204" pitchFamily="34" charset="0"/>
              </a:rPr>
              <a:t>Operational temperature of 10° C +/- 20 ° C </a:t>
            </a:r>
          </a:p>
          <a:p>
            <a:pPr>
              <a:spcBef>
                <a:spcPct val="25000"/>
              </a:spcBef>
            </a:pPr>
            <a:r>
              <a:rPr lang="en-US" altLang="en-US"/>
              <a:t>20 Hz minimum fundamental frequency</a:t>
            </a:r>
          </a:p>
          <a:p>
            <a:pPr>
              <a:spcBef>
                <a:spcPct val="25000"/>
              </a:spcBef>
            </a:pPr>
            <a:r>
              <a:rPr lang="en-US" altLang="en-US"/>
              <a:t>Meet or exceed the defined mirror position</a:t>
            </a:r>
            <a:r>
              <a:rPr lang="en-US" altLang="ko-KR">
                <a:ea typeface="굴림" panose="020B0600000101010101" pitchFamily="34" charset="-127"/>
              </a:rPr>
              <a:t>ing</a:t>
            </a:r>
            <a:r>
              <a:rPr lang="en-US" altLang="en-US"/>
              <a:t> requirements including gravity, thermal and initial alignment</a:t>
            </a:r>
          </a:p>
          <a:p>
            <a:pPr>
              <a:spcBef>
                <a:spcPct val="25000"/>
              </a:spcBef>
            </a:pPr>
            <a:r>
              <a:rPr lang="en-US" altLang="en-US"/>
              <a:t>Meet or exceed the required mirror adjustment resolution</a:t>
            </a:r>
          </a:p>
          <a:p>
            <a:pPr>
              <a:spcBef>
                <a:spcPct val="25000"/>
              </a:spcBef>
            </a:pPr>
            <a:r>
              <a:rPr lang="en-US" altLang="en-US"/>
              <a:t>Serviceability and maintainability</a:t>
            </a:r>
          </a:p>
        </p:txBody>
      </p:sp>
    </p:spTree>
    <p:extLst>
      <p:ext uri="{BB962C8B-B14F-4D97-AF65-F5344CB8AC3E}">
        <p14:creationId xmlns:p14="http://schemas.microsoft.com/office/powerpoint/2010/main" val="265786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8/14/09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McDonald Observatory</a:t>
            </a:r>
          </a:p>
        </p:txBody>
      </p:sp>
      <p:sp>
        <p:nvSpPr>
          <p:cNvPr id="305154" name="Rectangle 2"/>
          <p:cNvSpPr>
            <a:spLocks noChangeArrowheads="1"/>
          </p:cNvSpPr>
          <p:nvPr/>
        </p:nvSpPr>
        <p:spPr bwMode="auto">
          <a:xfrm>
            <a:off x="838200" y="106680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 i="1"/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Mechanical Design Overview</a:t>
            </a:r>
          </a:p>
        </p:txBody>
      </p:sp>
      <p:sp>
        <p:nvSpPr>
          <p:cNvPr id="3051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4213" y="1566863"/>
            <a:ext cx="59436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800"/>
              <a:t>System Weights (1802 lbs total)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950 lbs glass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550 lbs steel and Invar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120 lbs aluminum baffles and Cover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182 lbs lower strongback mounted instruments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System interface to PFIP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3 point kinematic interface on 1400mm in diameter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and 195mm from the vertex of M2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Solid mirrors (ClearceramZ-HS by OHARA), undercut for lightweighting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Stainless Steel and Invar truss tubes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M4 support includes truss head ring and pre-tensioned spider vanes that are aligned to the diffraction pattern of the HET primary mirror segments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M2/M5 and M3 supported by steel strongback</a:t>
            </a:r>
          </a:p>
        </p:txBody>
      </p:sp>
      <p:pic>
        <p:nvPicPr>
          <p:cNvPr id="305157" name="Picture 5" descr="WFC0807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05000"/>
            <a:ext cx="255905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0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8/14/09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McDonald Observatory</a:t>
            </a:r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609600"/>
            <a:ext cx="3657600" cy="5334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FEA System Model</a:t>
            </a:r>
          </a:p>
        </p:txBody>
      </p:sp>
      <p:pic>
        <p:nvPicPr>
          <p:cNvPr id="258051" name="Picture 3" descr="WFC0807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32004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8052" name="Picture 4" descr="WFC_7_P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19200"/>
            <a:ext cx="3187700" cy="491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20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8/14/09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McDonald Observatory</a:t>
            </a:r>
          </a:p>
        </p:txBody>
      </p:sp>
      <p:pic>
        <p:nvPicPr>
          <p:cNvPr id="259074" name="Picture 2" descr="WFC_7_P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1685925"/>
            <a:ext cx="2417762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9075" name="Picture 3" descr="WFC_4F_P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2381250" cy="387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9076" name="Rectangle 4"/>
          <p:cNvSpPr>
            <a:spLocks noGrp="1" noChangeArrowheads="1"/>
          </p:cNvSpPr>
          <p:nvPr>
            <p:ph type="title"/>
          </p:nvPr>
        </p:nvSpPr>
        <p:spPr>
          <a:xfrm>
            <a:off x="2590800" y="533400"/>
            <a:ext cx="4724400" cy="533400"/>
          </a:xfrm>
        </p:spPr>
        <p:txBody>
          <a:bodyPr>
            <a:normAutofit fontScale="90000"/>
          </a:bodyPr>
          <a:lstStyle/>
          <a:p>
            <a:r>
              <a:rPr lang="en-US" altLang="en-US" sz="2400"/>
              <a:t>PDR – CDR</a:t>
            </a:r>
            <a:br>
              <a:rPr lang="en-US" altLang="en-US" sz="2400"/>
            </a:br>
            <a:r>
              <a:rPr lang="en-US" altLang="en-US" sz="2400"/>
              <a:t>FEA Iterations</a:t>
            </a:r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89213" y="1990725"/>
            <a:ext cx="4114800" cy="3889375"/>
          </a:xfrm>
          <a:noFill/>
          <a:ln/>
        </p:spPr>
        <p:txBody>
          <a:bodyPr>
            <a:normAutofit lnSpcReduction="10000"/>
          </a:bodyPr>
          <a:lstStyle/>
          <a:p>
            <a:pPr marL="457200" indent="-457200">
              <a:buFontTx/>
              <a:buNone/>
            </a:pPr>
            <a:r>
              <a:rPr lang="en-US" altLang="en-US"/>
              <a:t>Structural Updates</a:t>
            </a:r>
          </a:p>
          <a:p>
            <a:pPr marL="457200" indent="-457200"/>
            <a:r>
              <a:rPr lang="en-US" altLang="en-US" sz="2000" b="0"/>
              <a:t>Updated interface points</a:t>
            </a:r>
            <a:r>
              <a:rPr lang="en-US" altLang="ko-KR" sz="2000" b="0">
                <a:ea typeface="굴림" panose="020B0600000101010101" pitchFamily="34" charset="-127"/>
              </a:rPr>
              <a:t> (optical axis)</a:t>
            </a:r>
            <a:endParaRPr lang="en-US" altLang="en-US" sz="2000" b="0"/>
          </a:p>
          <a:p>
            <a:pPr marL="457200" indent="-457200"/>
            <a:r>
              <a:rPr lang="en-US" altLang="en-US" sz="2000" b="0"/>
              <a:t>Updated both strongbacks to 1018 steel</a:t>
            </a:r>
          </a:p>
          <a:p>
            <a:pPr marL="457200" indent="-457200"/>
            <a:r>
              <a:rPr lang="en-US" altLang="en-US" sz="2000" b="0"/>
              <a:t>Updated cross sections</a:t>
            </a:r>
          </a:p>
          <a:p>
            <a:pPr marL="457200" indent="-457200"/>
            <a:r>
              <a:rPr lang="en-US" altLang="en-US" sz="2000" b="0"/>
              <a:t>Updated all material properties</a:t>
            </a:r>
          </a:p>
          <a:p>
            <a:pPr marL="457200" indent="-457200"/>
            <a:r>
              <a:rPr lang="en-US" altLang="en-US" sz="2000" b="0"/>
              <a:t>Added lumped masses for UT instruments</a:t>
            </a:r>
          </a:p>
          <a:p>
            <a:pPr marL="457200" indent="-457200"/>
            <a:r>
              <a:rPr lang="en-US" altLang="en-US" sz="2000" b="0"/>
              <a:t>Updated head ring and added head ring compliance</a:t>
            </a:r>
          </a:p>
          <a:p>
            <a:pPr marL="838200" lvl="1" indent="-381000">
              <a:buFontTx/>
              <a:buNone/>
            </a:pPr>
            <a:endParaRPr lang="en-US" altLang="en-US" b="0"/>
          </a:p>
        </p:txBody>
      </p:sp>
      <p:sp>
        <p:nvSpPr>
          <p:cNvPr id="259078" name="Rectangle 6"/>
          <p:cNvSpPr>
            <a:spLocks noChangeArrowheads="1"/>
          </p:cNvSpPr>
          <p:nvPr/>
        </p:nvSpPr>
        <p:spPr bwMode="auto">
          <a:xfrm>
            <a:off x="6629400" y="1371600"/>
            <a:ext cx="2209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0"/>
              <a:t>CDR</a:t>
            </a:r>
          </a:p>
        </p:txBody>
      </p:sp>
      <p:sp>
        <p:nvSpPr>
          <p:cNvPr id="259079" name="Rectangle 7"/>
          <p:cNvSpPr>
            <a:spLocks noChangeArrowheads="1"/>
          </p:cNvSpPr>
          <p:nvPr/>
        </p:nvSpPr>
        <p:spPr bwMode="auto">
          <a:xfrm>
            <a:off x="381000" y="1371600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0"/>
              <a:t>PDR</a:t>
            </a:r>
          </a:p>
        </p:txBody>
      </p:sp>
    </p:spTree>
    <p:extLst>
      <p:ext uri="{BB962C8B-B14F-4D97-AF65-F5344CB8AC3E}">
        <p14:creationId xmlns:p14="http://schemas.microsoft.com/office/powerpoint/2010/main" val="402447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8/14/09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McDonald Observatory</a:t>
            </a:r>
          </a:p>
        </p:txBody>
      </p:sp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533400"/>
            <a:ext cx="4191000" cy="5334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Frequency Response</a:t>
            </a:r>
          </a:p>
        </p:txBody>
      </p:sp>
      <p:sp>
        <p:nvSpPr>
          <p:cNvPr id="269315" name="Text Box 3"/>
          <p:cNvSpPr txBox="1">
            <a:spLocks noChangeArrowheads="1"/>
          </p:cNvSpPr>
          <p:nvPr/>
        </p:nvSpPr>
        <p:spPr bwMode="auto">
          <a:xfrm>
            <a:off x="1019175" y="1162050"/>
            <a:ext cx="26289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1800">
                <a:latin typeface="Tahoma" panose="020B0604030504040204" pitchFamily="34" charset="0"/>
              </a:rPr>
              <a:t>Fundamental Frequency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altLang="en-US" sz="1800">
                <a:latin typeface="Tahoma" panose="020B0604030504040204" pitchFamily="34" charset="0"/>
              </a:rPr>
              <a:t>25.47 Hz</a:t>
            </a:r>
          </a:p>
        </p:txBody>
      </p:sp>
      <p:sp>
        <p:nvSpPr>
          <p:cNvPr id="269316" name="Text Box 4"/>
          <p:cNvSpPr txBox="1">
            <a:spLocks noChangeArrowheads="1"/>
          </p:cNvSpPr>
          <p:nvPr/>
        </p:nvSpPr>
        <p:spPr bwMode="auto">
          <a:xfrm>
            <a:off x="5562600" y="1219200"/>
            <a:ext cx="26289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1800">
                <a:latin typeface="Tahoma" panose="020B0604030504040204" pitchFamily="34" charset="0"/>
              </a:rPr>
              <a:t>2</a:t>
            </a:r>
            <a:r>
              <a:rPr lang="en-US" altLang="en-US" sz="1800" baseline="30000">
                <a:latin typeface="Tahoma" panose="020B0604030504040204" pitchFamily="34" charset="0"/>
              </a:rPr>
              <a:t>nd</a:t>
            </a:r>
            <a:r>
              <a:rPr lang="en-US" altLang="en-US" sz="1800">
                <a:latin typeface="Tahoma" panose="020B0604030504040204" pitchFamily="34" charset="0"/>
              </a:rPr>
              <a:t> Frequency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altLang="en-US" sz="1800">
                <a:latin typeface="Tahoma" panose="020B0604030504040204" pitchFamily="34" charset="0"/>
              </a:rPr>
              <a:t>29.53 Hz</a:t>
            </a:r>
          </a:p>
        </p:txBody>
      </p:sp>
      <p:pic>
        <p:nvPicPr>
          <p:cNvPr id="269317" name="Picture 5" descr="WFC_7_P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4076700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9318" name="Picture 6" descr="WFC_7_P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1924050"/>
            <a:ext cx="4318000" cy="382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71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8/14/09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McDonald Observatory</a:t>
            </a:r>
          </a:p>
        </p:txBody>
      </p:sp>
      <p:pic>
        <p:nvPicPr>
          <p:cNvPr id="270338" name="Picture 2" descr="WFC_7_P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95400"/>
            <a:ext cx="5686425" cy="490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514600" y="685800"/>
            <a:ext cx="4648200" cy="5334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Frequency Response</a:t>
            </a:r>
          </a:p>
        </p:txBody>
      </p:sp>
      <p:sp>
        <p:nvSpPr>
          <p:cNvPr id="270340" name="Rectangle 4"/>
          <p:cNvSpPr>
            <a:spLocks noChangeArrowheads="1"/>
          </p:cNvSpPr>
          <p:nvPr/>
        </p:nvSpPr>
        <p:spPr bwMode="auto">
          <a:xfrm>
            <a:off x="381000" y="1524000"/>
            <a:ext cx="2895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en-US" altLang="en-US" sz="1800" b="0"/>
              <a:t>3</a:t>
            </a:r>
            <a:r>
              <a:rPr lang="en-US" altLang="en-US" sz="1800" b="0" baseline="30000"/>
              <a:t>rd</a:t>
            </a:r>
            <a:r>
              <a:rPr lang="en-US" altLang="en-US" sz="1800" b="0"/>
              <a:t> Frequency = 29.86 Hz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1800" b="0"/>
              <a:t>4</a:t>
            </a:r>
            <a:r>
              <a:rPr lang="en-US" altLang="en-US" sz="1800" b="0" baseline="30000"/>
              <a:t>th</a:t>
            </a:r>
            <a:r>
              <a:rPr lang="en-US" altLang="en-US" sz="1800" b="0"/>
              <a:t> Frequency = 30.08 Hz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1800" b="0"/>
              <a:t>5</a:t>
            </a:r>
            <a:r>
              <a:rPr lang="en-US" altLang="en-US" sz="1800" b="0" baseline="30000"/>
              <a:t>th</a:t>
            </a:r>
            <a:r>
              <a:rPr lang="en-US" altLang="en-US" sz="1800" b="0"/>
              <a:t> Frequency = 30.69 Hz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1800" b="0"/>
              <a:t>6</a:t>
            </a:r>
            <a:r>
              <a:rPr lang="en-US" altLang="en-US" sz="1800" b="0" baseline="30000"/>
              <a:t>th</a:t>
            </a:r>
            <a:r>
              <a:rPr lang="en-US" altLang="en-US" sz="1800" b="0"/>
              <a:t> Frequency = 31.19 Hz</a:t>
            </a:r>
          </a:p>
          <a:p>
            <a:pPr>
              <a:lnSpc>
                <a:spcPct val="120000"/>
              </a:lnSpc>
              <a:buFontTx/>
              <a:buNone/>
            </a:pPr>
            <a:endParaRPr lang="en-US" altLang="en-US" sz="1800" b="0"/>
          </a:p>
        </p:txBody>
      </p:sp>
      <p:sp>
        <p:nvSpPr>
          <p:cNvPr id="270341" name="Text Box 5"/>
          <p:cNvSpPr txBox="1">
            <a:spLocks noChangeArrowheads="1"/>
          </p:cNvSpPr>
          <p:nvPr/>
        </p:nvSpPr>
        <p:spPr bwMode="auto">
          <a:xfrm>
            <a:off x="152400" y="5105400"/>
            <a:ext cx="35814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latin typeface="Arial" panose="020B0604020202020204" pitchFamily="34" charset="0"/>
              </a:rPr>
              <a:t>Movement of lower instrument package masses coupled with slight movement of the M2/M5 strongback.</a:t>
            </a:r>
          </a:p>
        </p:txBody>
      </p:sp>
      <p:sp>
        <p:nvSpPr>
          <p:cNvPr id="270342" name="Text Box 6"/>
          <p:cNvSpPr txBox="1">
            <a:spLocks noChangeArrowheads="1"/>
          </p:cNvSpPr>
          <p:nvPr/>
        </p:nvSpPr>
        <p:spPr bwMode="auto">
          <a:xfrm>
            <a:off x="6096000" y="5181600"/>
            <a:ext cx="2628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1800">
                <a:latin typeface="Tahoma" panose="020B0604030504040204" pitchFamily="34" charset="0"/>
              </a:rPr>
              <a:t>3</a:t>
            </a:r>
            <a:r>
              <a:rPr lang="en-US" altLang="en-US" sz="1800" baseline="30000">
                <a:latin typeface="Tahoma" panose="020B0604030504040204" pitchFamily="34" charset="0"/>
              </a:rPr>
              <a:t>rd</a:t>
            </a:r>
            <a:r>
              <a:rPr lang="en-US" altLang="en-US" sz="1800">
                <a:latin typeface="Tahoma" panose="020B0604030504040204" pitchFamily="34" charset="0"/>
              </a:rPr>
              <a:t> frequency shown</a:t>
            </a:r>
          </a:p>
        </p:txBody>
      </p:sp>
    </p:spTree>
    <p:extLst>
      <p:ext uri="{BB962C8B-B14F-4D97-AF65-F5344CB8AC3E}">
        <p14:creationId xmlns:p14="http://schemas.microsoft.com/office/powerpoint/2010/main" val="371757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Processing and Window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70089" y="2667000"/>
            <a:ext cx="990600" cy="749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 </a:t>
            </a:r>
            <a:r>
              <a:rPr lang="en-US" dirty="0" err="1" smtClean="0"/>
              <a:t>Ch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1359" y="2863118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Analog Signal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3"/>
            <a:endCxn id="4" idx="1"/>
          </p:cNvCxnSpPr>
          <p:nvPr/>
        </p:nvCxnSpPr>
        <p:spPr>
          <a:xfrm flipV="1">
            <a:off x="1931177" y="3041560"/>
            <a:ext cx="238912" cy="6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465489" y="2667000"/>
            <a:ext cx="990600" cy="749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Anti-Aliasing Filter</a:t>
            </a:r>
            <a:endParaRPr lang="en-US" dirty="0"/>
          </a:p>
        </p:txBody>
      </p:sp>
      <p:cxnSp>
        <p:nvCxnSpPr>
          <p:cNvPr id="10" name="Straight Arrow Connector 9"/>
          <p:cNvCxnSpPr>
            <a:endCxn id="9" idx="1"/>
          </p:cNvCxnSpPr>
          <p:nvPr/>
        </p:nvCxnSpPr>
        <p:spPr>
          <a:xfrm flipV="1">
            <a:off x="3076507" y="3041560"/>
            <a:ext cx="388982" cy="6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831933" y="2673440"/>
            <a:ext cx="990600" cy="749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ADC</a:t>
            </a:r>
            <a:endParaRPr lang="en-US" dirty="0"/>
          </a:p>
        </p:txBody>
      </p:sp>
      <p:cxnSp>
        <p:nvCxnSpPr>
          <p:cNvPr id="12" name="Straight Arrow Connector 11"/>
          <p:cNvCxnSpPr>
            <a:endCxn id="11" idx="1"/>
          </p:cNvCxnSpPr>
          <p:nvPr/>
        </p:nvCxnSpPr>
        <p:spPr>
          <a:xfrm flipV="1">
            <a:off x="4442951" y="3048000"/>
            <a:ext cx="388982" cy="6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916125" y="4349809"/>
            <a:ext cx="990600" cy="749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Window</a:t>
            </a:r>
            <a:endParaRPr lang="en-US" dirty="0"/>
          </a:p>
        </p:txBody>
      </p:sp>
      <p:cxnSp>
        <p:nvCxnSpPr>
          <p:cNvPr id="14" name="Straight Arrow Connector 13"/>
          <p:cNvCxnSpPr>
            <a:endCxn id="13" idx="1"/>
          </p:cNvCxnSpPr>
          <p:nvPr/>
        </p:nvCxnSpPr>
        <p:spPr>
          <a:xfrm flipV="1">
            <a:off x="2527143" y="4724369"/>
            <a:ext cx="388982" cy="6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295707" y="4349809"/>
            <a:ext cx="906418" cy="749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FFT</a:t>
            </a:r>
            <a:endParaRPr lang="en-US" dirty="0"/>
          </a:p>
        </p:txBody>
      </p:sp>
      <p:cxnSp>
        <p:nvCxnSpPr>
          <p:cNvPr id="20" name="Straight Arrow Connector 19"/>
          <p:cNvCxnSpPr>
            <a:endCxn id="19" idx="1"/>
          </p:cNvCxnSpPr>
          <p:nvPr/>
        </p:nvCxnSpPr>
        <p:spPr>
          <a:xfrm flipV="1">
            <a:off x="3906725" y="4724369"/>
            <a:ext cx="388982" cy="6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675289" y="4343400"/>
            <a:ext cx="1135018" cy="749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Averaging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5202125" y="4717960"/>
            <a:ext cx="473164" cy="6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527143" y="3894423"/>
            <a:ext cx="3757746" cy="33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527143" y="3927520"/>
            <a:ext cx="0" cy="803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1" idx="3"/>
          </p:cNvCxnSpPr>
          <p:nvPr/>
        </p:nvCxnSpPr>
        <p:spPr>
          <a:xfrm flipV="1">
            <a:off x="6810307" y="4717959"/>
            <a:ext cx="47316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11" idx="3"/>
          </p:cNvCxnSpPr>
          <p:nvPr/>
        </p:nvCxnSpPr>
        <p:spPr>
          <a:xfrm>
            <a:off x="5822533" y="3048000"/>
            <a:ext cx="462356" cy="84467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283471" y="4533293"/>
            <a:ext cx="136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70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8/14/09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McDonald Observatory</a:t>
            </a:r>
          </a:p>
        </p:txBody>
      </p:sp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533400"/>
            <a:ext cx="4191000" cy="5334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Frequency Response</a:t>
            </a:r>
          </a:p>
        </p:txBody>
      </p:sp>
      <p:sp>
        <p:nvSpPr>
          <p:cNvPr id="271363" name="Text Box 3"/>
          <p:cNvSpPr txBox="1">
            <a:spLocks noChangeArrowheads="1"/>
          </p:cNvSpPr>
          <p:nvPr/>
        </p:nvSpPr>
        <p:spPr bwMode="auto">
          <a:xfrm>
            <a:off x="1019175" y="1162050"/>
            <a:ext cx="26289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1800">
                <a:latin typeface="Tahoma" panose="020B0604030504040204" pitchFamily="34" charset="0"/>
              </a:rPr>
              <a:t>7</a:t>
            </a:r>
            <a:r>
              <a:rPr lang="en-US" altLang="en-US" sz="1800" baseline="30000">
                <a:latin typeface="Tahoma" panose="020B0604030504040204" pitchFamily="34" charset="0"/>
              </a:rPr>
              <a:t>th</a:t>
            </a:r>
            <a:r>
              <a:rPr lang="en-US" altLang="en-US" sz="1800">
                <a:latin typeface="Tahoma" panose="020B0604030504040204" pitchFamily="34" charset="0"/>
              </a:rPr>
              <a:t> Frequency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altLang="en-US" sz="1800">
                <a:latin typeface="Tahoma" panose="020B0604030504040204" pitchFamily="34" charset="0"/>
              </a:rPr>
              <a:t>38.61 Hz</a:t>
            </a:r>
          </a:p>
        </p:txBody>
      </p:sp>
      <p:sp>
        <p:nvSpPr>
          <p:cNvPr id="271364" name="Text Box 4"/>
          <p:cNvSpPr txBox="1">
            <a:spLocks noChangeArrowheads="1"/>
          </p:cNvSpPr>
          <p:nvPr/>
        </p:nvSpPr>
        <p:spPr bwMode="auto">
          <a:xfrm>
            <a:off x="5562600" y="1219200"/>
            <a:ext cx="26289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1800">
                <a:latin typeface="Tahoma" panose="020B0604030504040204" pitchFamily="34" charset="0"/>
              </a:rPr>
              <a:t>8</a:t>
            </a:r>
            <a:r>
              <a:rPr lang="en-US" altLang="en-US" sz="1800" baseline="30000">
                <a:latin typeface="Tahoma" panose="020B0604030504040204" pitchFamily="34" charset="0"/>
              </a:rPr>
              <a:t>th</a:t>
            </a:r>
            <a:r>
              <a:rPr lang="en-US" altLang="en-US" sz="1800">
                <a:latin typeface="Tahoma" panose="020B0604030504040204" pitchFamily="34" charset="0"/>
              </a:rPr>
              <a:t> Frequency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altLang="en-US" sz="1800">
                <a:latin typeface="Tahoma" panose="020B0604030504040204" pitchFamily="34" charset="0"/>
              </a:rPr>
              <a:t>43.68 Hz</a:t>
            </a:r>
          </a:p>
        </p:txBody>
      </p:sp>
      <p:pic>
        <p:nvPicPr>
          <p:cNvPr id="271365" name="Picture 5" descr="WFC_7_P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4495800" cy="384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366" name="Picture 6" descr="WFC_7_P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2001838"/>
            <a:ext cx="4197350" cy="381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55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McDonald Observatory</a:t>
            </a:r>
          </a:p>
        </p:txBody>
      </p:sp>
      <p:pic>
        <p:nvPicPr>
          <p:cNvPr id="644109" name="Picture 13" descr="IMG_06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0" r="5315" b="13043"/>
          <a:stretch>
            <a:fillRect/>
          </a:stretch>
        </p:blipFill>
        <p:spPr bwMode="auto">
          <a:xfrm>
            <a:off x="1752600" y="1676400"/>
            <a:ext cx="342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rgbClr val="FF0000"/>
                </a:solidFill>
                <a:ea typeface="굴림" panose="020B0600000101010101" pitchFamily="34" charset="-127"/>
              </a:rPr>
              <a:t>WFC Structure Modal Test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44102" name="Line 6"/>
          <p:cNvSpPr>
            <a:spLocks noChangeShapeType="1"/>
          </p:cNvSpPr>
          <p:nvPr/>
        </p:nvSpPr>
        <p:spPr bwMode="auto">
          <a:xfrm>
            <a:off x="1371600" y="2362200"/>
            <a:ext cx="2362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4103" name="Text Box 7"/>
          <p:cNvSpPr txBox="1">
            <a:spLocks noChangeArrowheads="1"/>
          </p:cNvSpPr>
          <p:nvPr/>
        </p:nvSpPr>
        <p:spPr bwMode="auto">
          <a:xfrm>
            <a:off x="152400" y="2209800"/>
            <a:ext cx="1201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1400">
                <a:ea typeface="굴림" panose="020B0600000101010101" pitchFamily="34" charset="-127"/>
              </a:rPr>
              <a:t>Straps to hang</a:t>
            </a:r>
            <a:endParaRPr lang="en-US" altLang="en-US" sz="1400"/>
          </a:p>
        </p:txBody>
      </p:sp>
      <p:sp>
        <p:nvSpPr>
          <p:cNvPr id="644104" name="Text Box 8"/>
          <p:cNvSpPr txBox="1">
            <a:spLocks noChangeArrowheads="1"/>
          </p:cNvSpPr>
          <p:nvPr/>
        </p:nvSpPr>
        <p:spPr bwMode="auto">
          <a:xfrm>
            <a:off x="304800" y="3505200"/>
            <a:ext cx="1231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1400">
                <a:ea typeface="굴림" panose="020B0600000101010101" pitchFamily="34" charset="-127"/>
              </a:rPr>
              <a:t>Accelerometer</a:t>
            </a:r>
            <a:endParaRPr lang="en-US" altLang="en-US" sz="1400"/>
          </a:p>
        </p:txBody>
      </p:sp>
      <p:sp>
        <p:nvSpPr>
          <p:cNvPr id="644105" name="Line 9"/>
          <p:cNvSpPr>
            <a:spLocks noChangeShapeType="1"/>
          </p:cNvSpPr>
          <p:nvPr/>
        </p:nvSpPr>
        <p:spPr bwMode="auto">
          <a:xfrm>
            <a:off x="1600200" y="3657600"/>
            <a:ext cx="2286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4107" name="Line 11"/>
          <p:cNvSpPr>
            <a:spLocks noChangeShapeType="1"/>
          </p:cNvSpPr>
          <p:nvPr/>
        </p:nvSpPr>
        <p:spPr bwMode="auto">
          <a:xfrm>
            <a:off x="1295400" y="5715000"/>
            <a:ext cx="12192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4108" name="Text Box 12"/>
          <p:cNvSpPr txBox="1">
            <a:spLocks noChangeArrowheads="1"/>
          </p:cNvSpPr>
          <p:nvPr/>
        </p:nvSpPr>
        <p:spPr bwMode="auto">
          <a:xfrm>
            <a:off x="228600" y="5562600"/>
            <a:ext cx="1079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1400">
                <a:ea typeface="굴림" panose="020B0600000101010101" pitchFamily="34" charset="-127"/>
              </a:rPr>
              <a:t>DAQ device</a:t>
            </a:r>
            <a:endParaRPr lang="en-US" altLang="en-US" sz="1400"/>
          </a:p>
        </p:txBody>
      </p:sp>
      <p:sp>
        <p:nvSpPr>
          <p:cNvPr id="644110" name="Line 14"/>
          <p:cNvSpPr>
            <a:spLocks noChangeShapeType="1"/>
          </p:cNvSpPr>
          <p:nvPr/>
        </p:nvSpPr>
        <p:spPr bwMode="auto">
          <a:xfrm>
            <a:off x="1600200" y="3657600"/>
            <a:ext cx="21336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4111" name="Line 15"/>
          <p:cNvSpPr>
            <a:spLocks noChangeShapeType="1"/>
          </p:cNvSpPr>
          <p:nvPr/>
        </p:nvSpPr>
        <p:spPr bwMode="auto">
          <a:xfrm>
            <a:off x="1600200" y="3657600"/>
            <a:ext cx="2057400" cy="1905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004" y="1417638"/>
            <a:ext cx="3135796" cy="2351847"/>
          </a:xfrm>
        </p:spPr>
      </p:pic>
      <p:pic>
        <p:nvPicPr>
          <p:cNvPr id="22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684" y="4004503"/>
            <a:ext cx="32766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193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Acquisition and Analysis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10596" r="43378" b="32892"/>
          <a:stretch>
            <a:fillRect/>
          </a:stretch>
        </p:blipFill>
        <p:spPr bwMode="auto">
          <a:xfrm>
            <a:off x="457200" y="1828800"/>
            <a:ext cx="4038600" cy="298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t="4611" r="18965"/>
          <a:stretch>
            <a:fillRect/>
          </a:stretch>
        </p:blipFill>
        <p:spPr bwMode="auto">
          <a:xfrm>
            <a:off x="5194576" y="2057400"/>
            <a:ext cx="2895600" cy="278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17"/>
          <p:cNvSpPr>
            <a:spLocks noChangeShapeType="1"/>
          </p:cNvSpPr>
          <p:nvPr/>
        </p:nvSpPr>
        <p:spPr bwMode="auto">
          <a:xfrm flipH="1">
            <a:off x="7954818" y="2809875"/>
            <a:ext cx="35098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5336393" y="5172568"/>
            <a:ext cx="297603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ko-KR" sz="1400">
                <a:ea typeface="굴림" panose="020B0600000101010101" pitchFamily="34" charset="-127"/>
              </a:rPr>
              <a:t>Dominant mode:</a:t>
            </a:r>
          </a:p>
          <a:p>
            <a:r>
              <a:rPr lang="en-US" altLang="ko-KR" sz="1400">
                <a:ea typeface="굴림" panose="020B0600000101010101" pitchFamily="34" charset="-127"/>
              </a:rPr>
              <a:t>headring movement in z direction</a:t>
            </a:r>
          </a:p>
          <a:p>
            <a:r>
              <a:rPr lang="en-US" altLang="ko-KR" sz="1400">
                <a:ea typeface="굴림" panose="020B0600000101010101" pitchFamily="34" charset="-127"/>
              </a:rPr>
              <a:t>at 43Hz (FEA = 49Hz)</a:t>
            </a: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704982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Processing and Window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1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FFT based signal processing involves ADC.</a:t>
            </a:r>
          </a:p>
          <a:p>
            <a:pPr lvl="1"/>
            <a:r>
              <a:rPr lang="en-US" sz="2000" dirty="0" smtClean="0"/>
              <a:t>Analog to Digital Conversion</a:t>
            </a:r>
          </a:p>
          <a:p>
            <a:pPr lvl="1"/>
            <a:r>
              <a:rPr lang="en-US" sz="2000" dirty="0" smtClean="0"/>
              <a:t>Sampling, Nyquist frequency and frequency folding</a:t>
            </a:r>
          </a:p>
          <a:p>
            <a:pPr lvl="1"/>
            <a:r>
              <a:rPr lang="en-US" sz="2000" dirty="0" smtClean="0"/>
              <a:t>Aliasing (or Anti-aliasing: make 0 if higher than Nyquist freq.) </a:t>
            </a:r>
          </a:p>
          <a:p>
            <a:endParaRPr lang="en-US" sz="2400" dirty="0"/>
          </a:p>
        </p:txBody>
      </p:sp>
      <p:pic>
        <p:nvPicPr>
          <p:cNvPr id="1026" name="Picture 2" descr="http://zone.ni.com/images/reference/en-XX/help/371361H-01/loc_eps_aliasing_effect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7600"/>
            <a:ext cx="44005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9825" y="10699984"/>
            <a:ext cx="769620" cy="383271"/>
          </a:xfrm>
          <a:prstGeom prst="rect">
            <a:avLst/>
          </a:prstGeom>
        </p:spPr>
      </p:pic>
      <p:pic>
        <p:nvPicPr>
          <p:cNvPr id="1032" name="Picture 8" descr="Figure 2: FFT of 10Hz sinusoi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469" y="9492986"/>
            <a:ext cx="1825625" cy="90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10"/>
          <p:cNvSpPr/>
          <p:nvPr/>
        </p:nvSpPr>
        <p:spPr>
          <a:xfrm>
            <a:off x="5817476" y="4192840"/>
            <a:ext cx="1573924" cy="1241008"/>
          </a:xfrm>
          <a:custGeom>
            <a:avLst/>
            <a:gdLst>
              <a:gd name="connsiteX0" fmla="*/ 0 w 2259724"/>
              <a:gd name="connsiteY0" fmla="*/ 1177946 h 1241008"/>
              <a:gd name="connsiteX1" fmla="*/ 105103 w 2259724"/>
              <a:gd name="connsiteY1" fmla="*/ 1167436 h 1241008"/>
              <a:gd name="connsiteX2" fmla="*/ 178676 w 2259724"/>
              <a:gd name="connsiteY2" fmla="*/ 1146415 h 1241008"/>
              <a:gd name="connsiteX3" fmla="*/ 194441 w 2259724"/>
              <a:gd name="connsiteY3" fmla="*/ 1141160 h 1241008"/>
              <a:gd name="connsiteX4" fmla="*/ 210207 w 2259724"/>
              <a:gd name="connsiteY4" fmla="*/ 1130650 h 1241008"/>
              <a:gd name="connsiteX5" fmla="*/ 231227 w 2259724"/>
              <a:gd name="connsiteY5" fmla="*/ 1120139 h 1241008"/>
              <a:gd name="connsiteX6" fmla="*/ 241738 w 2259724"/>
              <a:gd name="connsiteY6" fmla="*/ 1109629 h 1241008"/>
              <a:gd name="connsiteX7" fmla="*/ 257503 w 2259724"/>
              <a:gd name="connsiteY7" fmla="*/ 1104374 h 1241008"/>
              <a:gd name="connsiteX8" fmla="*/ 294290 w 2259724"/>
              <a:gd name="connsiteY8" fmla="*/ 1093863 h 1241008"/>
              <a:gd name="connsiteX9" fmla="*/ 325821 w 2259724"/>
              <a:gd name="connsiteY9" fmla="*/ 1072843 h 1241008"/>
              <a:gd name="connsiteX10" fmla="*/ 357352 w 2259724"/>
              <a:gd name="connsiteY10" fmla="*/ 1057077 h 1241008"/>
              <a:gd name="connsiteX11" fmla="*/ 373117 w 2259724"/>
              <a:gd name="connsiteY11" fmla="*/ 1041312 h 1241008"/>
              <a:gd name="connsiteX12" fmla="*/ 394138 w 2259724"/>
              <a:gd name="connsiteY12" fmla="*/ 1030801 h 1241008"/>
              <a:gd name="connsiteX13" fmla="*/ 436179 w 2259724"/>
              <a:gd name="connsiteY13" fmla="*/ 1004526 h 1241008"/>
              <a:gd name="connsiteX14" fmla="*/ 446690 w 2259724"/>
              <a:gd name="connsiteY14" fmla="*/ 988760 h 1241008"/>
              <a:gd name="connsiteX15" fmla="*/ 467710 w 2259724"/>
              <a:gd name="connsiteY15" fmla="*/ 972994 h 1241008"/>
              <a:gd name="connsiteX16" fmla="*/ 472965 w 2259724"/>
              <a:gd name="connsiteY16" fmla="*/ 957229 h 1241008"/>
              <a:gd name="connsiteX17" fmla="*/ 483476 w 2259724"/>
              <a:gd name="connsiteY17" fmla="*/ 946719 h 1241008"/>
              <a:gd name="connsiteX18" fmla="*/ 493986 w 2259724"/>
              <a:gd name="connsiteY18" fmla="*/ 930953 h 1241008"/>
              <a:gd name="connsiteX19" fmla="*/ 509752 w 2259724"/>
              <a:gd name="connsiteY19" fmla="*/ 920443 h 1241008"/>
              <a:gd name="connsiteX20" fmla="*/ 551793 w 2259724"/>
              <a:gd name="connsiteY20" fmla="*/ 888912 h 1241008"/>
              <a:gd name="connsiteX21" fmla="*/ 583324 w 2259724"/>
              <a:gd name="connsiteY21" fmla="*/ 862636 h 1241008"/>
              <a:gd name="connsiteX22" fmla="*/ 635876 w 2259724"/>
              <a:gd name="connsiteY22" fmla="*/ 815339 h 1241008"/>
              <a:gd name="connsiteX23" fmla="*/ 651641 w 2259724"/>
              <a:gd name="connsiteY23" fmla="*/ 804829 h 1241008"/>
              <a:gd name="connsiteX24" fmla="*/ 672662 w 2259724"/>
              <a:gd name="connsiteY24" fmla="*/ 783808 h 1241008"/>
              <a:gd name="connsiteX25" fmla="*/ 693683 w 2259724"/>
              <a:gd name="connsiteY25" fmla="*/ 752277 h 1241008"/>
              <a:gd name="connsiteX26" fmla="*/ 719958 w 2259724"/>
              <a:gd name="connsiteY26" fmla="*/ 726001 h 1241008"/>
              <a:gd name="connsiteX27" fmla="*/ 740979 w 2259724"/>
              <a:gd name="connsiteY27" fmla="*/ 689215 h 1241008"/>
              <a:gd name="connsiteX28" fmla="*/ 751490 w 2259724"/>
              <a:gd name="connsiteY28" fmla="*/ 647174 h 1241008"/>
              <a:gd name="connsiteX29" fmla="*/ 756745 w 2259724"/>
              <a:gd name="connsiteY29" fmla="*/ 631408 h 1241008"/>
              <a:gd name="connsiteX30" fmla="*/ 767255 w 2259724"/>
              <a:gd name="connsiteY30" fmla="*/ 615643 h 1241008"/>
              <a:gd name="connsiteX31" fmla="*/ 777765 w 2259724"/>
              <a:gd name="connsiteY31" fmla="*/ 573601 h 1241008"/>
              <a:gd name="connsiteX32" fmla="*/ 788276 w 2259724"/>
              <a:gd name="connsiteY32" fmla="*/ 536815 h 1241008"/>
              <a:gd name="connsiteX33" fmla="*/ 804041 w 2259724"/>
              <a:gd name="connsiteY33" fmla="*/ 479008 h 1241008"/>
              <a:gd name="connsiteX34" fmla="*/ 814552 w 2259724"/>
              <a:gd name="connsiteY34" fmla="*/ 463243 h 1241008"/>
              <a:gd name="connsiteX35" fmla="*/ 825062 w 2259724"/>
              <a:gd name="connsiteY35" fmla="*/ 452732 h 1241008"/>
              <a:gd name="connsiteX36" fmla="*/ 846083 w 2259724"/>
              <a:gd name="connsiteY36" fmla="*/ 421201 h 1241008"/>
              <a:gd name="connsiteX37" fmla="*/ 856593 w 2259724"/>
              <a:gd name="connsiteY37" fmla="*/ 405436 h 1241008"/>
              <a:gd name="connsiteX38" fmla="*/ 888124 w 2259724"/>
              <a:gd name="connsiteY38" fmla="*/ 347629 h 1241008"/>
              <a:gd name="connsiteX39" fmla="*/ 909145 w 2259724"/>
              <a:gd name="connsiteY39" fmla="*/ 310843 h 1241008"/>
              <a:gd name="connsiteX40" fmla="*/ 914400 w 2259724"/>
              <a:gd name="connsiteY40" fmla="*/ 289822 h 1241008"/>
              <a:gd name="connsiteX41" fmla="*/ 930165 w 2259724"/>
              <a:gd name="connsiteY41" fmla="*/ 258291 h 1241008"/>
              <a:gd name="connsiteX42" fmla="*/ 935421 w 2259724"/>
              <a:gd name="connsiteY42" fmla="*/ 232015 h 1241008"/>
              <a:gd name="connsiteX43" fmla="*/ 945931 w 2259724"/>
              <a:gd name="connsiteY43" fmla="*/ 189974 h 1241008"/>
              <a:gd name="connsiteX44" fmla="*/ 951186 w 2259724"/>
              <a:gd name="connsiteY44" fmla="*/ 158443 h 1241008"/>
              <a:gd name="connsiteX45" fmla="*/ 961696 w 2259724"/>
              <a:gd name="connsiteY45" fmla="*/ 126912 h 1241008"/>
              <a:gd name="connsiteX46" fmla="*/ 972207 w 2259724"/>
              <a:gd name="connsiteY46" fmla="*/ 84870 h 1241008"/>
              <a:gd name="connsiteX47" fmla="*/ 977462 w 2259724"/>
              <a:gd name="connsiteY47" fmla="*/ 63850 h 1241008"/>
              <a:gd name="connsiteX48" fmla="*/ 982717 w 2259724"/>
              <a:gd name="connsiteY48" fmla="*/ 48084 h 1241008"/>
              <a:gd name="connsiteX49" fmla="*/ 998483 w 2259724"/>
              <a:gd name="connsiteY49" fmla="*/ 32319 h 1241008"/>
              <a:gd name="connsiteX50" fmla="*/ 1008993 w 2259724"/>
              <a:gd name="connsiteY50" fmla="*/ 788 h 1241008"/>
              <a:gd name="connsiteX51" fmla="*/ 1061545 w 2259724"/>
              <a:gd name="connsiteY51" fmla="*/ 32319 h 1241008"/>
              <a:gd name="connsiteX52" fmla="*/ 1082565 w 2259724"/>
              <a:gd name="connsiteY52" fmla="*/ 58594 h 1241008"/>
              <a:gd name="connsiteX53" fmla="*/ 1108841 w 2259724"/>
              <a:gd name="connsiteY53" fmla="*/ 100636 h 1241008"/>
              <a:gd name="connsiteX54" fmla="*/ 1135117 w 2259724"/>
              <a:gd name="connsiteY54" fmla="*/ 168953 h 1241008"/>
              <a:gd name="connsiteX55" fmla="*/ 1140372 w 2259724"/>
              <a:gd name="connsiteY55" fmla="*/ 184719 h 1241008"/>
              <a:gd name="connsiteX56" fmla="*/ 1145627 w 2259724"/>
              <a:gd name="connsiteY56" fmla="*/ 200484 h 1241008"/>
              <a:gd name="connsiteX57" fmla="*/ 1161393 w 2259724"/>
              <a:gd name="connsiteY57" fmla="*/ 242526 h 1241008"/>
              <a:gd name="connsiteX58" fmla="*/ 1187669 w 2259724"/>
              <a:gd name="connsiteY58" fmla="*/ 284567 h 1241008"/>
              <a:gd name="connsiteX59" fmla="*/ 1192924 w 2259724"/>
              <a:gd name="connsiteY59" fmla="*/ 305588 h 1241008"/>
              <a:gd name="connsiteX60" fmla="*/ 1198179 w 2259724"/>
              <a:gd name="connsiteY60" fmla="*/ 347629 h 1241008"/>
              <a:gd name="connsiteX61" fmla="*/ 1203434 w 2259724"/>
              <a:gd name="connsiteY61" fmla="*/ 384415 h 1241008"/>
              <a:gd name="connsiteX62" fmla="*/ 1208690 w 2259724"/>
              <a:gd name="connsiteY62" fmla="*/ 415946 h 1241008"/>
              <a:gd name="connsiteX63" fmla="*/ 1229710 w 2259724"/>
              <a:gd name="connsiteY63" fmla="*/ 468498 h 1241008"/>
              <a:gd name="connsiteX64" fmla="*/ 1245476 w 2259724"/>
              <a:gd name="connsiteY64" fmla="*/ 521050 h 1241008"/>
              <a:gd name="connsiteX65" fmla="*/ 1266496 w 2259724"/>
              <a:gd name="connsiteY65" fmla="*/ 568346 h 1241008"/>
              <a:gd name="connsiteX66" fmla="*/ 1292772 w 2259724"/>
              <a:gd name="connsiteY66" fmla="*/ 594622 h 1241008"/>
              <a:gd name="connsiteX67" fmla="*/ 1329558 w 2259724"/>
              <a:gd name="connsiteY67" fmla="*/ 620898 h 1241008"/>
              <a:gd name="connsiteX68" fmla="*/ 1350579 w 2259724"/>
              <a:gd name="connsiteY68" fmla="*/ 647174 h 1241008"/>
              <a:gd name="connsiteX69" fmla="*/ 1376855 w 2259724"/>
              <a:gd name="connsiteY69" fmla="*/ 678705 h 1241008"/>
              <a:gd name="connsiteX70" fmla="*/ 1382110 w 2259724"/>
              <a:gd name="connsiteY70" fmla="*/ 694470 h 1241008"/>
              <a:gd name="connsiteX71" fmla="*/ 1392621 w 2259724"/>
              <a:gd name="connsiteY71" fmla="*/ 731257 h 1241008"/>
              <a:gd name="connsiteX72" fmla="*/ 1413641 w 2259724"/>
              <a:gd name="connsiteY72" fmla="*/ 762788 h 1241008"/>
              <a:gd name="connsiteX73" fmla="*/ 1424152 w 2259724"/>
              <a:gd name="connsiteY73" fmla="*/ 778553 h 1241008"/>
              <a:gd name="connsiteX74" fmla="*/ 1429407 w 2259724"/>
              <a:gd name="connsiteY74" fmla="*/ 799574 h 1241008"/>
              <a:gd name="connsiteX75" fmla="*/ 1455683 w 2259724"/>
              <a:gd name="connsiteY75" fmla="*/ 831105 h 1241008"/>
              <a:gd name="connsiteX76" fmla="*/ 1481958 w 2259724"/>
              <a:gd name="connsiteY76" fmla="*/ 852126 h 1241008"/>
              <a:gd name="connsiteX77" fmla="*/ 1513490 w 2259724"/>
              <a:gd name="connsiteY77" fmla="*/ 873146 h 1241008"/>
              <a:gd name="connsiteX78" fmla="*/ 1545021 w 2259724"/>
              <a:gd name="connsiteY78" fmla="*/ 883657 h 1241008"/>
              <a:gd name="connsiteX79" fmla="*/ 1581807 w 2259724"/>
              <a:gd name="connsiteY79" fmla="*/ 909932 h 1241008"/>
              <a:gd name="connsiteX80" fmla="*/ 1629103 w 2259724"/>
              <a:gd name="connsiteY80" fmla="*/ 936208 h 1241008"/>
              <a:gd name="connsiteX81" fmla="*/ 1671145 w 2259724"/>
              <a:gd name="connsiteY81" fmla="*/ 972994 h 1241008"/>
              <a:gd name="connsiteX82" fmla="*/ 1686910 w 2259724"/>
              <a:gd name="connsiteY82" fmla="*/ 978250 h 1241008"/>
              <a:gd name="connsiteX83" fmla="*/ 1707931 w 2259724"/>
              <a:gd name="connsiteY83" fmla="*/ 1004526 h 1241008"/>
              <a:gd name="connsiteX84" fmla="*/ 1713186 w 2259724"/>
              <a:gd name="connsiteY84" fmla="*/ 1025546 h 1241008"/>
              <a:gd name="connsiteX85" fmla="*/ 1744717 w 2259724"/>
              <a:gd name="connsiteY85" fmla="*/ 1036057 h 1241008"/>
              <a:gd name="connsiteX86" fmla="*/ 1770993 w 2259724"/>
              <a:gd name="connsiteY86" fmla="*/ 1046567 h 1241008"/>
              <a:gd name="connsiteX87" fmla="*/ 1786758 w 2259724"/>
              <a:gd name="connsiteY87" fmla="*/ 1057077 h 1241008"/>
              <a:gd name="connsiteX88" fmla="*/ 1802524 w 2259724"/>
              <a:gd name="connsiteY88" fmla="*/ 1072843 h 1241008"/>
              <a:gd name="connsiteX89" fmla="*/ 1860331 w 2259724"/>
              <a:gd name="connsiteY89" fmla="*/ 1093863 h 1241008"/>
              <a:gd name="connsiteX90" fmla="*/ 1933903 w 2259724"/>
              <a:gd name="connsiteY90" fmla="*/ 1141160 h 1241008"/>
              <a:gd name="connsiteX91" fmla="*/ 1975945 w 2259724"/>
              <a:gd name="connsiteY91" fmla="*/ 1156926 h 1241008"/>
              <a:gd name="connsiteX92" fmla="*/ 2112579 w 2259724"/>
              <a:gd name="connsiteY92" fmla="*/ 1235753 h 1241008"/>
              <a:gd name="connsiteX93" fmla="*/ 2259724 w 2259724"/>
              <a:gd name="connsiteY93" fmla="*/ 1241008 h 124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2259724" h="1241008">
                <a:moveTo>
                  <a:pt x="0" y="1177946"/>
                </a:moveTo>
                <a:cubicBezTo>
                  <a:pt x="39989" y="1174870"/>
                  <a:pt x="67768" y="1174224"/>
                  <a:pt x="105103" y="1167436"/>
                </a:cubicBezTo>
                <a:cubicBezTo>
                  <a:pt x="121439" y="1164466"/>
                  <a:pt x="175997" y="1147239"/>
                  <a:pt x="178676" y="1146415"/>
                </a:cubicBezTo>
                <a:cubicBezTo>
                  <a:pt x="183970" y="1144786"/>
                  <a:pt x="189487" y="1143637"/>
                  <a:pt x="194441" y="1141160"/>
                </a:cubicBezTo>
                <a:cubicBezTo>
                  <a:pt x="200090" y="1138335"/>
                  <a:pt x="204723" y="1133784"/>
                  <a:pt x="210207" y="1130650"/>
                </a:cubicBezTo>
                <a:cubicBezTo>
                  <a:pt x="217009" y="1126763"/>
                  <a:pt x="224709" y="1124484"/>
                  <a:pt x="231227" y="1120139"/>
                </a:cubicBezTo>
                <a:cubicBezTo>
                  <a:pt x="235350" y="1117391"/>
                  <a:pt x="237489" y="1112178"/>
                  <a:pt x="241738" y="1109629"/>
                </a:cubicBezTo>
                <a:cubicBezTo>
                  <a:pt x="246488" y="1106779"/>
                  <a:pt x="252177" y="1105896"/>
                  <a:pt x="257503" y="1104374"/>
                </a:cubicBezTo>
                <a:cubicBezTo>
                  <a:pt x="303676" y="1091182"/>
                  <a:pt x="256503" y="1106460"/>
                  <a:pt x="294290" y="1093863"/>
                </a:cubicBezTo>
                <a:cubicBezTo>
                  <a:pt x="324178" y="1063975"/>
                  <a:pt x="295397" y="1088055"/>
                  <a:pt x="325821" y="1072843"/>
                </a:cubicBezTo>
                <a:cubicBezTo>
                  <a:pt x="366570" y="1052468"/>
                  <a:pt x="317723" y="1070286"/>
                  <a:pt x="357352" y="1057077"/>
                </a:cubicBezTo>
                <a:cubicBezTo>
                  <a:pt x="362607" y="1051822"/>
                  <a:pt x="367070" y="1045632"/>
                  <a:pt x="373117" y="1041312"/>
                </a:cubicBezTo>
                <a:cubicBezTo>
                  <a:pt x="379492" y="1036758"/>
                  <a:pt x="387290" y="1034606"/>
                  <a:pt x="394138" y="1030801"/>
                </a:cubicBezTo>
                <a:cubicBezTo>
                  <a:pt x="413159" y="1020234"/>
                  <a:pt x="419750" y="1015479"/>
                  <a:pt x="436179" y="1004526"/>
                </a:cubicBezTo>
                <a:cubicBezTo>
                  <a:pt x="439683" y="999271"/>
                  <a:pt x="442224" y="993226"/>
                  <a:pt x="446690" y="988760"/>
                </a:cubicBezTo>
                <a:cubicBezTo>
                  <a:pt x="452883" y="982567"/>
                  <a:pt x="462103" y="979723"/>
                  <a:pt x="467710" y="972994"/>
                </a:cubicBezTo>
                <a:cubicBezTo>
                  <a:pt x="471256" y="968739"/>
                  <a:pt x="470115" y="961979"/>
                  <a:pt x="472965" y="957229"/>
                </a:cubicBezTo>
                <a:cubicBezTo>
                  <a:pt x="475514" y="952980"/>
                  <a:pt x="480381" y="950588"/>
                  <a:pt x="483476" y="946719"/>
                </a:cubicBezTo>
                <a:cubicBezTo>
                  <a:pt x="487422" y="941787"/>
                  <a:pt x="489520" y="935419"/>
                  <a:pt x="493986" y="930953"/>
                </a:cubicBezTo>
                <a:cubicBezTo>
                  <a:pt x="498452" y="926487"/>
                  <a:pt x="504644" y="924158"/>
                  <a:pt x="509752" y="920443"/>
                </a:cubicBezTo>
                <a:cubicBezTo>
                  <a:pt x="523919" y="910140"/>
                  <a:pt x="538831" y="900695"/>
                  <a:pt x="551793" y="888912"/>
                </a:cubicBezTo>
                <a:cubicBezTo>
                  <a:pt x="584947" y="858771"/>
                  <a:pt x="550353" y="873626"/>
                  <a:pt x="583324" y="862636"/>
                </a:cubicBezTo>
                <a:cubicBezTo>
                  <a:pt x="604931" y="841029"/>
                  <a:pt x="605570" y="839584"/>
                  <a:pt x="635876" y="815339"/>
                </a:cubicBezTo>
                <a:cubicBezTo>
                  <a:pt x="640808" y="811394"/>
                  <a:pt x="646846" y="808939"/>
                  <a:pt x="651641" y="804829"/>
                </a:cubicBezTo>
                <a:cubicBezTo>
                  <a:pt x="659165" y="798380"/>
                  <a:pt x="666472" y="791546"/>
                  <a:pt x="672662" y="783808"/>
                </a:cubicBezTo>
                <a:cubicBezTo>
                  <a:pt x="680553" y="773944"/>
                  <a:pt x="693683" y="752277"/>
                  <a:pt x="693683" y="752277"/>
                </a:cubicBezTo>
                <a:cubicBezTo>
                  <a:pt x="707537" y="710714"/>
                  <a:pt x="685326" y="764963"/>
                  <a:pt x="719958" y="726001"/>
                </a:cubicBezTo>
                <a:cubicBezTo>
                  <a:pt x="729341" y="715445"/>
                  <a:pt x="733972" y="701477"/>
                  <a:pt x="740979" y="689215"/>
                </a:cubicBezTo>
                <a:cubicBezTo>
                  <a:pt x="744483" y="675201"/>
                  <a:pt x="746922" y="660878"/>
                  <a:pt x="751490" y="647174"/>
                </a:cubicBezTo>
                <a:cubicBezTo>
                  <a:pt x="753242" y="641919"/>
                  <a:pt x="754268" y="636363"/>
                  <a:pt x="756745" y="631408"/>
                </a:cubicBezTo>
                <a:cubicBezTo>
                  <a:pt x="759569" y="625759"/>
                  <a:pt x="763752" y="620898"/>
                  <a:pt x="767255" y="615643"/>
                </a:cubicBezTo>
                <a:cubicBezTo>
                  <a:pt x="770758" y="601629"/>
                  <a:pt x="773796" y="587490"/>
                  <a:pt x="777765" y="573601"/>
                </a:cubicBezTo>
                <a:cubicBezTo>
                  <a:pt x="781269" y="561339"/>
                  <a:pt x="785183" y="549187"/>
                  <a:pt x="788276" y="536815"/>
                </a:cubicBezTo>
                <a:cubicBezTo>
                  <a:pt x="792224" y="521023"/>
                  <a:pt x="795022" y="492535"/>
                  <a:pt x="804041" y="479008"/>
                </a:cubicBezTo>
                <a:cubicBezTo>
                  <a:pt x="807545" y="473753"/>
                  <a:pt x="810606" y="468175"/>
                  <a:pt x="814552" y="463243"/>
                </a:cubicBezTo>
                <a:cubicBezTo>
                  <a:pt x="817647" y="459374"/>
                  <a:pt x="822089" y="456696"/>
                  <a:pt x="825062" y="452732"/>
                </a:cubicBezTo>
                <a:cubicBezTo>
                  <a:pt x="832641" y="442626"/>
                  <a:pt x="839076" y="431711"/>
                  <a:pt x="846083" y="421201"/>
                </a:cubicBezTo>
                <a:lnTo>
                  <a:pt x="856593" y="405436"/>
                </a:lnTo>
                <a:cubicBezTo>
                  <a:pt x="867944" y="371381"/>
                  <a:pt x="856315" y="402159"/>
                  <a:pt x="888124" y="347629"/>
                </a:cubicBezTo>
                <a:cubicBezTo>
                  <a:pt x="919231" y="294303"/>
                  <a:pt x="879960" y="354616"/>
                  <a:pt x="909145" y="310843"/>
                </a:cubicBezTo>
                <a:cubicBezTo>
                  <a:pt x="910897" y="303836"/>
                  <a:pt x="911555" y="296461"/>
                  <a:pt x="914400" y="289822"/>
                </a:cubicBezTo>
                <a:cubicBezTo>
                  <a:pt x="929816" y="253850"/>
                  <a:pt x="921305" y="293729"/>
                  <a:pt x="930165" y="258291"/>
                </a:cubicBezTo>
                <a:cubicBezTo>
                  <a:pt x="932331" y="249626"/>
                  <a:pt x="933254" y="240680"/>
                  <a:pt x="935421" y="232015"/>
                </a:cubicBezTo>
                <a:cubicBezTo>
                  <a:pt x="947573" y="183409"/>
                  <a:pt x="933022" y="260974"/>
                  <a:pt x="945931" y="189974"/>
                </a:cubicBezTo>
                <a:cubicBezTo>
                  <a:pt x="947837" y="179491"/>
                  <a:pt x="948602" y="168780"/>
                  <a:pt x="951186" y="158443"/>
                </a:cubicBezTo>
                <a:cubicBezTo>
                  <a:pt x="953873" y="147695"/>
                  <a:pt x="958652" y="137565"/>
                  <a:pt x="961696" y="126912"/>
                </a:cubicBezTo>
                <a:cubicBezTo>
                  <a:pt x="965664" y="113022"/>
                  <a:pt x="968703" y="98884"/>
                  <a:pt x="972207" y="84870"/>
                </a:cubicBezTo>
                <a:cubicBezTo>
                  <a:pt x="973959" y="77863"/>
                  <a:pt x="975178" y="70702"/>
                  <a:pt x="977462" y="63850"/>
                </a:cubicBezTo>
                <a:cubicBezTo>
                  <a:pt x="979214" y="58595"/>
                  <a:pt x="979644" y="52693"/>
                  <a:pt x="982717" y="48084"/>
                </a:cubicBezTo>
                <a:cubicBezTo>
                  <a:pt x="986840" y="41900"/>
                  <a:pt x="993228" y="37574"/>
                  <a:pt x="998483" y="32319"/>
                </a:cubicBezTo>
                <a:cubicBezTo>
                  <a:pt x="1001986" y="21809"/>
                  <a:pt x="999493" y="-4912"/>
                  <a:pt x="1008993" y="788"/>
                </a:cubicBezTo>
                <a:lnTo>
                  <a:pt x="1061545" y="32319"/>
                </a:lnTo>
                <a:cubicBezTo>
                  <a:pt x="1068552" y="41077"/>
                  <a:pt x="1076794" y="48976"/>
                  <a:pt x="1082565" y="58594"/>
                </a:cubicBezTo>
                <a:cubicBezTo>
                  <a:pt x="1112425" y="108360"/>
                  <a:pt x="1073337" y="65129"/>
                  <a:pt x="1108841" y="100636"/>
                </a:cubicBezTo>
                <a:cubicBezTo>
                  <a:pt x="1128970" y="147603"/>
                  <a:pt x="1120389" y="124767"/>
                  <a:pt x="1135117" y="168953"/>
                </a:cubicBezTo>
                <a:lnTo>
                  <a:pt x="1140372" y="184719"/>
                </a:lnTo>
                <a:cubicBezTo>
                  <a:pt x="1142124" y="189974"/>
                  <a:pt x="1144541" y="195052"/>
                  <a:pt x="1145627" y="200484"/>
                </a:cubicBezTo>
                <a:cubicBezTo>
                  <a:pt x="1155767" y="251179"/>
                  <a:pt x="1143351" y="206440"/>
                  <a:pt x="1161393" y="242526"/>
                </a:cubicBezTo>
                <a:cubicBezTo>
                  <a:pt x="1181297" y="282336"/>
                  <a:pt x="1160006" y="256904"/>
                  <a:pt x="1187669" y="284567"/>
                </a:cubicBezTo>
                <a:cubicBezTo>
                  <a:pt x="1189421" y="291574"/>
                  <a:pt x="1191737" y="298464"/>
                  <a:pt x="1192924" y="305588"/>
                </a:cubicBezTo>
                <a:cubicBezTo>
                  <a:pt x="1195246" y="319519"/>
                  <a:pt x="1196313" y="333630"/>
                  <a:pt x="1198179" y="347629"/>
                </a:cubicBezTo>
                <a:cubicBezTo>
                  <a:pt x="1199816" y="359907"/>
                  <a:pt x="1201550" y="372173"/>
                  <a:pt x="1203434" y="384415"/>
                </a:cubicBezTo>
                <a:cubicBezTo>
                  <a:pt x="1205054" y="394946"/>
                  <a:pt x="1205512" y="405776"/>
                  <a:pt x="1208690" y="415946"/>
                </a:cubicBezTo>
                <a:cubicBezTo>
                  <a:pt x="1214317" y="433954"/>
                  <a:pt x="1226010" y="449998"/>
                  <a:pt x="1229710" y="468498"/>
                </a:cubicBezTo>
                <a:cubicBezTo>
                  <a:pt x="1238270" y="511301"/>
                  <a:pt x="1230111" y="478796"/>
                  <a:pt x="1245476" y="521050"/>
                </a:cubicBezTo>
                <a:cubicBezTo>
                  <a:pt x="1253437" y="542943"/>
                  <a:pt x="1252432" y="552273"/>
                  <a:pt x="1266496" y="568346"/>
                </a:cubicBezTo>
                <a:cubicBezTo>
                  <a:pt x="1274653" y="577668"/>
                  <a:pt x="1283514" y="586393"/>
                  <a:pt x="1292772" y="594622"/>
                </a:cubicBezTo>
                <a:cubicBezTo>
                  <a:pt x="1302551" y="603314"/>
                  <a:pt x="1318255" y="613363"/>
                  <a:pt x="1329558" y="620898"/>
                </a:cubicBezTo>
                <a:cubicBezTo>
                  <a:pt x="1342107" y="658538"/>
                  <a:pt x="1324167" y="615480"/>
                  <a:pt x="1350579" y="647174"/>
                </a:cubicBezTo>
                <a:cubicBezTo>
                  <a:pt x="1383917" y="687179"/>
                  <a:pt x="1338446" y="653097"/>
                  <a:pt x="1376855" y="678705"/>
                </a:cubicBezTo>
                <a:cubicBezTo>
                  <a:pt x="1378607" y="683960"/>
                  <a:pt x="1380518" y="689164"/>
                  <a:pt x="1382110" y="694470"/>
                </a:cubicBezTo>
                <a:cubicBezTo>
                  <a:pt x="1385775" y="706685"/>
                  <a:pt x="1387277" y="719678"/>
                  <a:pt x="1392621" y="731257"/>
                </a:cubicBezTo>
                <a:cubicBezTo>
                  <a:pt x="1397914" y="742726"/>
                  <a:pt x="1406634" y="752278"/>
                  <a:pt x="1413641" y="762788"/>
                </a:cubicBezTo>
                <a:lnTo>
                  <a:pt x="1424152" y="778553"/>
                </a:lnTo>
                <a:cubicBezTo>
                  <a:pt x="1425904" y="785560"/>
                  <a:pt x="1426562" y="792935"/>
                  <a:pt x="1429407" y="799574"/>
                </a:cubicBezTo>
                <a:cubicBezTo>
                  <a:pt x="1436314" y="815691"/>
                  <a:pt x="1444543" y="817737"/>
                  <a:pt x="1455683" y="831105"/>
                </a:cubicBezTo>
                <a:cubicBezTo>
                  <a:pt x="1473968" y="853047"/>
                  <a:pt x="1456077" y="843497"/>
                  <a:pt x="1481958" y="852126"/>
                </a:cubicBezTo>
                <a:cubicBezTo>
                  <a:pt x="1495326" y="865493"/>
                  <a:pt x="1492279" y="864662"/>
                  <a:pt x="1513490" y="873146"/>
                </a:cubicBezTo>
                <a:cubicBezTo>
                  <a:pt x="1523777" y="877261"/>
                  <a:pt x="1545021" y="883657"/>
                  <a:pt x="1545021" y="883657"/>
                </a:cubicBezTo>
                <a:cubicBezTo>
                  <a:pt x="1557283" y="892415"/>
                  <a:pt x="1569094" y="901842"/>
                  <a:pt x="1581807" y="909932"/>
                </a:cubicBezTo>
                <a:cubicBezTo>
                  <a:pt x="1614734" y="930886"/>
                  <a:pt x="1592496" y="908753"/>
                  <a:pt x="1629103" y="936208"/>
                </a:cubicBezTo>
                <a:cubicBezTo>
                  <a:pt x="1670447" y="967216"/>
                  <a:pt x="1612433" y="936298"/>
                  <a:pt x="1671145" y="972994"/>
                </a:cubicBezTo>
                <a:cubicBezTo>
                  <a:pt x="1675842" y="975930"/>
                  <a:pt x="1681655" y="976498"/>
                  <a:pt x="1686910" y="978250"/>
                </a:cubicBezTo>
                <a:cubicBezTo>
                  <a:pt x="1693917" y="987009"/>
                  <a:pt x="1702484" y="994721"/>
                  <a:pt x="1707931" y="1004526"/>
                </a:cubicBezTo>
                <a:cubicBezTo>
                  <a:pt x="1711439" y="1010839"/>
                  <a:pt x="1707702" y="1020846"/>
                  <a:pt x="1713186" y="1025546"/>
                </a:cubicBezTo>
                <a:cubicBezTo>
                  <a:pt x="1721598" y="1032756"/>
                  <a:pt x="1734305" y="1032271"/>
                  <a:pt x="1744717" y="1036057"/>
                </a:cubicBezTo>
                <a:cubicBezTo>
                  <a:pt x="1753582" y="1039281"/>
                  <a:pt x="1762556" y="1042348"/>
                  <a:pt x="1770993" y="1046567"/>
                </a:cubicBezTo>
                <a:cubicBezTo>
                  <a:pt x="1776642" y="1049391"/>
                  <a:pt x="1781906" y="1053034"/>
                  <a:pt x="1786758" y="1057077"/>
                </a:cubicBezTo>
                <a:cubicBezTo>
                  <a:pt x="1792468" y="1061835"/>
                  <a:pt x="1795876" y="1069519"/>
                  <a:pt x="1802524" y="1072843"/>
                </a:cubicBezTo>
                <a:cubicBezTo>
                  <a:pt x="1820863" y="1082012"/>
                  <a:pt x="1842140" y="1084404"/>
                  <a:pt x="1860331" y="1093863"/>
                </a:cubicBezTo>
                <a:cubicBezTo>
                  <a:pt x="1886197" y="1107313"/>
                  <a:pt x="1906605" y="1130923"/>
                  <a:pt x="1933903" y="1141160"/>
                </a:cubicBezTo>
                <a:cubicBezTo>
                  <a:pt x="1947917" y="1146415"/>
                  <a:pt x="1962717" y="1149923"/>
                  <a:pt x="1975945" y="1156926"/>
                </a:cubicBezTo>
                <a:cubicBezTo>
                  <a:pt x="2022415" y="1181528"/>
                  <a:pt x="2060032" y="1233876"/>
                  <a:pt x="2112579" y="1235753"/>
                </a:cubicBezTo>
                <a:lnTo>
                  <a:pt x="2259724" y="124100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817476" y="5485744"/>
            <a:ext cx="3250324" cy="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817476" y="3962400"/>
            <a:ext cx="0" cy="1523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220423" y="5520559"/>
            <a:ext cx="341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fs</a:t>
            </a:r>
            <a:endParaRPr lang="en-US" dirty="0"/>
          </a:p>
        </p:txBody>
      </p:sp>
      <p:sp>
        <p:nvSpPr>
          <p:cNvPr id="27" name="Freeform 26"/>
          <p:cNvSpPr/>
          <p:nvPr/>
        </p:nvSpPr>
        <p:spPr>
          <a:xfrm>
            <a:off x="7335564" y="4262472"/>
            <a:ext cx="1573924" cy="1241008"/>
          </a:xfrm>
          <a:custGeom>
            <a:avLst/>
            <a:gdLst>
              <a:gd name="connsiteX0" fmla="*/ 0 w 2259724"/>
              <a:gd name="connsiteY0" fmla="*/ 1177946 h 1241008"/>
              <a:gd name="connsiteX1" fmla="*/ 105103 w 2259724"/>
              <a:gd name="connsiteY1" fmla="*/ 1167436 h 1241008"/>
              <a:gd name="connsiteX2" fmla="*/ 178676 w 2259724"/>
              <a:gd name="connsiteY2" fmla="*/ 1146415 h 1241008"/>
              <a:gd name="connsiteX3" fmla="*/ 194441 w 2259724"/>
              <a:gd name="connsiteY3" fmla="*/ 1141160 h 1241008"/>
              <a:gd name="connsiteX4" fmla="*/ 210207 w 2259724"/>
              <a:gd name="connsiteY4" fmla="*/ 1130650 h 1241008"/>
              <a:gd name="connsiteX5" fmla="*/ 231227 w 2259724"/>
              <a:gd name="connsiteY5" fmla="*/ 1120139 h 1241008"/>
              <a:gd name="connsiteX6" fmla="*/ 241738 w 2259724"/>
              <a:gd name="connsiteY6" fmla="*/ 1109629 h 1241008"/>
              <a:gd name="connsiteX7" fmla="*/ 257503 w 2259724"/>
              <a:gd name="connsiteY7" fmla="*/ 1104374 h 1241008"/>
              <a:gd name="connsiteX8" fmla="*/ 294290 w 2259724"/>
              <a:gd name="connsiteY8" fmla="*/ 1093863 h 1241008"/>
              <a:gd name="connsiteX9" fmla="*/ 325821 w 2259724"/>
              <a:gd name="connsiteY9" fmla="*/ 1072843 h 1241008"/>
              <a:gd name="connsiteX10" fmla="*/ 357352 w 2259724"/>
              <a:gd name="connsiteY10" fmla="*/ 1057077 h 1241008"/>
              <a:gd name="connsiteX11" fmla="*/ 373117 w 2259724"/>
              <a:gd name="connsiteY11" fmla="*/ 1041312 h 1241008"/>
              <a:gd name="connsiteX12" fmla="*/ 394138 w 2259724"/>
              <a:gd name="connsiteY12" fmla="*/ 1030801 h 1241008"/>
              <a:gd name="connsiteX13" fmla="*/ 436179 w 2259724"/>
              <a:gd name="connsiteY13" fmla="*/ 1004526 h 1241008"/>
              <a:gd name="connsiteX14" fmla="*/ 446690 w 2259724"/>
              <a:gd name="connsiteY14" fmla="*/ 988760 h 1241008"/>
              <a:gd name="connsiteX15" fmla="*/ 467710 w 2259724"/>
              <a:gd name="connsiteY15" fmla="*/ 972994 h 1241008"/>
              <a:gd name="connsiteX16" fmla="*/ 472965 w 2259724"/>
              <a:gd name="connsiteY16" fmla="*/ 957229 h 1241008"/>
              <a:gd name="connsiteX17" fmla="*/ 483476 w 2259724"/>
              <a:gd name="connsiteY17" fmla="*/ 946719 h 1241008"/>
              <a:gd name="connsiteX18" fmla="*/ 493986 w 2259724"/>
              <a:gd name="connsiteY18" fmla="*/ 930953 h 1241008"/>
              <a:gd name="connsiteX19" fmla="*/ 509752 w 2259724"/>
              <a:gd name="connsiteY19" fmla="*/ 920443 h 1241008"/>
              <a:gd name="connsiteX20" fmla="*/ 551793 w 2259724"/>
              <a:gd name="connsiteY20" fmla="*/ 888912 h 1241008"/>
              <a:gd name="connsiteX21" fmla="*/ 583324 w 2259724"/>
              <a:gd name="connsiteY21" fmla="*/ 862636 h 1241008"/>
              <a:gd name="connsiteX22" fmla="*/ 635876 w 2259724"/>
              <a:gd name="connsiteY22" fmla="*/ 815339 h 1241008"/>
              <a:gd name="connsiteX23" fmla="*/ 651641 w 2259724"/>
              <a:gd name="connsiteY23" fmla="*/ 804829 h 1241008"/>
              <a:gd name="connsiteX24" fmla="*/ 672662 w 2259724"/>
              <a:gd name="connsiteY24" fmla="*/ 783808 h 1241008"/>
              <a:gd name="connsiteX25" fmla="*/ 693683 w 2259724"/>
              <a:gd name="connsiteY25" fmla="*/ 752277 h 1241008"/>
              <a:gd name="connsiteX26" fmla="*/ 719958 w 2259724"/>
              <a:gd name="connsiteY26" fmla="*/ 726001 h 1241008"/>
              <a:gd name="connsiteX27" fmla="*/ 740979 w 2259724"/>
              <a:gd name="connsiteY27" fmla="*/ 689215 h 1241008"/>
              <a:gd name="connsiteX28" fmla="*/ 751490 w 2259724"/>
              <a:gd name="connsiteY28" fmla="*/ 647174 h 1241008"/>
              <a:gd name="connsiteX29" fmla="*/ 756745 w 2259724"/>
              <a:gd name="connsiteY29" fmla="*/ 631408 h 1241008"/>
              <a:gd name="connsiteX30" fmla="*/ 767255 w 2259724"/>
              <a:gd name="connsiteY30" fmla="*/ 615643 h 1241008"/>
              <a:gd name="connsiteX31" fmla="*/ 777765 w 2259724"/>
              <a:gd name="connsiteY31" fmla="*/ 573601 h 1241008"/>
              <a:gd name="connsiteX32" fmla="*/ 788276 w 2259724"/>
              <a:gd name="connsiteY32" fmla="*/ 536815 h 1241008"/>
              <a:gd name="connsiteX33" fmla="*/ 804041 w 2259724"/>
              <a:gd name="connsiteY33" fmla="*/ 479008 h 1241008"/>
              <a:gd name="connsiteX34" fmla="*/ 814552 w 2259724"/>
              <a:gd name="connsiteY34" fmla="*/ 463243 h 1241008"/>
              <a:gd name="connsiteX35" fmla="*/ 825062 w 2259724"/>
              <a:gd name="connsiteY35" fmla="*/ 452732 h 1241008"/>
              <a:gd name="connsiteX36" fmla="*/ 846083 w 2259724"/>
              <a:gd name="connsiteY36" fmla="*/ 421201 h 1241008"/>
              <a:gd name="connsiteX37" fmla="*/ 856593 w 2259724"/>
              <a:gd name="connsiteY37" fmla="*/ 405436 h 1241008"/>
              <a:gd name="connsiteX38" fmla="*/ 888124 w 2259724"/>
              <a:gd name="connsiteY38" fmla="*/ 347629 h 1241008"/>
              <a:gd name="connsiteX39" fmla="*/ 909145 w 2259724"/>
              <a:gd name="connsiteY39" fmla="*/ 310843 h 1241008"/>
              <a:gd name="connsiteX40" fmla="*/ 914400 w 2259724"/>
              <a:gd name="connsiteY40" fmla="*/ 289822 h 1241008"/>
              <a:gd name="connsiteX41" fmla="*/ 930165 w 2259724"/>
              <a:gd name="connsiteY41" fmla="*/ 258291 h 1241008"/>
              <a:gd name="connsiteX42" fmla="*/ 935421 w 2259724"/>
              <a:gd name="connsiteY42" fmla="*/ 232015 h 1241008"/>
              <a:gd name="connsiteX43" fmla="*/ 945931 w 2259724"/>
              <a:gd name="connsiteY43" fmla="*/ 189974 h 1241008"/>
              <a:gd name="connsiteX44" fmla="*/ 951186 w 2259724"/>
              <a:gd name="connsiteY44" fmla="*/ 158443 h 1241008"/>
              <a:gd name="connsiteX45" fmla="*/ 961696 w 2259724"/>
              <a:gd name="connsiteY45" fmla="*/ 126912 h 1241008"/>
              <a:gd name="connsiteX46" fmla="*/ 972207 w 2259724"/>
              <a:gd name="connsiteY46" fmla="*/ 84870 h 1241008"/>
              <a:gd name="connsiteX47" fmla="*/ 977462 w 2259724"/>
              <a:gd name="connsiteY47" fmla="*/ 63850 h 1241008"/>
              <a:gd name="connsiteX48" fmla="*/ 982717 w 2259724"/>
              <a:gd name="connsiteY48" fmla="*/ 48084 h 1241008"/>
              <a:gd name="connsiteX49" fmla="*/ 998483 w 2259724"/>
              <a:gd name="connsiteY49" fmla="*/ 32319 h 1241008"/>
              <a:gd name="connsiteX50" fmla="*/ 1008993 w 2259724"/>
              <a:gd name="connsiteY50" fmla="*/ 788 h 1241008"/>
              <a:gd name="connsiteX51" fmla="*/ 1061545 w 2259724"/>
              <a:gd name="connsiteY51" fmla="*/ 32319 h 1241008"/>
              <a:gd name="connsiteX52" fmla="*/ 1082565 w 2259724"/>
              <a:gd name="connsiteY52" fmla="*/ 58594 h 1241008"/>
              <a:gd name="connsiteX53" fmla="*/ 1108841 w 2259724"/>
              <a:gd name="connsiteY53" fmla="*/ 100636 h 1241008"/>
              <a:gd name="connsiteX54" fmla="*/ 1135117 w 2259724"/>
              <a:gd name="connsiteY54" fmla="*/ 168953 h 1241008"/>
              <a:gd name="connsiteX55" fmla="*/ 1140372 w 2259724"/>
              <a:gd name="connsiteY55" fmla="*/ 184719 h 1241008"/>
              <a:gd name="connsiteX56" fmla="*/ 1145627 w 2259724"/>
              <a:gd name="connsiteY56" fmla="*/ 200484 h 1241008"/>
              <a:gd name="connsiteX57" fmla="*/ 1161393 w 2259724"/>
              <a:gd name="connsiteY57" fmla="*/ 242526 h 1241008"/>
              <a:gd name="connsiteX58" fmla="*/ 1187669 w 2259724"/>
              <a:gd name="connsiteY58" fmla="*/ 284567 h 1241008"/>
              <a:gd name="connsiteX59" fmla="*/ 1192924 w 2259724"/>
              <a:gd name="connsiteY59" fmla="*/ 305588 h 1241008"/>
              <a:gd name="connsiteX60" fmla="*/ 1198179 w 2259724"/>
              <a:gd name="connsiteY60" fmla="*/ 347629 h 1241008"/>
              <a:gd name="connsiteX61" fmla="*/ 1203434 w 2259724"/>
              <a:gd name="connsiteY61" fmla="*/ 384415 h 1241008"/>
              <a:gd name="connsiteX62" fmla="*/ 1208690 w 2259724"/>
              <a:gd name="connsiteY62" fmla="*/ 415946 h 1241008"/>
              <a:gd name="connsiteX63" fmla="*/ 1229710 w 2259724"/>
              <a:gd name="connsiteY63" fmla="*/ 468498 h 1241008"/>
              <a:gd name="connsiteX64" fmla="*/ 1245476 w 2259724"/>
              <a:gd name="connsiteY64" fmla="*/ 521050 h 1241008"/>
              <a:gd name="connsiteX65" fmla="*/ 1266496 w 2259724"/>
              <a:gd name="connsiteY65" fmla="*/ 568346 h 1241008"/>
              <a:gd name="connsiteX66" fmla="*/ 1292772 w 2259724"/>
              <a:gd name="connsiteY66" fmla="*/ 594622 h 1241008"/>
              <a:gd name="connsiteX67" fmla="*/ 1329558 w 2259724"/>
              <a:gd name="connsiteY67" fmla="*/ 620898 h 1241008"/>
              <a:gd name="connsiteX68" fmla="*/ 1350579 w 2259724"/>
              <a:gd name="connsiteY68" fmla="*/ 647174 h 1241008"/>
              <a:gd name="connsiteX69" fmla="*/ 1376855 w 2259724"/>
              <a:gd name="connsiteY69" fmla="*/ 678705 h 1241008"/>
              <a:gd name="connsiteX70" fmla="*/ 1382110 w 2259724"/>
              <a:gd name="connsiteY70" fmla="*/ 694470 h 1241008"/>
              <a:gd name="connsiteX71" fmla="*/ 1392621 w 2259724"/>
              <a:gd name="connsiteY71" fmla="*/ 731257 h 1241008"/>
              <a:gd name="connsiteX72" fmla="*/ 1413641 w 2259724"/>
              <a:gd name="connsiteY72" fmla="*/ 762788 h 1241008"/>
              <a:gd name="connsiteX73" fmla="*/ 1424152 w 2259724"/>
              <a:gd name="connsiteY73" fmla="*/ 778553 h 1241008"/>
              <a:gd name="connsiteX74" fmla="*/ 1429407 w 2259724"/>
              <a:gd name="connsiteY74" fmla="*/ 799574 h 1241008"/>
              <a:gd name="connsiteX75" fmla="*/ 1455683 w 2259724"/>
              <a:gd name="connsiteY75" fmla="*/ 831105 h 1241008"/>
              <a:gd name="connsiteX76" fmla="*/ 1481958 w 2259724"/>
              <a:gd name="connsiteY76" fmla="*/ 852126 h 1241008"/>
              <a:gd name="connsiteX77" fmla="*/ 1513490 w 2259724"/>
              <a:gd name="connsiteY77" fmla="*/ 873146 h 1241008"/>
              <a:gd name="connsiteX78" fmla="*/ 1545021 w 2259724"/>
              <a:gd name="connsiteY78" fmla="*/ 883657 h 1241008"/>
              <a:gd name="connsiteX79" fmla="*/ 1581807 w 2259724"/>
              <a:gd name="connsiteY79" fmla="*/ 909932 h 1241008"/>
              <a:gd name="connsiteX80" fmla="*/ 1629103 w 2259724"/>
              <a:gd name="connsiteY80" fmla="*/ 936208 h 1241008"/>
              <a:gd name="connsiteX81" fmla="*/ 1671145 w 2259724"/>
              <a:gd name="connsiteY81" fmla="*/ 972994 h 1241008"/>
              <a:gd name="connsiteX82" fmla="*/ 1686910 w 2259724"/>
              <a:gd name="connsiteY82" fmla="*/ 978250 h 1241008"/>
              <a:gd name="connsiteX83" fmla="*/ 1707931 w 2259724"/>
              <a:gd name="connsiteY83" fmla="*/ 1004526 h 1241008"/>
              <a:gd name="connsiteX84" fmla="*/ 1713186 w 2259724"/>
              <a:gd name="connsiteY84" fmla="*/ 1025546 h 1241008"/>
              <a:gd name="connsiteX85" fmla="*/ 1744717 w 2259724"/>
              <a:gd name="connsiteY85" fmla="*/ 1036057 h 1241008"/>
              <a:gd name="connsiteX86" fmla="*/ 1770993 w 2259724"/>
              <a:gd name="connsiteY86" fmla="*/ 1046567 h 1241008"/>
              <a:gd name="connsiteX87" fmla="*/ 1786758 w 2259724"/>
              <a:gd name="connsiteY87" fmla="*/ 1057077 h 1241008"/>
              <a:gd name="connsiteX88" fmla="*/ 1802524 w 2259724"/>
              <a:gd name="connsiteY88" fmla="*/ 1072843 h 1241008"/>
              <a:gd name="connsiteX89" fmla="*/ 1860331 w 2259724"/>
              <a:gd name="connsiteY89" fmla="*/ 1093863 h 1241008"/>
              <a:gd name="connsiteX90" fmla="*/ 1933903 w 2259724"/>
              <a:gd name="connsiteY90" fmla="*/ 1141160 h 1241008"/>
              <a:gd name="connsiteX91" fmla="*/ 1975945 w 2259724"/>
              <a:gd name="connsiteY91" fmla="*/ 1156926 h 1241008"/>
              <a:gd name="connsiteX92" fmla="*/ 2112579 w 2259724"/>
              <a:gd name="connsiteY92" fmla="*/ 1235753 h 1241008"/>
              <a:gd name="connsiteX93" fmla="*/ 2259724 w 2259724"/>
              <a:gd name="connsiteY93" fmla="*/ 1241008 h 124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2259724" h="1241008">
                <a:moveTo>
                  <a:pt x="0" y="1177946"/>
                </a:moveTo>
                <a:cubicBezTo>
                  <a:pt x="39989" y="1174870"/>
                  <a:pt x="67768" y="1174224"/>
                  <a:pt x="105103" y="1167436"/>
                </a:cubicBezTo>
                <a:cubicBezTo>
                  <a:pt x="121439" y="1164466"/>
                  <a:pt x="175997" y="1147239"/>
                  <a:pt x="178676" y="1146415"/>
                </a:cubicBezTo>
                <a:cubicBezTo>
                  <a:pt x="183970" y="1144786"/>
                  <a:pt x="189487" y="1143637"/>
                  <a:pt x="194441" y="1141160"/>
                </a:cubicBezTo>
                <a:cubicBezTo>
                  <a:pt x="200090" y="1138335"/>
                  <a:pt x="204723" y="1133784"/>
                  <a:pt x="210207" y="1130650"/>
                </a:cubicBezTo>
                <a:cubicBezTo>
                  <a:pt x="217009" y="1126763"/>
                  <a:pt x="224709" y="1124484"/>
                  <a:pt x="231227" y="1120139"/>
                </a:cubicBezTo>
                <a:cubicBezTo>
                  <a:pt x="235350" y="1117391"/>
                  <a:pt x="237489" y="1112178"/>
                  <a:pt x="241738" y="1109629"/>
                </a:cubicBezTo>
                <a:cubicBezTo>
                  <a:pt x="246488" y="1106779"/>
                  <a:pt x="252177" y="1105896"/>
                  <a:pt x="257503" y="1104374"/>
                </a:cubicBezTo>
                <a:cubicBezTo>
                  <a:pt x="303676" y="1091182"/>
                  <a:pt x="256503" y="1106460"/>
                  <a:pt x="294290" y="1093863"/>
                </a:cubicBezTo>
                <a:cubicBezTo>
                  <a:pt x="324178" y="1063975"/>
                  <a:pt x="295397" y="1088055"/>
                  <a:pt x="325821" y="1072843"/>
                </a:cubicBezTo>
                <a:cubicBezTo>
                  <a:pt x="366570" y="1052468"/>
                  <a:pt x="317723" y="1070286"/>
                  <a:pt x="357352" y="1057077"/>
                </a:cubicBezTo>
                <a:cubicBezTo>
                  <a:pt x="362607" y="1051822"/>
                  <a:pt x="367070" y="1045632"/>
                  <a:pt x="373117" y="1041312"/>
                </a:cubicBezTo>
                <a:cubicBezTo>
                  <a:pt x="379492" y="1036758"/>
                  <a:pt x="387290" y="1034606"/>
                  <a:pt x="394138" y="1030801"/>
                </a:cubicBezTo>
                <a:cubicBezTo>
                  <a:pt x="413159" y="1020234"/>
                  <a:pt x="419750" y="1015479"/>
                  <a:pt x="436179" y="1004526"/>
                </a:cubicBezTo>
                <a:cubicBezTo>
                  <a:pt x="439683" y="999271"/>
                  <a:pt x="442224" y="993226"/>
                  <a:pt x="446690" y="988760"/>
                </a:cubicBezTo>
                <a:cubicBezTo>
                  <a:pt x="452883" y="982567"/>
                  <a:pt x="462103" y="979723"/>
                  <a:pt x="467710" y="972994"/>
                </a:cubicBezTo>
                <a:cubicBezTo>
                  <a:pt x="471256" y="968739"/>
                  <a:pt x="470115" y="961979"/>
                  <a:pt x="472965" y="957229"/>
                </a:cubicBezTo>
                <a:cubicBezTo>
                  <a:pt x="475514" y="952980"/>
                  <a:pt x="480381" y="950588"/>
                  <a:pt x="483476" y="946719"/>
                </a:cubicBezTo>
                <a:cubicBezTo>
                  <a:pt x="487422" y="941787"/>
                  <a:pt x="489520" y="935419"/>
                  <a:pt x="493986" y="930953"/>
                </a:cubicBezTo>
                <a:cubicBezTo>
                  <a:pt x="498452" y="926487"/>
                  <a:pt x="504644" y="924158"/>
                  <a:pt x="509752" y="920443"/>
                </a:cubicBezTo>
                <a:cubicBezTo>
                  <a:pt x="523919" y="910140"/>
                  <a:pt x="538831" y="900695"/>
                  <a:pt x="551793" y="888912"/>
                </a:cubicBezTo>
                <a:cubicBezTo>
                  <a:pt x="584947" y="858771"/>
                  <a:pt x="550353" y="873626"/>
                  <a:pt x="583324" y="862636"/>
                </a:cubicBezTo>
                <a:cubicBezTo>
                  <a:pt x="604931" y="841029"/>
                  <a:pt x="605570" y="839584"/>
                  <a:pt x="635876" y="815339"/>
                </a:cubicBezTo>
                <a:cubicBezTo>
                  <a:pt x="640808" y="811394"/>
                  <a:pt x="646846" y="808939"/>
                  <a:pt x="651641" y="804829"/>
                </a:cubicBezTo>
                <a:cubicBezTo>
                  <a:pt x="659165" y="798380"/>
                  <a:pt x="666472" y="791546"/>
                  <a:pt x="672662" y="783808"/>
                </a:cubicBezTo>
                <a:cubicBezTo>
                  <a:pt x="680553" y="773944"/>
                  <a:pt x="693683" y="752277"/>
                  <a:pt x="693683" y="752277"/>
                </a:cubicBezTo>
                <a:cubicBezTo>
                  <a:pt x="707537" y="710714"/>
                  <a:pt x="685326" y="764963"/>
                  <a:pt x="719958" y="726001"/>
                </a:cubicBezTo>
                <a:cubicBezTo>
                  <a:pt x="729341" y="715445"/>
                  <a:pt x="733972" y="701477"/>
                  <a:pt x="740979" y="689215"/>
                </a:cubicBezTo>
                <a:cubicBezTo>
                  <a:pt x="744483" y="675201"/>
                  <a:pt x="746922" y="660878"/>
                  <a:pt x="751490" y="647174"/>
                </a:cubicBezTo>
                <a:cubicBezTo>
                  <a:pt x="753242" y="641919"/>
                  <a:pt x="754268" y="636363"/>
                  <a:pt x="756745" y="631408"/>
                </a:cubicBezTo>
                <a:cubicBezTo>
                  <a:pt x="759569" y="625759"/>
                  <a:pt x="763752" y="620898"/>
                  <a:pt x="767255" y="615643"/>
                </a:cubicBezTo>
                <a:cubicBezTo>
                  <a:pt x="770758" y="601629"/>
                  <a:pt x="773796" y="587490"/>
                  <a:pt x="777765" y="573601"/>
                </a:cubicBezTo>
                <a:cubicBezTo>
                  <a:pt x="781269" y="561339"/>
                  <a:pt x="785183" y="549187"/>
                  <a:pt x="788276" y="536815"/>
                </a:cubicBezTo>
                <a:cubicBezTo>
                  <a:pt x="792224" y="521023"/>
                  <a:pt x="795022" y="492535"/>
                  <a:pt x="804041" y="479008"/>
                </a:cubicBezTo>
                <a:cubicBezTo>
                  <a:pt x="807545" y="473753"/>
                  <a:pt x="810606" y="468175"/>
                  <a:pt x="814552" y="463243"/>
                </a:cubicBezTo>
                <a:cubicBezTo>
                  <a:pt x="817647" y="459374"/>
                  <a:pt x="822089" y="456696"/>
                  <a:pt x="825062" y="452732"/>
                </a:cubicBezTo>
                <a:cubicBezTo>
                  <a:pt x="832641" y="442626"/>
                  <a:pt x="839076" y="431711"/>
                  <a:pt x="846083" y="421201"/>
                </a:cubicBezTo>
                <a:lnTo>
                  <a:pt x="856593" y="405436"/>
                </a:lnTo>
                <a:cubicBezTo>
                  <a:pt x="867944" y="371381"/>
                  <a:pt x="856315" y="402159"/>
                  <a:pt x="888124" y="347629"/>
                </a:cubicBezTo>
                <a:cubicBezTo>
                  <a:pt x="919231" y="294303"/>
                  <a:pt x="879960" y="354616"/>
                  <a:pt x="909145" y="310843"/>
                </a:cubicBezTo>
                <a:cubicBezTo>
                  <a:pt x="910897" y="303836"/>
                  <a:pt x="911555" y="296461"/>
                  <a:pt x="914400" y="289822"/>
                </a:cubicBezTo>
                <a:cubicBezTo>
                  <a:pt x="929816" y="253850"/>
                  <a:pt x="921305" y="293729"/>
                  <a:pt x="930165" y="258291"/>
                </a:cubicBezTo>
                <a:cubicBezTo>
                  <a:pt x="932331" y="249626"/>
                  <a:pt x="933254" y="240680"/>
                  <a:pt x="935421" y="232015"/>
                </a:cubicBezTo>
                <a:cubicBezTo>
                  <a:pt x="947573" y="183409"/>
                  <a:pt x="933022" y="260974"/>
                  <a:pt x="945931" y="189974"/>
                </a:cubicBezTo>
                <a:cubicBezTo>
                  <a:pt x="947837" y="179491"/>
                  <a:pt x="948602" y="168780"/>
                  <a:pt x="951186" y="158443"/>
                </a:cubicBezTo>
                <a:cubicBezTo>
                  <a:pt x="953873" y="147695"/>
                  <a:pt x="958652" y="137565"/>
                  <a:pt x="961696" y="126912"/>
                </a:cubicBezTo>
                <a:cubicBezTo>
                  <a:pt x="965664" y="113022"/>
                  <a:pt x="968703" y="98884"/>
                  <a:pt x="972207" y="84870"/>
                </a:cubicBezTo>
                <a:cubicBezTo>
                  <a:pt x="973959" y="77863"/>
                  <a:pt x="975178" y="70702"/>
                  <a:pt x="977462" y="63850"/>
                </a:cubicBezTo>
                <a:cubicBezTo>
                  <a:pt x="979214" y="58595"/>
                  <a:pt x="979644" y="52693"/>
                  <a:pt x="982717" y="48084"/>
                </a:cubicBezTo>
                <a:cubicBezTo>
                  <a:pt x="986840" y="41900"/>
                  <a:pt x="993228" y="37574"/>
                  <a:pt x="998483" y="32319"/>
                </a:cubicBezTo>
                <a:cubicBezTo>
                  <a:pt x="1001986" y="21809"/>
                  <a:pt x="999493" y="-4912"/>
                  <a:pt x="1008993" y="788"/>
                </a:cubicBezTo>
                <a:lnTo>
                  <a:pt x="1061545" y="32319"/>
                </a:lnTo>
                <a:cubicBezTo>
                  <a:pt x="1068552" y="41077"/>
                  <a:pt x="1076794" y="48976"/>
                  <a:pt x="1082565" y="58594"/>
                </a:cubicBezTo>
                <a:cubicBezTo>
                  <a:pt x="1112425" y="108360"/>
                  <a:pt x="1073337" y="65129"/>
                  <a:pt x="1108841" y="100636"/>
                </a:cubicBezTo>
                <a:cubicBezTo>
                  <a:pt x="1128970" y="147603"/>
                  <a:pt x="1120389" y="124767"/>
                  <a:pt x="1135117" y="168953"/>
                </a:cubicBezTo>
                <a:lnTo>
                  <a:pt x="1140372" y="184719"/>
                </a:lnTo>
                <a:cubicBezTo>
                  <a:pt x="1142124" y="189974"/>
                  <a:pt x="1144541" y="195052"/>
                  <a:pt x="1145627" y="200484"/>
                </a:cubicBezTo>
                <a:cubicBezTo>
                  <a:pt x="1155767" y="251179"/>
                  <a:pt x="1143351" y="206440"/>
                  <a:pt x="1161393" y="242526"/>
                </a:cubicBezTo>
                <a:cubicBezTo>
                  <a:pt x="1181297" y="282336"/>
                  <a:pt x="1160006" y="256904"/>
                  <a:pt x="1187669" y="284567"/>
                </a:cubicBezTo>
                <a:cubicBezTo>
                  <a:pt x="1189421" y="291574"/>
                  <a:pt x="1191737" y="298464"/>
                  <a:pt x="1192924" y="305588"/>
                </a:cubicBezTo>
                <a:cubicBezTo>
                  <a:pt x="1195246" y="319519"/>
                  <a:pt x="1196313" y="333630"/>
                  <a:pt x="1198179" y="347629"/>
                </a:cubicBezTo>
                <a:cubicBezTo>
                  <a:pt x="1199816" y="359907"/>
                  <a:pt x="1201550" y="372173"/>
                  <a:pt x="1203434" y="384415"/>
                </a:cubicBezTo>
                <a:cubicBezTo>
                  <a:pt x="1205054" y="394946"/>
                  <a:pt x="1205512" y="405776"/>
                  <a:pt x="1208690" y="415946"/>
                </a:cubicBezTo>
                <a:cubicBezTo>
                  <a:pt x="1214317" y="433954"/>
                  <a:pt x="1226010" y="449998"/>
                  <a:pt x="1229710" y="468498"/>
                </a:cubicBezTo>
                <a:cubicBezTo>
                  <a:pt x="1238270" y="511301"/>
                  <a:pt x="1230111" y="478796"/>
                  <a:pt x="1245476" y="521050"/>
                </a:cubicBezTo>
                <a:cubicBezTo>
                  <a:pt x="1253437" y="542943"/>
                  <a:pt x="1252432" y="552273"/>
                  <a:pt x="1266496" y="568346"/>
                </a:cubicBezTo>
                <a:cubicBezTo>
                  <a:pt x="1274653" y="577668"/>
                  <a:pt x="1283514" y="586393"/>
                  <a:pt x="1292772" y="594622"/>
                </a:cubicBezTo>
                <a:cubicBezTo>
                  <a:pt x="1302551" y="603314"/>
                  <a:pt x="1318255" y="613363"/>
                  <a:pt x="1329558" y="620898"/>
                </a:cubicBezTo>
                <a:cubicBezTo>
                  <a:pt x="1342107" y="658538"/>
                  <a:pt x="1324167" y="615480"/>
                  <a:pt x="1350579" y="647174"/>
                </a:cubicBezTo>
                <a:cubicBezTo>
                  <a:pt x="1383917" y="687179"/>
                  <a:pt x="1338446" y="653097"/>
                  <a:pt x="1376855" y="678705"/>
                </a:cubicBezTo>
                <a:cubicBezTo>
                  <a:pt x="1378607" y="683960"/>
                  <a:pt x="1380518" y="689164"/>
                  <a:pt x="1382110" y="694470"/>
                </a:cubicBezTo>
                <a:cubicBezTo>
                  <a:pt x="1385775" y="706685"/>
                  <a:pt x="1387277" y="719678"/>
                  <a:pt x="1392621" y="731257"/>
                </a:cubicBezTo>
                <a:cubicBezTo>
                  <a:pt x="1397914" y="742726"/>
                  <a:pt x="1406634" y="752278"/>
                  <a:pt x="1413641" y="762788"/>
                </a:cubicBezTo>
                <a:lnTo>
                  <a:pt x="1424152" y="778553"/>
                </a:lnTo>
                <a:cubicBezTo>
                  <a:pt x="1425904" y="785560"/>
                  <a:pt x="1426562" y="792935"/>
                  <a:pt x="1429407" y="799574"/>
                </a:cubicBezTo>
                <a:cubicBezTo>
                  <a:pt x="1436314" y="815691"/>
                  <a:pt x="1444543" y="817737"/>
                  <a:pt x="1455683" y="831105"/>
                </a:cubicBezTo>
                <a:cubicBezTo>
                  <a:pt x="1473968" y="853047"/>
                  <a:pt x="1456077" y="843497"/>
                  <a:pt x="1481958" y="852126"/>
                </a:cubicBezTo>
                <a:cubicBezTo>
                  <a:pt x="1495326" y="865493"/>
                  <a:pt x="1492279" y="864662"/>
                  <a:pt x="1513490" y="873146"/>
                </a:cubicBezTo>
                <a:cubicBezTo>
                  <a:pt x="1523777" y="877261"/>
                  <a:pt x="1545021" y="883657"/>
                  <a:pt x="1545021" y="883657"/>
                </a:cubicBezTo>
                <a:cubicBezTo>
                  <a:pt x="1557283" y="892415"/>
                  <a:pt x="1569094" y="901842"/>
                  <a:pt x="1581807" y="909932"/>
                </a:cubicBezTo>
                <a:cubicBezTo>
                  <a:pt x="1614734" y="930886"/>
                  <a:pt x="1592496" y="908753"/>
                  <a:pt x="1629103" y="936208"/>
                </a:cubicBezTo>
                <a:cubicBezTo>
                  <a:pt x="1670447" y="967216"/>
                  <a:pt x="1612433" y="936298"/>
                  <a:pt x="1671145" y="972994"/>
                </a:cubicBezTo>
                <a:cubicBezTo>
                  <a:pt x="1675842" y="975930"/>
                  <a:pt x="1681655" y="976498"/>
                  <a:pt x="1686910" y="978250"/>
                </a:cubicBezTo>
                <a:cubicBezTo>
                  <a:pt x="1693917" y="987009"/>
                  <a:pt x="1702484" y="994721"/>
                  <a:pt x="1707931" y="1004526"/>
                </a:cubicBezTo>
                <a:cubicBezTo>
                  <a:pt x="1711439" y="1010839"/>
                  <a:pt x="1707702" y="1020846"/>
                  <a:pt x="1713186" y="1025546"/>
                </a:cubicBezTo>
                <a:cubicBezTo>
                  <a:pt x="1721598" y="1032756"/>
                  <a:pt x="1734305" y="1032271"/>
                  <a:pt x="1744717" y="1036057"/>
                </a:cubicBezTo>
                <a:cubicBezTo>
                  <a:pt x="1753582" y="1039281"/>
                  <a:pt x="1762556" y="1042348"/>
                  <a:pt x="1770993" y="1046567"/>
                </a:cubicBezTo>
                <a:cubicBezTo>
                  <a:pt x="1776642" y="1049391"/>
                  <a:pt x="1781906" y="1053034"/>
                  <a:pt x="1786758" y="1057077"/>
                </a:cubicBezTo>
                <a:cubicBezTo>
                  <a:pt x="1792468" y="1061835"/>
                  <a:pt x="1795876" y="1069519"/>
                  <a:pt x="1802524" y="1072843"/>
                </a:cubicBezTo>
                <a:cubicBezTo>
                  <a:pt x="1820863" y="1082012"/>
                  <a:pt x="1842140" y="1084404"/>
                  <a:pt x="1860331" y="1093863"/>
                </a:cubicBezTo>
                <a:cubicBezTo>
                  <a:pt x="1886197" y="1107313"/>
                  <a:pt x="1906605" y="1130923"/>
                  <a:pt x="1933903" y="1141160"/>
                </a:cubicBezTo>
                <a:cubicBezTo>
                  <a:pt x="1947917" y="1146415"/>
                  <a:pt x="1962717" y="1149923"/>
                  <a:pt x="1975945" y="1156926"/>
                </a:cubicBezTo>
                <a:cubicBezTo>
                  <a:pt x="2022415" y="1181528"/>
                  <a:pt x="2060032" y="1233876"/>
                  <a:pt x="2112579" y="1235753"/>
                </a:cubicBezTo>
                <a:lnTo>
                  <a:pt x="2259724" y="1241008"/>
                </a:ln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324600" y="3587025"/>
            <a:ext cx="1917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Frequency  folding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614969" y="5906970"/>
            <a:ext cx="1894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Nyquist frequency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8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Processing and Window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Finite sampling which does not match exact period  creates “leakage”</a:t>
            </a:r>
          </a:p>
          <a:p>
            <a:endParaRPr lang="en-US" dirty="0"/>
          </a:p>
        </p:txBody>
      </p:sp>
      <p:pic>
        <p:nvPicPr>
          <p:cNvPr id="4" name="Picture 4" descr="Figure 1: 10Hz sinusoidal time se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688" y="3581400"/>
            <a:ext cx="2381250" cy="118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igure 3: 9.5Hz Sinuso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81400"/>
            <a:ext cx="2381250" cy="118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Figure 4: Multi-line spectr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695825"/>
            <a:ext cx="2381250" cy="11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Figure 2: FFT of 10Hz sinusoi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687" y="4705350"/>
            <a:ext cx="2381250" cy="118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19400" y="3214172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10Hz sine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06424" y="3214172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9.5Hz sine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23763" y="3872984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23763" y="501967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80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Processing and Window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Window tailors the finite signal such that the start and end matches to 0.</a:t>
            </a:r>
          </a:p>
          <a:p>
            <a:r>
              <a:rPr lang="en-US" sz="2000" dirty="0" smtClean="0"/>
              <a:t>By applying window, spectral leakage could be improved.</a:t>
            </a:r>
          </a:p>
          <a:p>
            <a:r>
              <a:rPr lang="en-US" sz="2000" dirty="0" smtClean="0"/>
              <a:t>There are multiple shapes of Windows</a:t>
            </a:r>
            <a:endParaRPr lang="en-US" sz="2000" dirty="0"/>
          </a:p>
        </p:txBody>
      </p:sp>
      <p:pic>
        <p:nvPicPr>
          <p:cNvPr id="4" name="Picture 2" descr="Figure 6: The &quot;Hanning&quot; wind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36750"/>
            <a:ext cx="238125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igure 7: Sinusoid multiplied by wind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18656"/>
            <a:ext cx="2381250" cy="118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gure 8: Spectrum of 9.5Hz sinusoid (after windowing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95800"/>
            <a:ext cx="2381250" cy="11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3352800"/>
            <a:ext cx="4191000" cy="31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Processing and Window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667" t="850" r="14532" b="50713"/>
          <a:stretch/>
        </p:blipFill>
        <p:spPr>
          <a:xfrm>
            <a:off x="1981200" y="1524000"/>
            <a:ext cx="5029201" cy="48587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5400" y="6382719"/>
            <a:ext cx="3358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Proc. of SEM, H. </a:t>
            </a:r>
            <a:r>
              <a:rPr lang="en-US" dirty="0" err="1" smtClean="0"/>
              <a:t>Gaberson</a:t>
            </a:r>
            <a:r>
              <a:rPr lang="en-US" dirty="0" smtClean="0"/>
              <a:t>, 2002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  <a:cs typeface="Times New Roman" pitchFamily="18" charset="0"/>
              </a:rPr>
              <a:t>Frequency Response of 1-DOF System</a:t>
            </a:r>
            <a:endParaRPr lang="en-US" dirty="0">
              <a:latin typeface="+mn-lt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29400" y="2895600"/>
            <a:ext cx="1447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cs typeface="Times New Roman" pitchFamily="18" charset="0"/>
              </a:rPr>
              <a:t>M</a:t>
            </a:r>
            <a:endParaRPr lang="en-US" dirty="0"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543800" y="22860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543800" y="25146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848600" y="22860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543800" y="23622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696200" y="25146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696200" y="19812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010400" y="26670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6858000" y="2609850"/>
            <a:ext cx="152400" cy="57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858000" y="2514600"/>
            <a:ext cx="304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6858000" y="2438400"/>
            <a:ext cx="304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858000" y="2362200"/>
            <a:ext cx="304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6858000" y="2286000"/>
            <a:ext cx="304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6858000" y="2209800"/>
            <a:ext cx="304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7010400" y="2181225"/>
            <a:ext cx="152400" cy="28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010400" y="1981200"/>
            <a:ext cx="0" cy="200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553200" y="1981200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484969" y="22328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Times New Roman" pitchFamily="18" charset="0"/>
              </a:rPr>
              <a:t>k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864538" y="222146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Times New Roman" pitchFamily="18" charset="0"/>
              </a:rPr>
              <a:t>c</a:t>
            </a:r>
            <a:endParaRPr lang="en-US" dirty="0">
              <a:cs typeface="Times New Roman" pitchFamily="18" charset="0"/>
            </a:endParaRPr>
          </a:p>
        </p:txBody>
      </p:sp>
      <p:cxnSp>
        <p:nvCxnSpPr>
          <p:cNvPr id="64" name="Straight Connector 63"/>
          <p:cNvCxnSpPr>
            <a:stCxn id="23" idx="3"/>
          </p:cNvCxnSpPr>
          <p:nvPr/>
        </p:nvCxnSpPr>
        <p:spPr>
          <a:xfrm>
            <a:off x="8077200" y="32766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8305800" y="3276600"/>
            <a:ext cx="0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8382000" y="3470910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cs typeface="Times New Roman" pitchFamily="18" charset="0"/>
              </a:rPr>
              <a:t>x</a:t>
            </a:r>
            <a:r>
              <a:rPr lang="en-US" dirty="0" err="1" smtClean="0">
                <a:cs typeface="Times New Roman" pitchFamily="18" charset="0"/>
              </a:rPr>
              <a:t>,f</a:t>
            </a:r>
            <a:endParaRPr lang="en-US" dirty="0"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990600" y="1981200"/>
                <a:ext cx="5247399" cy="4328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  <a:cs typeface="Times New Roman" pitchFamily="18" charset="0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16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/>
                          <a:cs typeface="Times New Roman" pitchFamily="18" charset="0"/>
                        </a:rPr>
                        <m:t>𝑐</m:t>
                      </m:r>
                      <m:acc>
                        <m:accPr>
                          <m:chr m:val="̇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16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/>
                          <a:cs typeface="Times New Roman" pitchFamily="18" charset="0"/>
                        </a:rPr>
                        <m:t>𝑘𝑥</m:t>
                      </m:r>
                      <m:r>
                        <a:rPr lang="en-US" sz="16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  <a:cs typeface="Times New Roman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/>
                          <a:cs typeface="Times New Roman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 smtClean="0">
                  <a:cs typeface="Times New Roman" pitchFamily="18" charset="0"/>
                </a:endParaRPr>
              </a:p>
              <a:p>
                <a:endParaRPr lang="en-US" sz="1600" dirty="0" smtClean="0"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  <a:cs typeface="Times New Roman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  <a:cs typeface="Times New Roman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/>
                              <a:cs typeface="Times New Roman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  <a:cs typeface="Times New Roman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  <a:cs typeface="Times New Roman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  <a:cs typeface="Times New Roman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  <a:cs typeface="Times New Roman" pitchFamily="18" charset="0"/>
                        </a:rPr>
                        <m:t>𝐹</m:t>
                      </m:r>
                      <m:r>
                        <a:rPr lang="en-US" sz="1600" b="0" i="1" smtClean="0"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/>
                          <a:cs typeface="Times New Roman" pitchFamily="18" charset="0"/>
                        </a:rPr>
                        <m:t>𝑠</m:t>
                      </m:r>
                      <m:r>
                        <a:rPr lang="en-US" sz="1600" b="0" i="1" smtClean="0"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 smtClean="0">
                  <a:cs typeface="Times New Roman" pitchFamily="18" charset="0"/>
                </a:endParaRPr>
              </a:p>
              <a:p>
                <a:endParaRPr lang="en-US" sz="1600" dirty="0" smtClean="0"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  <a:ea typeface="Malgun Gothic"/>
                          <a:cs typeface="Times New Roman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Malgun Gothic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  <a:ea typeface="Malgun Gothic"/>
                              <a:cs typeface="Times New Roman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  <a:ea typeface="Malgun Gothic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Malgun Gothic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  <a:ea typeface="Malgun Gothic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  <a:ea typeface="Malgun Gothic"/>
                              <a:cs typeface="Times New Roman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Malgun Gothic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Malgun Gothic"/>
                                  <a:cs typeface="Times New Roman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  <a:ea typeface="Malgun Gothic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  <a:ea typeface="Malgun Gothic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/>
                              <a:ea typeface="Malgun Gothic"/>
                              <a:cs typeface="Times New Roman" pitchFamily="18" charset="0"/>
                            </a:rPr>
                            <m:t>𝑐𝑠</m:t>
                          </m:r>
                          <m:r>
                            <a:rPr lang="en-US" sz="1600" b="0" i="1" smtClean="0">
                              <a:latin typeface="Cambria Math"/>
                              <a:ea typeface="Malgun Gothic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/>
                              <a:ea typeface="Malgun Gothic"/>
                              <a:cs typeface="Times New Roman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  <a:ea typeface="Malgun Gothic"/>
                          <a:cs typeface="Times New Roman" pitchFamily="18" charset="0"/>
                        </a:rPr>
                        <m:t>𝐹</m:t>
                      </m:r>
                      <m:r>
                        <a:rPr lang="en-US" sz="1600" b="0" i="1" smtClean="0">
                          <a:latin typeface="Cambria Math"/>
                          <a:ea typeface="Malgun Gothic"/>
                          <a:cs typeface="Times New Roman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/>
                          <a:ea typeface="Malgun Gothic"/>
                          <a:cs typeface="Times New Roman" pitchFamily="18" charset="0"/>
                        </a:rPr>
                        <m:t>𝑠</m:t>
                      </m:r>
                      <m:r>
                        <a:rPr lang="en-US" sz="1600" b="0" i="1" smtClean="0">
                          <a:latin typeface="Cambria Math"/>
                          <a:ea typeface="Malgun Gothic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 smtClean="0">
                  <a:ea typeface="Malgun Gothic"/>
                  <a:cs typeface="Times New Roman" pitchFamily="18" charset="0"/>
                </a:endParaRPr>
              </a:p>
              <a:p>
                <a:endParaRPr lang="en-US" sz="1600" dirty="0" smtClean="0">
                  <a:ea typeface="Malgun Gothic"/>
                  <a:cs typeface="Times New Roman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  <a:ea typeface="Malgun Gothic"/>
                        <a:cs typeface="Times New Roman" pitchFamily="18" charset="0"/>
                      </a:rPr>
                      <m:t>𝑋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Malgun Gothic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  <a:ea typeface="Malgun Gothic"/>
                            <a:cs typeface="Times New Roman" pitchFamily="18" charset="0"/>
                          </a:rPr>
                          <m:t>𝑠</m:t>
                        </m:r>
                      </m:e>
                    </m:d>
                    <m:r>
                      <a:rPr lang="en-US" sz="1600" b="0" i="1" smtClean="0">
                        <a:latin typeface="Cambria Math"/>
                        <a:ea typeface="Malgun Gothic"/>
                        <a:cs typeface="Times New Roman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/>
                        <a:ea typeface="Malgun Gothic"/>
                        <a:cs typeface="Times New Roman" pitchFamily="18" charset="0"/>
                      </a:rPr>
                      <m:t>𝐺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Malgun Gothic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  <a:ea typeface="Malgun Gothic"/>
                            <a:cs typeface="Times New Roman" pitchFamily="18" charset="0"/>
                          </a:rPr>
                          <m:t>𝑠</m:t>
                        </m:r>
                      </m:e>
                    </m:d>
                    <m:r>
                      <a:rPr lang="en-US" sz="1600" b="0" i="1" smtClean="0">
                        <a:latin typeface="Cambria Math"/>
                        <a:ea typeface="Malgun Gothic"/>
                        <a:cs typeface="Times New Roman" pitchFamily="18" charset="0"/>
                      </a:rPr>
                      <m:t>𝐹</m:t>
                    </m:r>
                    <m:r>
                      <a:rPr lang="en-US" sz="1600" b="0" i="1" smtClean="0">
                        <a:latin typeface="Cambria Math"/>
                        <a:ea typeface="Malgun Gothic"/>
                        <a:cs typeface="Times New Roman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/>
                        <a:ea typeface="Malgun Gothic"/>
                        <a:cs typeface="Times New Roman" pitchFamily="18" charset="0"/>
                      </a:rPr>
                      <m:t>𝑠</m:t>
                    </m:r>
                    <m:r>
                      <a:rPr lang="en-US" sz="1600" b="0" i="1" smtClean="0">
                        <a:latin typeface="Cambria Math"/>
                        <a:ea typeface="Malgun Gothic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1600" dirty="0" smtClean="0">
                    <a:ea typeface="Malgun Gothic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600" b="0" i="1" dirty="0" smtClean="0">
                            <a:latin typeface="Cambria Math" panose="02040503050406030204" pitchFamily="18" charset="0"/>
                            <a:ea typeface="Malgun Gothic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1600" b="0" i="1" dirty="0" smtClean="0">
                            <a:latin typeface="Cambria Math"/>
                            <a:ea typeface="Malgun Gothic"/>
                            <a:cs typeface="Times New Roman" pitchFamily="18" charset="0"/>
                          </a:rPr>
                          <m:t>𝑋</m:t>
                        </m:r>
                        <m:r>
                          <a:rPr lang="en-US" sz="1600" b="0" i="1" dirty="0" smtClean="0">
                            <a:latin typeface="Cambria Math"/>
                            <a:ea typeface="Malgun Gothic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1600" b="0" i="1" dirty="0" smtClean="0">
                            <a:latin typeface="Cambria Math"/>
                            <a:ea typeface="Malgun Gothic"/>
                            <a:cs typeface="Times New Roman" pitchFamily="18" charset="0"/>
                          </a:rPr>
                          <m:t>𝑠</m:t>
                        </m:r>
                        <m:r>
                          <a:rPr lang="en-US" sz="1600" b="0" i="1" dirty="0" smtClean="0">
                            <a:latin typeface="Cambria Math"/>
                            <a:ea typeface="Malgun Gothic"/>
                            <a:cs typeface="Times New Roman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600" b="0" i="1" dirty="0" smtClean="0">
                            <a:latin typeface="Cambria Math"/>
                            <a:ea typeface="Malgun Gothic"/>
                            <a:cs typeface="Times New Roman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  <a:ea typeface="Malgun Gothic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dirty="0" smtClean="0">
                                <a:latin typeface="Cambria Math"/>
                                <a:ea typeface="Malgun Gothic"/>
                                <a:cs typeface="Times New Roman" pitchFamily="18" charset="0"/>
                              </a:rPr>
                              <m:t>𝑠</m:t>
                            </m:r>
                          </m:e>
                        </m:d>
                      </m:den>
                    </m:f>
                    <m:r>
                      <a:rPr lang="en-US" sz="1600" b="0" i="1" dirty="0" smtClean="0">
                        <a:latin typeface="Cambria Math"/>
                        <a:ea typeface="Malgun Gothic"/>
                        <a:cs typeface="Times New Roman" pitchFamily="18" charset="0"/>
                      </a:rPr>
                      <m:t>=</m:t>
                    </m:r>
                    <m:r>
                      <a:rPr lang="en-US" sz="1600" b="0" i="1" dirty="0" smtClean="0">
                        <a:latin typeface="Cambria Math"/>
                        <a:ea typeface="Malgun Gothic"/>
                        <a:cs typeface="Times New Roman" pitchFamily="18" charset="0"/>
                      </a:rPr>
                      <m:t>𝐺</m:t>
                    </m:r>
                    <m:r>
                      <a:rPr lang="en-US" sz="1600" b="0" i="1" dirty="0" smtClean="0">
                        <a:latin typeface="Cambria Math"/>
                        <a:ea typeface="Malgun Gothic"/>
                        <a:cs typeface="Times New Roman" pitchFamily="18" charset="0"/>
                      </a:rPr>
                      <m:t>(</m:t>
                    </m:r>
                    <m:r>
                      <a:rPr lang="en-US" sz="1600" b="0" i="1" dirty="0" smtClean="0">
                        <a:latin typeface="Cambria Math"/>
                        <a:ea typeface="Malgun Gothic"/>
                        <a:cs typeface="Times New Roman" pitchFamily="18" charset="0"/>
                      </a:rPr>
                      <m:t>𝑠</m:t>
                    </m:r>
                    <m:r>
                      <a:rPr lang="en-US" sz="1600" b="0" i="1" dirty="0" smtClean="0">
                        <a:latin typeface="Cambria Math"/>
                        <a:ea typeface="Malgun Gothic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1600" dirty="0" smtClean="0">
                  <a:ea typeface="Malgun Gothic"/>
                  <a:cs typeface="Times New Roman" pitchFamily="18" charset="0"/>
                </a:endParaRPr>
              </a:p>
              <a:p>
                <a:pPr algn="ctr"/>
                <a:endParaRPr lang="en-US" sz="1600" dirty="0" smtClean="0">
                  <a:ea typeface="Malgun Gothic"/>
                  <a:cs typeface="Times New Roman" pitchFamily="18" charset="0"/>
                </a:endParaRPr>
              </a:p>
              <a:p>
                <a:pPr algn="ctr"/>
                <a:r>
                  <a:rPr lang="en-US" sz="1600" dirty="0" smtClean="0">
                    <a:ea typeface="Malgun Gothic"/>
                    <a:cs typeface="Times New Roman" pitchFamily="18" charset="0"/>
                  </a:rPr>
                  <a:t>Substitute,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  <a:ea typeface="Malgun Gothic"/>
                        <a:cs typeface="Times New Roman" pitchFamily="18" charset="0"/>
                      </a:rPr>
                      <m:t>𝑠</m:t>
                    </m:r>
                    <m:r>
                      <a:rPr lang="en-US" sz="1600" b="0" i="1" smtClean="0">
                        <a:latin typeface="Cambria Math"/>
                        <a:ea typeface="Malgun Gothic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Malgun Gothic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  <a:ea typeface="Malgun Gothic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  <a:ea typeface="Malgun Gothic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/>
                            <a:ea typeface="Malgun Gothic"/>
                            <a:cs typeface="Times New Roman" pitchFamily="18" charset="0"/>
                          </a:rPr>
                          <m:t>𝑗</m:t>
                        </m:r>
                        <m:r>
                          <a:rPr lang="el-GR" sz="1600" b="0" i="1" smtClean="0">
                            <a:latin typeface="Cambria Math"/>
                            <a:ea typeface="Malgun Gothic"/>
                            <a:cs typeface="Times New Roman" pitchFamily="18" charset="0"/>
                          </a:rPr>
                          <m:t>𝜔</m:t>
                        </m:r>
                        <m:r>
                          <a:rPr lang="en-US" sz="1600" b="0" i="1" smtClean="0">
                            <a:latin typeface="Cambria Math"/>
                            <a:ea typeface="Malgun Gothic"/>
                            <a:cs typeface="Times New Roman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sz="1600" dirty="0" smtClean="0">
                  <a:ea typeface="Malgun Gothic"/>
                  <a:cs typeface="Times New Roman" pitchFamily="18" charset="0"/>
                </a:endParaRPr>
              </a:p>
              <a:p>
                <a:pPr algn="ctr"/>
                <a:endParaRPr lang="en-US" sz="1600" dirty="0" smtClean="0">
                  <a:ea typeface="Malgun Gothic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i="1" smtClean="0">
                            <a:latin typeface="Cambria Math" panose="02040503050406030204" pitchFamily="18" charset="0"/>
                            <a:ea typeface="Malgun Gothic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  <a:ea typeface="Malgun Gothic"/>
                            <a:cs typeface="Times New Roman" pitchFamily="18" charset="0"/>
                          </a:rPr>
                          <m:t>𝐺</m:t>
                        </m:r>
                        <m:r>
                          <a:rPr lang="en-US" sz="1600" b="0" i="1" smtClean="0">
                            <a:latin typeface="Cambria Math"/>
                            <a:ea typeface="Malgun Gothic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latin typeface="Cambria Math"/>
                            <a:ea typeface="Malgun Gothic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𝜔</m:t>
                        </m:r>
                        <m:r>
                          <a:rPr lang="en-US" sz="1600" b="0" i="1" smtClean="0">
                            <a:latin typeface="Cambria Math"/>
                            <a:ea typeface="Malgun Gothic"/>
                            <a:cs typeface="Times New Roman" pitchFamily="18" charset="0"/>
                          </a:rPr>
                          <m:t>)</m:t>
                        </m:r>
                      </m:e>
                    </m:d>
                    <m:r>
                      <a:rPr lang="en-US" sz="1600" b="0" i="1" smtClean="0">
                        <a:latin typeface="Cambria Math"/>
                        <a:ea typeface="Malgun Gothic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Malgun Gothic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/>
                            <a:ea typeface="Malgun Gothic"/>
                            <a:cs typeface="Times New Roman" pitchFamily="18" charset="0"/>
                          </a:rPr>
                          <m:t>1/</m:t>
                        </m:r>
                        <m:r>
                          <a:rPr lang="en-US" sz="1600" b="0" i="1" smtClean="0">
                            <a:latin typeface="Cambria Math"/>
                            <a:ea typeface="Malgun Gothic"/>
                            <a:cs typeface="Times New Roman" pitchFamily="18" charset="0"/>
                          </a:rPr>
                          <m:t>𝑚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Malgun Gothic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Malgun Gothic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atin typeface="Cambria Math"/>
                                    <a:ea typeface="Malgun Gothic"/>
                                    <a:cs typeface="Times New Roman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Malgun Gothic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sSubSup>
                                      <m:sSub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Malgun Gothic"/>
                                            <a:cs typeface="Times New Roman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600" b="0" i="1" smtClean="0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/>
                                            <a:ea typeface="Malgun Gothic"/>
                                            <a:cs typeface="Times New Roman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/>
                                    </m:sSubSup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/>
                                        <a:ea typeface="Malgun Gothic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latin typeface="Cambria Math"/>
                                    <a:ea typeface="Malgun Gothic"/>
                                    <a:cs typeface="Times New Roman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Malgun Gothic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𝜔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latin typeface="Cambria Math"/>
                                        <a:ea typeface="Malgun Gothic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latin typeface="Cambria Math"/>
                                    <a:ea typeface="Malgun Gothic"/>
                                    <a:cs typeface="Times New Roman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/>
                                    <a:ea typeface="Malgun Gothic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 i="1">
                                <a:latin typeface="Cambria Math"/>
                                <a:ea typeface="Malgun Gothic"/>
                                <a:cs typeface="Times New Roman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(</m:t>
                                </m:r>
                                <m:r>
                                  <a:rPr lang="en-US" sz="1600" i="1">
                                    <a:latin typeface="Cambria Math"/>
                                    <a:ea typeface="Malgun Gothic"/>
                                    <a:cs typeface="Times New Roman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l-GR" sz="1600" dirty="0">
                                    <a:ea typeface="Malgun Gothic"/>
                                    <a:cs typeface="Times New Roman" pitchFamily="18" charset="0"/>
                                  </a:rPr>
                                  <m:t>ξ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Malgun Gothic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  <a:ea typeface="Malgun Gothic"/>
                                        <a:cs typeface="Times New Roman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𝜔</m:t>
                                </m:r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sz="1600" dirty="0" smtClean="0">
                    <a:ea typeface="Malgun Gothic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  <m:r>
                      <a:rPr lang="en-US" sz="16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𝐺</m:t>
                    </m:r>
                    <m:d>
                      <m:dPr>
                        <m:ctrlPr>
                          <a:rPr lang="en-US" sz="1600" b="0" i="1" dirty="0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1600" b="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𝜔</m:t>
                        </m:r>
                      </m:e>
                    </m:d>
                    <m:r>
                      <a:rPr lang="en-US" sz="16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func>
                      <m:funcPr>
                        <m:ctrlPr>
                          <a:rPr lang="en-US" sz="1600" b="0" i="1" dirty="0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 b="0" i="0" dirty="0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sz="1600" b="0" i="1" dirty="0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sz="1600" i="1" dirty="0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/>
                                <a:ea typeface="Malgun Gothic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l-GR" sz="1600" dirty="0">
                                <a:ea typeface="Malgun Gothic"/>
                                <a:cs typeface="Times New Roman" pitchFamily="18" charset="0"/>
                              </a:rPr>
                              <m:t>ξ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Malgun Gothic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/>
                                    <a:ea typeface="Malgun Gothic"/>
                                    <a:cs typeface="Times New Roman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𝜔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Malgun Gothic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sSubSup>
                                  <m:sSub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Malgun Gothic"/>
                                        <a:cs typeface="Times New Roman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i="1">
                                        <a:latin typeface="Cambria Math"/>
                                        <a:ea typeface="Malgun Gothic"/>
                                        <a:cs typeface="Times New Roman" pitchFamily="18" charset="0"/>
                                      </a:rPr>
                                      <m:t>(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  <a:ea typeface="Malgun Gothic"/>
                                        <a:cs typeface="Times New Roman" pitchFamily="18" charset="0"/>
                                      </a:rPr>
                                      <m:t>𝑛</m:t>
                                    </m:r>
                                  </m:sub>
                                  <m:sup/>
                                </m:sSubSup>
                              </m:e>
                              <m:sup>
                                <m:r>
                                  <a:rPr lang="en-US" sz="1600" i="1">
                                    <a:latin typeface="Cambria Math"/>
                                    <a:ea typeface="Malgun Gothic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 i="1">
                                <a:latin typeface="Cambria Math"/>
                                <a:ea typeface="Malgun Gothic"/>
                                <a:cs typeface="Times New Roman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Malgun Gothic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/>
                                    <a:ea typeface="Malgun Gothic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 i="1">
                                <a:latin typeface="Cambria Math"/>
                                <a:ea typeface="Malgun Gothic"/>
                                <a:cs typeface="Times New Roman" pitchFamily="18" charset="0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endParaRPr lang="en-US" sz="1600" dirty="0" smtClean="0">
                  <a:ea typeface="Malgun Gothic"/>
                  <a:cs typeface="Times New Roman" pitchFamily="18" charset="0"/>
                </a:endParaRPr>
              </a:p>
              <a:p>
                <a:r>
                  <a:rPr lang="en-US" sz="1600" dirty="0" smtClean="0">
                    <a:cs typeface="Times New Roman" pitchFamily="18" charset="0"/>
                  </a:rPr>
                  <a:t>Where,</a:t>
                </a:r>
              </a:p>
              <a:p>
                <a:r>
                  <a:rPr lang="en-US" sz="1600" dirty="0" smtClean="0">
                    <a:cs typeface="Times New Roman" pitchFamily="18" charset="0"/>
                  </a:rPr>
                  <a:t>	</a:t>
                </a:r>
                <a:r>
                  <a:rPr lang="el-GR" sz="1600" dirty="0" smtClean="0">
                    <a:cs typeface="Times New Roman" pitchFamily="18" charset="0"/>
                  </a:rPr>
                  <a:t>ω</a:t>
                </a:r>
                <a:r>
                  <a:rPr lang="en-US" sz="1600" baseline="-25000" dirty="0" smtClean="0">
                    <a:cs typeface="Times New Roman" pitchFamily="18" charset="0"/>
                  </a:rPr>
                  <a:t>n</a:t>
                </a:r>
                <a:r>
                  <a:rPr lang="en-US" sz="1600" dirty="0" smtClean="0">
                    <a:ea typeface="Malgun Gothic"/>
                    <a:cs typeface="Times New Roman" pitchFamily="18" charset="0"/>
                  </a:rPr>
                  <a:t>=</a:t>
                </a:r>
                <a:r>
                  <a:rPr lang="en-US" sz="1600" dirty="0" err="1" smtClean="0">
                    <a:ea typeface="Malgun Gothic"/>
                    <a:cs typeface="Times New Roman" pitchFamily="18" charset="0"/>
                  </a:rPr>
                  <a:t>sqrt</a:t>
                </a:r>
                <a:r>
                  <a:rPr lang="en-US" sz="1600" dirty="0" smtClean="0">
                    <a:ea typeface="Malgun Gothic"/>
                    <a:cs typeface="Times New Roman" pitchFamily="18" charset="0"/>
                  </a:rPr>
                  <a:t>(k/m), </a:t>
                </a:r>
                <a:r>
                  <a:rPr lang="en-US" sz="1600" dirty="0" err="1" smtClean="0">
                    <a:ea typeface="Malgun Gothic"/>
                    <a:cs typeface="Times New Roman" pitchFamily="18" charset="0"/>
                  </a:rPr>
                  <a:t>undamped</a:t>
                </a:r>
                <a:r>
                  <a:rPr lang="en-US" sz="1600" dirty="0" smtClean="0">
                    <a:ea typeface="Malgun Gothic"/>
                    <a:cs typeface="Times New Roman" pitchFamily="18" charset="0"/>
                  </a:rPr>
                  <a:t> natural frequency, rad/s</a:t>
                </a:r>
              </a:p>
              <a:p>
                <a:r>
                  <a:rPr lang="en-US" sz="1600" dirty="0" smtClean="0">
                    <a:ea typeface="Malgun Gothic"/>
                    <a:cs typeface="Times New Roman" pitchFamily="18" charset="0"/>
                  </a:rPr>
                  <a:t>	</a:t>
                </a:r>
                <a:r>
                  <a:rPr lang="el-GR" sz="1600" dirty="0" smtClean="0">
                    <a:ea typeface="Malgun Gothic"/>
                    <a:cs typeface="Times New Roman" pitchFamily="18" charset="0"/>
                  </a:rPr>
                  <a:t>ξ </a:t>
                </a:r>
                <a:r>
                  <a:rPr lang="en-US" sz="1600" dirty="0" smtClean="0">
                    <a:ea typeface="Malgun Gothic"/>
                    <a:cs typeface="Times New Roman" pitchFamily="18" charset="0"/>
                  </a:rPr>
                  <a:t>=c/</a:t>
                </a:r>
                <a:r>
                  <a:rPr lang="en-US" sz="1600" dirty="0" err="1" smtClean="0">
                    <a:ea typeface="Malgun Gothic"/>
                    <a:cs typeface="Times New Roman" pitchFamily="18" charset="0"/>
                  </a:rPr>
                  <a:t>sqrt</a:t>
                </a:r>
                <a:r>
                  <a:rPr lang="en-US" sz="1600" dirty="0" smtClean="0">
                    <a:ea typeface="Malgun Gothic"/>
                    <a:cs typeface="Times New Roman" pitchFamily="18" charset="0"/>
                  </a:rPr>
                  <a:t>(2mk), damping ratio</a:t>
                </a:r>
              </a:p>
              <a:p>
                <a:r>
                  <a:rPr lang="en-US" sz="1600" dirty="0">
                    <a:ea typeface="Malgun Gothic"/>
                    <a:cs typeface="Times New Roman" pitchFamily="18" charset="0"/>
                  </a:rPr>
                  <a:t>	</a:t>
                </a:r>
                <a:r>
                  <a:rPr lang="el-GR" sz="1600" dirty="0" smtClean="0">
                    <a:cs typeface="Times New Roman" pitchFamily="18" charset="0"/>
                  </a:rPr>
                  <a:t>ω</a:t>
                </a:r>
                <a:r>
                  <a:rPr lang="en-US" sz="1600" baseline="-25000" dirty="0" smtClean="0">
                    <a:cs typeface="Times New Roman" pitchFamily="18" charset="0"/>
                  </a:rPr>
                  <a:t> </a:t>
                </a:r>
                <a:r>
                  <a:rPr lang="en-US" sz="1600" dirty="0" smtClean="0">
                    <a:ea typeface="Malgun Gothic"/>
                    <a:cs typeface="Times New Roman" pitchFamily="18" charset="0"/>
                  </a:rPr>
                  <a:t>= excitation/Input frequency</a:t>
                </a: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981200"/>
                <a:ext cx="5247399" cy="4328044"/>
              </a:xfrm>
              <a:prstGeom prst="rect">
                <a:avLst/>
              </a:prstGeom>
              <a:blipFill rotWithShape="1">
                <a:blip r:embed="rId2"/>
                <a:stretch>
                  <a:fillRect l="-698" b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/>
          <p:cNvSpPr/>
          <p:nvPr/>
        </p:nvSpPr>
        <p:spPr>
          <a:xfrm>
            <a:off x="6444087" y="3840242"/>
            <a:ext cx="2504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cs typeface="Times New Roman" pitchFamily="18" charset="0"/>
              </a:rPr>
              <a:t>k, stiffness, N/m</a:t>
            </a:r>
          </a:p>
          <a:p>
            <a:r>
              <a:rPr lang="en-US" sz="1200" dirty="0" smtClean="0">
                <a:cs typeface="Times New Roman" pitchFamily="18" charset="0"/>
              </a:rPr>
              <a:t>m, mass, kg</a:t>
            </a:r>
          </a:p>
          <a:p>
            <a:r>
              <a:rPr lang="en-US" sz="1200" dirty="0" smtClean="0">
                <a:cs typeface="Times New Roman" pitchFamily="18" charset="0"/>
              </a:rPr>
              <a:t>c, damping coefficient, N/(m/s)</a:t>
            </a:r>
          </a:p>
        </p:txBody>
      </p:sp>
    </p:spTree>
    <p:extLst>
      <p:ext uri="{BB962C8B-B14F-4D97-AF65-F5344CB8AC3E}">
        <p14:creationId xmlns:p14="http://schemas.microsoft.com/office/powerpoint/2010/main" val="389610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Times New Roman" pitchFamily="18" charset="0"/>
              </a:rPr>
              <a:t>Frequency Response of 1-DOF System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30" b="31912"/>
          <a:stretch/>
        </p:blipFill>
        <p:spPr bwMode="auto">
          <a:xfrm>
            <a:off x="2133600" y="1600200"/>
            <a:ext cx="4800600" cy="206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39" b="33588"/>
          <a:stretch/>
        </p:blipFill>
        <p:spPr bwMode="auto">
          <a:xfrm>
            <a:off x="2133600" y="3581400"/>
            <a:ext cx="4800600" cy="201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38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7201</TotalTime>
  <Words>1260</Words>
  <Application>Microsoft Office PowerPoint</Application>
  <PresentationFormat>On-screen Show (4:3)</PresentationFormat>
  <Paragraphs>304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굴림</vt:lpstr>
      <vt:lpstr>Malgun Gothic</vt:lpstr>
      <vt:lpstr>Arial</vt:lpstr>
      <vt:lpstr>Calibri</vt:lpstr>
      <vt:lpstr>Cambria Math</vt:lpstr>
      <vt:lpstr>Tahoma</vt:lpstr>
      <vt:lpstr>Times New Roman</vt:lpstr>
      <vt:lpstr>Office Theme</vt:lpstr>
      <vt:lpstr>Modal Testing</vt:lpstr>
      <vt:lpstr>Frequency Response</vt:lpstr>
      <vt:lpstr>Signal Processing and Window</vt:lpstr>
      <vt:lpstr>Signal Processing and Window</vt:lpstr>
      <vt:lpstr>Signal Processing and Window</vt:lpstr>
      <vt:lpstr>Signal Processing and Window</vt:lpstr>
      <vt:lpstr>Signal Processing and Window</vt:lpstr>
      <vt:lpstr>Frequency Response of 1-DOF System</vt:lpstr>
      <vt:lpstr>Frequency Response of 1-DOF System</vt:lpstr>
      <vt:lpstr>Frequency Response of Multi DOF System</vt:lpstr>
      <vt:lpstr>Frequency Response of Cantilever Beam</vt:lpstr>
      <vt:lpstr>Experiment</vt:lpstr>
      <vt:lpstr>Experimental setup: Cantilever Beam</vt:lpstr>
      <vt:lpstr>Example</vt:lpstr>
      <vt:lpstr>Example of FRF</vt:lpstr>
      <vt:lpstr>Experiment</vt:lpstr>
      <vt:lpstr>Experimental setup</vt:lpstr>
      <vt:lpstr>Experiment: Configuration #1</vt:lpstr>
      <vt:lpstr>Experiment: Configuration #2</vt:lpstr>
      <vt:lpstr>?</vt:lpstr>
      <vt:lpstr>ANSYS</vt:lpstr>
      <vt:lpstr>General Steps of FEA </vt:lpstr>
      <vt:lpstr>Real Hardware Example</vt:lpstr>
      <vt:lpstr>Top Level Mechanical Design Requirement</vt:lpstr>
      <vt:lpstr>Mechanical Design Overview</vt:lpstr>
      <vt:lpstr>FEA System Model</vt:lpstr>
      <vt:lpstr>PDR – CDR FEA Iterations</vt:lpstr>
      <vt:lpstr>Frequency Response</vt:lpstr>
      <vt:lpstr>Frequency Response</vt:lpstr>
      <vt:lpstr>Frequency Response</vt:lpstr>
      <vt:lpstr>WFC Structure Modal Test</vt:lpstr>
      <vt:lpstr>Data Acquisition and Analysis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Estimation of Fundamental Natural Frequency and Damping Ratio</dc:title>
  <dc:creator>User</dc:creator>
  <cp:lastModifiedBy>CJOH</cp:lastModifiedBy>
  <cp:revision>96</cp:revision>
  <cp:lastPrinted>2013-04-10T19:59:11Z</cp:lastPrinted>
  <dcterms:created xsi:type="dcterms:W3CDTF">2013-04-01T18:00:33Z</dcterms:created>
  <dcterms:modified xsi:type="dcterms:W3CDTF">2016-10-21T16:41:01Z</dcterms:modified>
</cp:coreProperties>
</file>