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1120" y="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4E06-4BA1-4970-A565-745090243F0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5AD9F-F74C-4851-BFCC-CE56722FA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7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4E06-4BA1-4970-A565-745090243F0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5AD9F-F74C-4851-BFCC-CE56722FA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32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4E06-4BA1-4970-A565-745090243F0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5AD9F-F74C-4851-BFCC-CE56722FA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4E06-4BA1-4970-A565-745090243F0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5AD9F-F74C-4851-BFCC-CE56722FA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4E06-4BA1-4970-A565-745090243F0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5AD9F-F74C-4851-BFCC-CE56722FA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9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4E06-4BA1-4970-A565-745090243F0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5AD9F-F74C-4851-BFCC-CE56722FA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6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4E06-4BA1-4970-A565-745090243F0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5AD9F-F74C-4851-BFCC-CE56722FA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3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4E06-4BA1-4970-A565-745090243F0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5AD9F-F74C-4851-BFCC-CE56722FA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7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4E06-4BA1-4970-A565-745090243F0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5AD9F-F74C-4851-BFCC-CE56722FA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4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4E06-4BA1-4970-A565-745090243F0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5AD9F-F74C-4851-BFCC-CE56722FA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9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4E06-4BA1-4970-A565-745090243F0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5AD9F-F74C-4851-BFCC-CE56722FA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9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24E06-4BA1-4970-A565-745090243F0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5AD9F-F74C-4851-BFCC-CE56722FA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7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Estimation of Fundamental Natural Frequency, Damping Ratio and Equivalent Mass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421L/521L (Lab 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607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Fixed-Fixed Beam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667000" y="4419600"/>
            <a:ext cx="1752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66" t="63136" r="52083" b="30803"/>
          <a:stretch/>
        </p:blipFill>
        <p:spPr bwMode="auto">
          <a:xfrm>
            <a:off x="2659380" y="5029200"/>
            <a:ext cx="5282136" cy="876299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81200" y="6183392"/>
            <a:ext cx="5658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X</a:t>
            </a:r>
            <a:r>
              <a:rPr lang="en-US" baseline="-25000" dirty="0" smtClean="0"/>
              <a:t>1,2</a:t>
            </a:r>
            <a:r>
              <a:rPr lang="en-US" dirty="0" smtClean="0"/>
              <a:t> = time in s, y</a:t>
            </a:r>
            <a:r>
              <a:rPr lang="en-US" baseline="-25000" dirty="0" smtClean="0"/>
              <a:t>1,2</a:t>
            </a:r>
            <a:r>
              <a:rPr lang="en-US" dirty="0" smtClean="0"/>
              <a:t> = acceleration in g, </a:t>
            </a:r>
            <a:r>
              <a:rPr lang="en-US" dirty="0"/>
              <a:t>(m = </a:t>
            </a:r>
            <a:r>
              <a:rPr lang="en-US" dirty="0" smtClean="0"/>
              <a:t>‘</a:t>
            </a:r>
            <a:r>
              <a:rPr lang="en-US" dirty="0" err="1" smtClean="0"/>
              <a:t>mili</a:t>
            </a:r>
            <a:r>
              <a:rPr lang="en-US" dirty="0" smtClean="0"/>
              <a:t>’)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061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Sheet: Fixed-Fixed Beam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44656509"/>
              </p:ext>
            </p:extLst>
          </p:nvPr>
        </p:nvGraphicFramePr>
        <p:xfrm>
          <a:off x="457200" y="1600200"/>
          <a:ext cx="4038600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67"/>
                <a:gridCol w="1794933"/>
                <a:gridCol w="8763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@ peak #1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@ peak #2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Amplitude @ peak #1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Amplitude @ peak #2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between A and B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periods between A and B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 of oscillation, E/F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</a:tr>
            </a:tbl>
          </a:graphicData>
        </a:graphic>
      </p:graphicFrame>
      <p:graphicFrame>
        <p:nvGraphicFramePr>
          <p:cNvPr id="11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04994942"/>
              </p:ext>
            </p:extLst>
          </p:nvPr>
        </p:nvGraphicFramePr>
        <p:xfrm>
          <a:off x="4648200" y="1600200"/>
          <a:ext cx="40386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67"/>
                <a:gridCol w="1794933"/>
                <a:gridCol w="8763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Damped natural frequency, </a:t>
                      </a:r>
                      <a:r>
                        <a:rPr lang="en-US" dirty="0" err="1" smtClean="0">
                          <a:latin typeface="Symbol" pitchFamily="18" charset="2"/>
                        </a:rPr>
                        <a:t>w</a:t>
                      </a:r>
                      <a:r>
                        <a:rPr lang="en-US" baseline="-25000" dirty="0" err="1" smtClean="0"/>
                        <a:t>d</a:t>
                      </a:r>
                      <a:endParaRPr lang="en-US" baseline="-250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rad/s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Natural frequency, </a:t>
                      </a:r>
                      <a:r>
                        <a:rPr lang="en-US" dirty="0" err="1" smtClean="0">
                          <a:latin typeface="Symbol" pitchFamily="18" charset="2"/>
                        </a:rPr>
                        <a:t>w</a:t>
                      </a:r>
                      <a:r>
                        <a:rPr lang="en-US" baseline="-25000" dirty="0" err="1" smtClean="0"/>
                        <a:t>n</a:t>
                      </a:r>
                      <a:endParaRPr lang="en-US" baseline="-250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rad/s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zeta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Equivalent mass, </a:t>
                      </a:r>
                      <a:r>
                        <a:rPr lang="en-US" dirty="0" err="1" smtClean="0"/>
                        <a:t>m</a:t>
                      </a:r>
                      <a:r>
                        <a:rPr lang="en-US" baseline="-25000" dirty="0" err="1" smtClean="0"/>
                        <a:t>eq</a:t>
                      </a:r>
                      <a:endParaRPr lang="en-US" baseline="-250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kg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Stiffness, k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N/m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Damping, c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N/(m/s)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Natural frequency  estimation by Rayleigh method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rad/s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313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material?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 the experiment with Steel and any nonmetal material</a:t>
            </a:r>
          </a:p>
          <a:p>
            <a:r>
              <a:rPr lang="en-US" dirty="0" smtClean="0"/>
              <a:t>Compare </a:t>
            </a:r>
            <a:r>
              <a:rPr lang="en-US" smtClean="0"/>
              <a:t>the 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60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DOF Modeling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600200" y="2165687"/>
            <a:ext cx="0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600200" y="2334279"/>
            <a:ext cx="3352800" cy="83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8065" y="1964947"/>
            <a:ext cx="97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E, I, L, </a:t>
            </a:r>
            <a:r>
              <a:rPr lang="el-GR" dirty="0" smtClean="0">
                <a:latin typeface="Malgun Gothic"/>
                <a:ea typeface="Malgun Gothic"/>
              </a:rPr>
              <a:t>ρ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600200" y="2998053"/>
            <a:ext cx="33528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600200" y="2788503"/>
            <a:ext cx="0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953000" y="2769453"/>
            <a:ext cx="0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01964" y="2592407"/>
            <a:ext cx="97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E, I, L, </a:t>
            </a:r>
            <a:r>
              <a:rPr lang="el-GR" dirty="0" smtClean="0">
                <a:latin typeface="Malgun Gothic"/>
                <a:ea typeface="Malgun Gothic"/>
              </a:rPr>
              <a:t>ρ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629400" y="28956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7543800" y="22860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543800" y="2514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848600" y="22860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543800" y="23622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696200" y="2514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696200" y="19812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010400" y="26670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6858000" y="2609850"/>
            <a:ext cx="152400" cy="57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6858000" y="2514600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6858000" y="2438400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858000" y="2362200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6858000" y="2286000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858000" y="2209800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7010400" y="2181225"/>
            <a:ext cx="152400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010400" y="1981200"/>
            <a:ext cx="0" cy="20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553200" y="19812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484969" y="223289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7864538" y="222146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2" name="Right Arrow 61"/>
          <p:cNvSpPr/>
          <p:nvPr/>
        </p:nvSpPr>
        <p:spPr>
          <a:xfrm>
            <a:off x="5410200" y="251460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>
            <a:stCxn id="23" idx="3"/>
          </p:cNvCxnSpPr>
          <p:nvPr/>
        </p:nvCxnSpPr>
        <p:spPr>
          <a:xfrm>
            <a:off x="8077200" y="32766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8305800" y="3276600"/>
            <a:ext cx="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382000" y="347091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883239" y="4178647"/>
            <a:ext cx="643766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mx”+cx’+</a:t>
            </a:r>
            <a:r>
              <a:rPr lang="en-US" sz="1600" dirty="0" err="1" smtClean="0"/>
              <a:t>kx</a:t>
            </a:r>
            <a:r>
              <a:rPr lang="en-US" sz="1600" dirty="0" smtClean="0"/>
              <a:t> = f(t)</a:t>
            </a:r>
          </a:p>
          <a:p>
            <a:endParaRPr lang="en-US" sz="1600" dirty="0" smtClean="0"/>
          </a:p>
          <a:p>
            <a:r>
              <a:rPr lang="en-US" sz="1600" dirty="0" smtClean="0"/>
              <a:t>x(t) = </a:t>
            </a:r>
            <a:r>
              <a:rPr lang="en-US" sz="1600" dirty="0" err="1" smtClean="0"/>
              <a:t>Aexp</a:t>
            </a:r>
            <a:r>
              <a:rPr lang="en-US" sz="1600" dirty="0" smtClean="0"/>
              <a:t>(-</a:t>
            </a:r>
            <a:r>
              <a:rPr lang="el-GR" sz="1600" dirty="0" smtClean="0">
                <a:latin typeface="Malgun Gothic"/>
                <a:ea typeface="Malgun Gothic"/>
              </a:rPr>
              <a:t>ξ</a:t>
            </a:r>
            <a:r>
              <a:rPr lang="el-GR" sz="1600" dirty="0" smtClean="0"/>
              <a:t>ω</a:t>
            </a:r>
            <a:r>
              <a:rPr lang="en-US" sz="1600" baseline="-25000" dirty="0" err="1" smtClean="0"/>
              <a:t>n</a:t>
            </a:r>
            <a:r>
              <a:rPr lang="en-US" sz="1600" dirty="0" err="1" smtClean="0"/>
              <a:t>t</a:t>
            </a:r>
            <a:r>
              <a:rPr lang="en-US" sz="1600" dirty="0" smtClean="0"/>
              <a:t>)COS(</a:t>
            </a:r>
            <a:r>
              <a:rPr lang="el-GR" sz="1600" dirty="0" smtClean="0"/>
              <a:t>ω</a:t>
            </a:r>
            <a:r>
              <a:rPr lang="en-US" sz="1600" baseline="-25000" dirty="0" err="1" smtClean="0"/>
              <a:t>n</a:t>
            </a:r>
            <a:r>
              <a:rPr lang="en-US" sz="1600" dirty="0" err="1" smtClean="0"/>
              <a:t>sqrt</a:t>
            </a:r>
            <a:r>
              <a:rPr lang="en-US" sz="1600" dirty="0" smtClean="0"/>
              <a:t>(1-</a:t>
            </a:r>
            <a:r>
              <a:rPr lang="el-GR" sz="1600" dirty="0" smtClean="0">
                <a:latin typeface="Malgun Gothic"/>
                <a:ea typeface="Malgun Gothic"/>
              </a:rPr>
              <a:t>ξ</a:t>
            </a:r>
            <a:r>
              <a:rPr lang="en-US" sz="1600" baseline="30000" dirty="0" smtClean="0">
                <a:latin typeface="Malgun Gothic"/>
                <a:ea typeface="Malgun Gothic"/>
              </a:rPr>
              <a:t>2</a:t>
            </a:r>
            <a:r>
              <a:rPr lang="en-US" sz="1600" dirty="0" smtClean="0">
                <a:latin typeface="Malgun Gothic"/>
                <a:ea typeface="Malgun Gothic"/>
              </a:rPr>
              <a:t>)t-</a:t>
            </a:r>
            <a:r>
              <a:rPr lang="el-GR" sz="1600" dirty="0" smtClean="0">
                <a:latin typeface="Malgun Gothic"/>
                <a:ea typeface="Malgun Gothic"/>
              </a:rPr>
              <a:t> ψ</a:t>
            </a:r>
            <a:r>
              <a:rPr lang="en-US" sz="1600" dirty="0" smtClean="0">
                <a:latin typeface="Malgun Gothic"/>
                <a:ea typeface="Malgun Gothic"/>
              </a:rPr>
              <a:t>)+</a:t>
            </a:r>
            <a:r>
              <a:rPr lang="en-US" sz="1600" dirty="0" err="1" smtClean="0">
                <a:latin typeface="Malgun Gothic"/>
                <a:ea typeface="Malgun Gothic"/>
              </a:rPr>
              <a:t>Bsin</a:t>
            </a:r>
            <a:r>
              <a:rPr lang="en-US" sz="1600" dirty="0" smtClean="0">
                <a:latin typeface="Malgun Gothic"/>
                <a:ea typeface="Malgun Gothic"/>
              </a:rPr>
              <a:t>(</a:t>
            </a:r>
            <a:r>
              <a:rPr lang="el-GR" sz="1600" dirty="0" smtClean="0"/>
              <a:t>ω</a:t>
            </a:r>
            <a:r>
              <a:rPr lang="en-US" sz="1600" dirty="0" smtClean="0">
                <a:latin typeface="Malgun Gothic"/>
                <a:ea typeface="Malgun Gothic"/>
              </a:rPr>
              <a:t>t)</a:t>
            </a:r>
          </a:p>
          <a:p>
            <a:r>
              <a:rPr lang="en-US" sz="1600" dirty="0" smtClean="0">
                <a:latin typeface="Malgun Gothic"/>
                <a:ea typeface="Malgun Gothic"/>
              </a:rPr>
              <a:t>Time response = Transient response + Forced response(sinusoidal)</a:t>
            </a:r>
          </a:p>
          <a:p>
            <a:endParaRPr lang="en-US" sz="1600" dirty="0" smtClean="0">
              <a:latin typeface="Malgun Gothic"/>
              <a:ea typeface="Malgun Gothic"/>
            </a:endParaRPr>
          </a:p>
          <a:p>
            <a:r>
              <a:rPr lang="en-US" sz="1600" dirty="0" smtClean="0"/>
              <a:t>Where,</a:t>
            </a:r>
          </a:p>
          <a:p>
            <a:r>
              <a:rPr lang="en-US" sz="1600" dirty="0" smtClean="0"/>
              <a:t>	</a:t>
            </a:r>
            <a:r>
              <a:rPr lang="el-GR" sz="1600" dirty="0" smtClean="0"/>
              <a:t>ω</a:t>
            </a:r>
            <a:r>
              <a:rPr lang="en-US" sz="1600" baseline="-25000" dirty="0" smtClean="0"/>
              <a:t>n</a:t>
            </a:r>
            <a:r>
              <a:rPr lang="en-US" sz="1600" dirty="0" smtClean="0">
                <a:latin typeface="Malgun Gothic"/>
                <a:ea typeface="Malgun Gothic"/>
              </a:rPr>
              <a:t>=</a:t>
            </a:r>
            <a:r>
              <a:rPr lang="en-US" sz="1600" dirty="0" err="1" smtClean="0">
                <a:latin typeface="Malgun Gothic"/>
                <a:ea typeface="Malgun Gothic"/>
              </a:rPr>
              <a:t>sqrt</a:t>
            </a:r>
            <a:r>
              <a:rPr lang="en-US" sz="1600" dirty="0" smtClean="0">
                <a:latin typeface="Malgun Gothic"/>
                <a:ea typeface="Malgun Gothic"/>
              </a:rPr>
              <a:t>(k/m), </a:t>
            </a:r>
            <a:r>
              <a:rPr lang="en-US" sz="1600" dirty="0" err="1" smtClean="0">
                <a:latin typeface="Malgun Gothic"/>
                <a:ea typeface="Malgun Gothic"/>
              </a:rPr>
              <a:t>undamped</a:t>
            </a:r>
            <a:r>
              <a:rPr lang="en-US" sz="1600" dirty="0" smtClean="0">
                <a:latin typeface="Malgun Gothic"/>
                <a:ea typeface="Malgun Gothic"/>
              </a:rPr>
              <a:t> natural frequency, rad/s</a:t>
            </a:r>
          </a:p>
          <a:p>
            <a:r>
              <a:rPr lang="en-US" sz="1600" dirty="0" smtClean="0">
                <a:latin typeface="Malgun Gothic"/>
                <a:ea typeface="Malgun Gothic"/>
              </a:rPr>
              <a:t>	</a:t>
            </a:r>
            <a:r>
              <a:rPr lang="el-GR" sz="1600" dirty="0" smtClean="0">
                <a:latin typeface="Malgun Gothic"/>
                <a:ea typeface="Malgun Gothic"/>
              </a:rPr>
              <a:t>ξ </a:t>
            </a:r>
            <a:r>
              <a:rPr lang="en-US" sz="1600" dirty="0" smtClean="0">
                <a:latin typeface="Malgun Gothic"/>
                <a:ea typeface="Malgun Gothic"/>
              </a:rPr>
              <a:t>=c/</a:t>
            </a:r>
            <a:r>
              <a:rPr lang="en-US" sz="1600" dirty="0" err="1" smtClean="0">
                <a:latin typeface="Malgun Gothic"/>
                <a:ea typeface="Malgun Gothic"/>
              </a:rPr>
              <a:t>sqrt</a:t>
            </a:r>
            <a:r>
              <a:rPr lang="en-US" sz="1600" dirty="0" smtClean="0">
                <a:latin typeface="Malgun Gothic"/>
                <a:ea typeface="Malgun Gothic"/>
              </a:rPr>
              <a:t>(2mk), damping ratio</a:t>
            </a:r>
          </a:p>
          <a:p>
            <a:r>
              <a:rPr lang="en-US" sz="1600" dirty="0" smtClean="0"/>
              <a:t>	</a:t>
            </a:r>
            <a:r>
              <a:rPr lang="el-GR" sz="1600" dirty="0" smtClean="0"/>
              <a:t>ω</a:t>
            </a:r>
            <a:r>
              <a:rPr lang="en-US" sz="1600" baseline="-25000" dirty="0" smtClean="0"/>
              <a:t>d</a:t>
            </a:r>
            <a:r>
              <a:rPr lang="en-US" sz="1600" dirty="0" smtClean="0"/>
              <a:t>=</a:t>
            </a:r>
            <a:r>
              <a:rPr lang="el-GR" sz="1600" dirty="0" smtClean="0"/>
              <a:t>ω</a:t>
            </a:r>
            <a:r>
              <a:rPr lang="en-US" sz="1600" baseline="-25000" dirty="0" err="1" smtClean="0"/>
              <a:t>n</a:t>
            </a:r>
            <a:r>
              <a:rPr lang="en-US" sz="1600" dirty="0" err="1" smtClean="0"/>
              <a:t>sqrt</a:t>
            </a:r>
            <a:r>
              <a:rPr lang="en-US" sz="1600" dirty="0" smtClean="0"/>
              <a:t>(1-</a:t>
            </a:r>
            <a:r>
              <a:rPr lang="el-GR" sz="1600" dirty="0" smtClean="0">
                <a:latin typeface="Malgun Gothic"/>
                <a:ea typeface="Malgun Gothic"/>
              </a:rPr>
              <a:t>ξ</a:t>
            </a:r>
            <a:r>
              <a:rPr lang="en-US" sz="1600" baseline="30000" dirty="0" smtClean="0">
                <a:latin typeface="Malgun Gothic"/>
                <a:ea typeface="Malgun Gothic"/>
              </a:rPr>
              <a:t>2</a:t>
            </a:r>
            <a:r>
              <a:rPr lang="en-US" sz="1600" dirty="0" smtClean="0">
                <a:latin typeface="Malgun Gothic"/>
                <a:ea typeface="Malgun Gothic"/>
              </a:rPr>
              <a:t>), damped natural frequency, rad/s</a:t>
            </a:r>
          </a:p>
        </p:txBody>
      </p:sp>
      <p:sp>
        <p:nvSpPr>
          <p:cNvPr id="69" name="Rectangle 68"/>
          <p:cNvSpPr/>
          <p:nvPr/>
        </p:nvSpPr>
        <p:spPr>
          <a:xfrm>
            <a:off x="6444087" y="3840242"/>
            <a:ext cx="25042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k, stiffness, N/m</a:t>
            </a:r>
          </a:p>
          <a:p>
            <a:r>
              <a:rPr lang="en-US" sz="1200" dirty="0" smtClean="0"/>
              <a:t>m, mass, kg</a:t>
            </a:r>
          </a:p>
          <a:p>
            <a:r>
              <a:rPr lang="en-US" sz="1200" dirty="0" smtClean="0"/>
              <a:t>c, damping coefficient, N/(m/s)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518950" y="3260526"/>
            <a:ext cx="185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E: Young’s modulus</a:t>
            </a:r>
          </a:p>
          <a:p>
            <a:r>
              <a:rPr lang="en-US" sz="1200" dirty="0" smtClean="0"/>
              <a:t>I: Moment of inertia</a:t>
            </a:r>
          </a:p>
          <a:p>
            <a:r>
              <a:rPr lang="en-US" sz="1200" dirty="0" smtClean="0"/>
              <a:t>L: length</a:t>
            </a:r>
          </a:p>
          <a:p>
            <a:r>
              <a:rPr lang="el-GR" sz="1200" dirty="0">
                <a:latin typeface="Malgun Gothic"/>
                <a:ea typeface="Malgun Gothic"/>
              </a:rPr>
              <a:t>ρ</a:t>
            </a:r>
            <a:r>
              <a:rPr lang="en-US" sz="1200" dirty="0" smtClean="0">
                <a:latin typeface="Malgun Gothic"/>
                <a:ea typeface="Malgun Gothic"/>
              </a:rPr>
              <a:t>: mass per unit length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3257550" y="2737187"/>
            <a:ext cx="190501" cy="2667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762499" y="2067579"/>
            <a:ext cx="190501" cy="2667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2200929"/>
            <a:ext cx="113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Cantilever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27660" y="2832437"/>
            <a:ext cx="1233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Fixed-Fixed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1611868"/>
            <a:ext cx="1090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accelerometer</a:t>
            </a:r>
            <a:endParaRPr lang="en-US" sz="1200" dirty="0"/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>
            <a:off x="3897885" y="1888867"/>
            <a:ext cx="750315" cy="1923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10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of responses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967" y="1600200"/>
            <a:ext cx="602806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2743200" y="1752600"/>
            <a:ext cx="1143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69870" y="1459468"/>
            <a:ext cx="1732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Exponential part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745322" y="17526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00600" y="1447800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Sinusoidal part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2514600"/>
            <a:ext cx="1098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Transient </a:t>
            </a:r>
          </a:p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799" y="4038600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Forced response</a:t>
            </a:r>
          </a:p>
          <a:p>
            <a:r>
              <a:rPr lang="en-US" dirty="0" smtClean="0"/>
              <a:t>(Sinusoidal input)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4799" y="5029199"/>
            <a:ext cx="1951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Transient response</a:t>
            </a:r>
          </a:p>
          <a:p>
            <a:r>
              <a:rPr lang="en-US" dirty="0" smtClean="0"/>
              <a:t>+ Forced response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255846" y="4953000"/>
            <a:ext cx="2011354" cy="6096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Left Brace 15"/>
          <p:cNvSpPr/>
          <p:nvPr/>
        </p:nvSpPr>
        <p:spPr>
          <a:xfrm>
            <a:off x="1676400" y="1981200"/>
            <a:ext cx="228600" cy="1600200"/>
          </a:xfrm>
          <a:prstGeom prst="leftBrace">
            <a:avLst>
              <a:gd name="adj1" fmla="val 550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49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Identify the fundamental mode characteristics using logarithmic decrement</a:t>
            </a:r>
          </a:p>
          <a:p>
            <a:r>
              <a:rPr lang="en-US" dirty="0" smtClean="0"/>
              <a:t>Mount Accelerometer onto beam</a:t>
            </a:r>
          </a:p>
          <a:p>
            <a:pPr lvl="1"/>
            <a:r>
              <a:rPr lang="en-US" dirty="0" smtClean="0"/>
              <a:t>End for cantilever beam</a:t>
            </a:r>
          </a:p>
          <a:p>
            <a:pPr lvl="1"/>
            <a:r>
              <a:rPr lang="en-US" dirty="0" smtClean="0"/>
              <a:t>Center for fixed-fixed beam </a:t>
            </a:r>
          </a:p>
          <a:p>
            <a:r>
              <a:rPr lang="en-US" dirty="0" smtClean="0"/>
              <a:t>Excite beam by applying ‘impulse’ or initial displacement</a:t>
            </a:r>
          </a:p>
          <a:p>
            <a:pPr lvl="1"/>
            <a:r>
              <a:rPr lang="en-US" dirty="0" smtClean="0"/>
              <a:t>Observe transient response (No forced response)</a:t>
            </a:r>
          </a:p>
          <a:p>
            <a:r>
              <a:rPr lang="en-US" dirty="0" smtClean="0"/>
              <a:t>Collect time response</a:t>
            </a:r>
          </a:p>
          <a:p>
            <a:r>
              <a:rPr lang="en-US" dirty="0" smtClean="0"/>
              <a:t>Pick two peaks and measure amplitude and period</a:t>
            </a:r>
          </a:p>
          <a:p>
            <a:r>
              <a:rPr lang="en-US" dirty="0" smtClean="0"/>
              <a:t>Find natural frequency, damping ratio</a:t>
            </a:r>
          </a:p>
          <a:p>
            <a:r>
              <a:rPr lang="en-US" dirty="0" smtClean="0"/>
              <a:t>Find equivalent mass from beam equation</a:t>
            </a:r>
          </a:p>
          <a:p>
            <a:r>
              <a:rPr lang="en-US" dirty="0" smtClean="0"/>
              <a:t>Find damping coefficient and stiffness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248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Equivalent mass and natural frequency estimation by Rayleigh method (See the handout)</a:t>
            </a:r>
          </a:p>
          <a:p>
            <a:pPr lvl="1"/>
            <a:r>
              <a:rPr lang="en-US" dirty="0" smtClean="0"/>
              <a:t>Cantilever Beam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</a:t>
            </a:r>
            <a:r>
              <a:rPr lang="en-US" baseline="-25000" dirty="0" err="1" smtClean="0"/>
              <a:t>eq</a:t>
            </a:r>
            <a:r>
              <a:rPr lang="en-US" dirty="0" smtClean="0"/>
              <a:t> = 0.2235</a:t>
            </a:r>
            <a:r>
              <a:rPr lang="el-GR" dirty="0" smtClean="0">
                <a:latin typeface="Malgun Gothic"/>
                <a:ea typeface="Malgun Gothic"/>
              </a:rPr>
              <a:t>ρ</a:t>
            </a:r>
            <a:r>
              <a:rPr lang="en-US" dirty="0"/>
              <a:t> </a:t>
            </a:r>
            <a:r>
              <a:rPr lang="en-US" dirty="0" smtClean="0"/>
              <a:t>L 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l-GR" dirty="0" smtClean="0"/>
              <a:t>ω</a:t>
            </a:r>
            <a:r>
              <a:rPr lang="en-US" baseline="-25000" dirty="0"/>
              <a:t>n</a:t>
            </a:r>
            <a:r>
              <a:rPr lang="en-US" dirty="0" smtClean="0"/>
              <a:t>=3.6639sqrt(EI/(</a:t>
            </a:r>
            <a:r>
              <a:rPr lang="el-GR" dirty="0" smtClean="0">
                <a:latin typeface="Malgun Gothic"/>
                <a:ea typeface="Malgun Gothic"/>
              </a:rPr>
              <a:t>ρ</a:t>
            </a:r>
            <a:r>
              <a:rPr lang="en-US" dirty="0" smtClean="0">
                <a:latin typeface="Malgun Gothic"/>
                <a:ea typeface="Malgun Gothic"/>
              </a:rPr>
              <a:t>L</a:t>
            </a:r>
            <a:r>
              <a:rPr lang="en-US" baseline="30000" dirty="0" smtClean="0">
                <a:latin typeface="Malgun Gothic"/>
                <a:ea typeface="Malgun Gothic"/>
              </a:rPr>
              <a:t>4</a:t>
            </a:r>
            <a:r>
              <a:rPr lang="en-US" dirty="0" smtClean="0">
                <a:latin typeface="Malgun Gothic"/>
                <a:ea typeface="Malgun Gothic"/>
              </a:rPr>
              <a:t>)) rad/s</a:t>
            </a:r>
          </a:p>
          <a:p>
            <a:pPr lvl="1"/>
            <a:r>
              <a:rPr lang="en-US" dirty="0" smtClean="0">
                <a:latin typeface="Malgun Gothic"/>
                <a:ea typeface="Malgun Gothic"/>
              </a:rPr>
              <a:t>Fixed-Fixed Beam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</a:t>
            </a:r>
            <a:r>
              <a:rPr lang="en-US" baseline="-25000" dirty="0" err="1" smtClean="0"/>
              <a:t>eq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0.3836</a:t>
            </a:r>
            <a:r>
              <a:rPr lang="el-GR" dirty="0" smtClean="0">
                <a:latin typeface="Malgun Gothic"/>
                <a:ea typeface="Malgun Gothic"/>
              </a:rPr>
              <a:t>ρ</a:t>
            </a:r>
            <a:r>
              <a:rPr lang="en-US" dirty="0" smtClean="0"/>
              <a:t> </a:t>
            </a:r>
            <a:r>
              <a:rPr lang="en-US" dirty="0"/>
              <a:t>L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l-GR" dirty="0"/>
              <a:t>ω</a:t>
            </a:r>
            <a:r>
              <a:rPr lang="en-US" baseline="-25000" dirty="0" smtClean="0"/>
              <a:t>n</a:t>
            </a:r>
            <a:r>
              <a:rPr lang="en-US" dirty="0" smtClean="0"/>
              <a:t>=22.373sqrt(EI</a:t>
            </a:r>
            <a:r>
              <a:rPr lang="en-US" dirty="0"/>
              <a:t>/(</a:t>
            </a:r>
            <a:r>
              <a:rPr lang="el-GR" dirty="0">
                <a:latin typeface="Malgun Gothic"/>
                <a:ea typeface="Malgun Gothic"/>
              </a:rPr>
              <a:t>ρ</a:t>
            </a:r>
            <a:r>
              <a:rPr lang="en-US" dirty="0">
                <a:latin typeface="Malgun Gothic"/>
                <a:ea typeface="Malgun Gothic"/>
              </a:rPr>
              <a:t>L</a:t>
            </a:r>
            <a:r>
              <a:rPr lang="en-US" baseline="30000" dirty="0">
                <a:latin typeface="Malgun Gothic"/>
                <a:ea typeface="Malgun Gothic"/>
              </a:rPr>
              <a:t>4</a:t>
            </a:r>
            <a:r>
              <a:rPr lang="en-US" dirty="0">
                <a:latin typeface="Malgun Gothic"/>
                <a:ea typeface="Malgun Gothic"/>
              </a:rPr>
              <a:t>)) rad/s</a:t>
            </a:r>
          </a:p>
          <a:p>
            <a:pPr marL="914400" lvl="2" indent="0">
              <a:buNone/>
            </a:pPr>
            <a:endParaRPr lang="en-US" dirty="0" smtClean="0">
              <a:latin typeface="Malgun Gothic"/>
              <a:ea typeface="Malgun Gothic"/>
            </a:endParaRPr>
          </a:p>
          <a:p>
            <a:r>
              <a:rPr lang="en-US" dirty="0" smtClean="0">
                <a:latin typeface="Malgun Gothic"/>
                <a:ea typeface="Malgun Gothic"/>
              </a:rPr>
              <a:t>Does your measurement match to your estimation?</a:t>
            </a:r>
          </a:p>
          <a:p>
            <a:pPr lvl="1"/>
            <a:r>
              <a:rPr lang="en-US" dirty="0" smtClean="0">
                <a:latin typeface="Malgun Gothic"/>
                <a:ea typeface="Malgun Gothic"/>
              </a:rPr>
              <a:t>Show your measurement and measured value</a:t>
            </a:r>
          </a:p>
          <a:p>
            <a:r>
              <a:rPr lang="en-US" dirty="0" smtClean="0">
                <a:latin typeface="Malgun Gothic"/>
                <a:ea typeface="Malgun Gothic"/>
              </a:rPr>
              <a:t>What if you count the mass of the accelerometer?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00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setup: Cantilever Beam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Aluminum Beam</a:t>
            </a:r>
          </a:p>
          <a:p>
            <a:pPr lvl="1"/>
            <a:r>
              <a:rPr lang="en-US" dirty="0" smtClean="0"/>
              <a:t>Thickness = 4.84mm</a:t>
            </a:r>
          </a:p>
          <a:p>
            <a:pPr lvl="1"/>
            <a:r>
              <a:rPr lang="en-US" dirty="0" smtClean="0"/>
              <a:t>Width = 19.09mm</a:t>
            </a:r>
          </a:p>
          <a:p>
            <a:pPr lvl="1"/>
            <a:r>
              <a:rPr lang="en-US" dirty="0" smtClean="0"/>
              <a:t>Length = 640mm</a:t>
            </a:r>
          </a:p>
          <a:p>
            <a:r>
              <a:rPr lang="en-US" dirty="0" smtClean="0"/>
              <a:t>Accelerometer is mounted at the end of the beam</a:t>
            </a:r>
          </a:p>
          <a:p>
            <a:r>
              <a:rPr lang="en-US" dirty="0" smtClean="0"/>
              <a:t>Mass of accelerometer = 7.83 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07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Cantilever Beam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1200" y="6183392"/>
            <a:ext cx="5658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X</a:t>
            </a:r>
            <a:r>
              <a:rPr lang="en-US" baseline="-25000" dirty="0" smtClean="0"/>
              <a:t>1,2</a:t>
            </a:r>
            <a:r>
              <a:rPr lang="en-US" dirty="0" smtClean="0"/>
              <a:t> = time in s, y</a:t>
            </a:r>
            <a:r>
              <a:rPr lang="en-US" baseline="-25000" dirty="0" smtClean="0"/>
              <a:t>1,2</a:t>
            </a:r>
            <a:r>
              <a:rPr lang="en-US" dirty="0" smtClean="0"/>
              <a:t> = acceleration in g, </a:t>
            </a:r>
            <a:r>
              <a:rPr lang="en-US" dirty="0"/>
              <a:t>(m = </a:t>
            </a:r>
            <a:r>
              <a:rPr lang="en-US" dirty="0" smtClean="0"/>
              <a:t>‘</a:t>
            </a:r>
            <a:r>
              <a:rPr lang="en-US" dirty="0" err="1" smtClean="0"/>
              <a:t>mili</a:t>
            </a:r>
            <a:r>
              <a:rPr lang="en-US" dirty="0" smtClean="0"/>
              <a:t>’)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7000" y="4419600"/>
            <a:ext cx="1752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50" t="63136" r="51799" b="30635"/>
          <a:stretch/>
        </p:blipFill>
        <p:spPr bwMode="auto">
          <a:xfrm>
            <a:off x="2667000" y="4953000"/>
            <a:ext cx="4469011" cy="762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389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Sheet: Cantilever Beam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85757126"/>
              </p:ext>
            </p:extLst>
          </p:nvPr>
        </p:nvGraphicFramePr>
        <p:xfrm>
          <a:off x="457200" y="1600200"/>
          <a:ext cx="4038600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67"/>
                <a:gridCol w="1794933"/>
                <a:gridCol w="1009650"/>
                <a:gridCol w="1009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@ peak #1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@ peak #2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Amplitude @ peak #1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Amplitude @ peak #2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between A and B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periods between A and B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 of oscillation, E/F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</a:tr>
            </a:tbl>
          </a:graphicData>
        </a:graphic>
      </p:graphicFrame>
      <p:graphicFrame>
        <p:nvGraphicFramePr>
          <p:cNvPr id="11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8633816"/>
              </p:ext>
            </p:extLst>
          </p:nvPr>
        </p:nvGraphicFramePr>
        <p:xfrm>
          <a:off x="4648200" y="1600200"/>
          <a:ext cx="40386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67"/>
                <a:gridCol w="1794933"/>
                <a:gridCol w="1009650"/>
                <a:gridCol w="1009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Damped natural frequency, </a:t>
                      </a:r>
                      <a:r>
                        <a:rPr lang="en-US" dirty="0" err="1" smtClean="0">
                          <a:latin typeface="Symbol" pitchFamily="18" charset="2"/>
                        </a:rPr>
                        <a:t>w</a:t>
                      </a:r>
                      <a:r>
                        <a:rPr lang="en-US" baseline="-25000" dirty="0" err="1" smtClean="0"/>
                        <a:t>d</a:t>
                      </a:r>
                      <a:endParaRPr lang="en-US" baseline="-250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rad/s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Natural frequency, </a:t>
                      </a:r>
                      <a:r>
                        <a:rPr lang="en-US" dirty="0" err="1" smtClean="0">
                          <a:latin typeface="Symbol" pitchFamily="18" charset="2"/>
                        </a:rPr>
                        <a:t>w</a:t>
                      </a:r>
                      <a:r>
                        <a:rPr lang="en-US" baseline="-25000" dirty="0" err="1" smtClean="0"/>
                        <a:t>n</a:t>
                      </a:r>
                      <a:endParaRPr lang="en-US" baseline="-250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rad/s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zeta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Equivalent mass, </a:t>
                      </a:r>
                      <a:r>
                        <a:rPr lang="en-US" dirty="0" err="1" smtClean="0"/>
                        <a:t>m</a:t>
                      </a:r>
                      <a:r>
                        <a:rPr lang="en-US" baseline="-25000" dirty="0" err="1" smtClean="0"/>
                        <a:t>eq</a:t>
                      </a:r>
                      <a:endParaRPr lang="en-US" baseline="-250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kg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Stiffness, k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N/m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Damping, c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N/(m/s)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Natural frequency  estimation by Rayleigh method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rad/s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154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setup: Fixed-Fixed Beam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Aluminum</a:t>
            </a:r>
          </a:p>
          <a:p>
            <a:pPr lvl="1"/>
            <a:r>
              <a:rPr lang="en-US" dirty="0" smtClean="0"/>
              <a:t>Thickness = 4.84 mm</a:t>
            </a:r>
          </a:p>
          <a:p>
            <a:pPr lvl="1"/>
            <a:r>
              <a:rPr lang="en-US" dirty="0" smtClean="0"/>
              <a:t>Width = 19.09 mm</a:t>
            </a:r>
          </a:p>
          <a:p>
            <a:pPr lvl="1"/>
            <a:r>
              <a:rPr lang="en-US" dirty="0" smtClean="0"/>
              <a:t>Length = 640 mm</a:t>
            </a:r>
          </a:p>
          <a:p>
            <a:r>
              <a:rPr lang="en-US" dirty="0" smtClean="0"/>
              <a:t>Accelerometer is mounted at the center</a:t>
            </a:r>
          </a:p>
          <a:p>
            <a:r>
              <a:rPr lang="en-US" dirty="0" smtClean="0"/>
              <a:t>Mass of accelerometer = 7 .83 gram</a:t>
            </a:r>
          </a:p>
          <a:p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0139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549</Words>
  <Application>Microsoft Office PowerPoint</Application>
  <PresentationFormat>On-screen Show (4:3)</PresentationFormat>
  <Paragraphs>180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Malgun Gothic</vt:lpstr>
      <vt:lpstr>Arial</vt:lpstr>
      <vt:lpstr>Calibri</vt:lpstr>
      <vt:lpstr>Symbol</vt:lpstr>
      <vt:lpstr>Office Theme</vt:lpstr>
      <vt:lpstr>Estimation of Fundamental Natural Frequency, Damping Ratio and Equivalent Mass </vt:lpstr>
      <vt:lpstr>Single DOF Modeling</vt:lpstr>
      <vt:lpstr>Visualization of responses</vt:lpstr>
      <vt:lpstr>Experiment</vt:lpstr>
      <vt:lpstr>?</vt:lpstr>
      <vt:lpstr>Experimental setup: Cantilever Beam</vt:lpstr>
      <vt:lpstr>Cantilever Beam</vt:lpstr>
      <vt:lpstr>Work Sheet: Cantilever Beam</vt:lpstr>
      <vt:lpstr>Experimental setup: Fixed-Fixed Beam</vt:lpstr>
      <vt:lpstr>Fixed-Fixed Beam</vt:lpstr>
      <vt:lpstr>Work Sheet: Fixed-Fixed Beam</vt:lpstr>
      <vt:lpstr>Different material?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of Fundamental Natural Frequency and Damping Ratio</dc:title>
  <dc:creator>User</dc:creator>
  <cp:lastModifiedBy>CJOH</cp:lastModifiedBy>
  <cp:revision>32</cp:revision>
  <cp:lastPrinted>2013-04-04T00:15:56Z</cp:lastPrinted>
  <dcterms:created xsi:type="dcterms:W3CDTF">2013-04-01T18:00:33Z</dcterms:created>
  <dcterms:modified xsi:type="dcterms:W3CDTF">2016-10-21T16:40:03Z</dcterms:modified>
</cp:coreProperties>
</file>