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9" r:id="rId4"/>
    <p:sldId id="266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7" r:id="rId14"/>
    <p:sldId id="268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340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40561A-8D49-4D13-B576-E5CCCFB6242E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490BBE0-6C56-46C0-9DE7-2E4CBE770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54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A8B626-8FDC-423D-9A15-474DEA638A10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4FF8D8-85FA-44E7-93B3-652B6407A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9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6C420B-3376-4C5D-9031-C4E429CF18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E4A2B2-C1E7-4C97-B0E3-4F3BDD8F0F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03A4D-1951-4536-B3D8-C885DC6F26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DEA677-EB81-4EB4-AB40-38C0361BFC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5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F00A5F-9D47-42A9-8D3D-37C9A3D32B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02CA9A-1536-44F0-98AB-4C0041F2AB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CABC12-7D4B-4189-98DC-C1A370CD79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D0ACA-67B0-41A3-AF45-A1E7A7A2AF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5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7F5E-03C4-412C-858B-9FE316B945CF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C729-724C-4696-82B4-6C3F31E21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F8B6-DD65-475F-8BE6-7DB21DA97DB4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C6B7-BEDC-4D44-927A-53DDD8AE1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A971F-E796-4060-8747-CC97ACFD6603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C9E0-8FE3-4084-B3C1-3C9AFE336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37E2-DDB8-4FC7-A734-F11503E386DC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FFC9-FD0C-4875-B449-D0E6D0BBC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6F74-DC11-4897-BF86-DBE13DF70279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44F5-229A-47F2-954D-59CF2D1EB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CD47-E510-429D-B637-1B2FF472FA08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38EF-5DFD-4231-BEB0-6AEBFD39C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D72-22BF-4AC7-B367-A8B6BD247EE7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34A3-F4A0-4074-82BE-771EA1D86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A4D4-B1A1-43AF-B9F8-A819E3D827FF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6163-669F-44A9-8FB6-1B85AD2CF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BBC1-4756-4A02-9441-0D600991BB7C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D011-1799-4170-A9E7-EDF424611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0AC4-EE4B-41A3-ABB2-A2BF13C74E25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33-5B78-4A04-8204-6631C01F3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DC2-EFC3-4310-A640-2072C87B6E98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96179-2499-4C26-AC46-71E866979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E2794A-08D2-4477-97D8-4373B01F041A}" type="datetimeFigureOut">
              <a:rPr lang="en-US"/>
              <a:pPr>
                <a:defRPr/>
              </a:pPr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2AD3FD-82A5-4BBD-8ABA-A805A4ACA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Lab 3 - Centering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Centering a lens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914400" y="1295400"/>
            <a:ext cx="73152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Place the three ball fixture on the rotary table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Set the convex surface of a lens on the balls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Adjust a short range indicator to be just below the lower lens surface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Tap the three ball fixture to center the gap between lens and tip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This centers the fixture so the balls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Are equi-distant from the table axis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 l="22656" t="21858" r="39063" b="19398"/>
          <a:stretch>
            <a:fillRect/>
          </a:stretch>
        </p:blipFill>
        <p:spPr bwMode="auto">
          <a:xfrm>
            <a:off x="5105400" y="3429000"/>
            <a:ext cx="24622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Centering a lens, con’t 1</a:t>
            </a: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609600" y="1295400"/>
            <a:ext cx="7239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Where is the center of curvature of the lens lower surface?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How does the lens lower surface contact the three balls?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How many degrees of freedom does a spherical surface have?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Bring the indicator tip up to the lens lower surface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Center by tapping fixture and finally by adjusting centering screws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 l="22656" t="20399" r="40625" b="20444"/>
          <a:stretch>
            <a:fillRect/>
          </a:stretch>
        </p:blipFill>
        <p:spPr bwMode="auto">
          <a:xfrm>
            <a:off x="5715000" y="39624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/>
          <a:srcRect l="22969" t="20375" r="43875" b="20125"/>
          <a:stretch>
            <a:fillRect/>
          </a:stretch>
        </p:blipFill>
        <p:spPr bwMode="auto">
          <a:xfrm>
            <a:off x="1905000" y="3962400"/>
            <a:ext cx="170973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Centering a lens, con’t 2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162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Now bring the indicator above the top surface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Tap the lens (using something plastic) to center the upper surface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What happens to the lower surface?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When centered by eye bring indicator down on surface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Continue to 0.0001” TIR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Where is the center of curvature of the upper surface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Indicate the periphery of the lens. Is the edge concentric with the OA?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What does this say about the coincidence of the optical and mechanical axes?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How well have you done?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14400" y="1219200"/>
            <a:ext cx="7391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Use the alignment telescope to check the centering</a:t>
            </a:r>
          </a:p>
          <a:p>
            <a:pPr>
              <a:spcBef>
                <a:spcPct val="50000"/>
              </a:spcBef>
            </a:pPr>
            <a:r>
              <a:rPr lang="en-US"/>
              <a:t>Lower the plane mirror over the rotating lens so lens can be seen with 	the alignment telescope</a:t>
            </a:r>
          </a:p>
          <a:p>
            <a:pPr>
              <a:spcBef>
                <a:spcPct val="50000"/>
              </a:spcBef>
            </a:pPr>
            <a:r>
              <a:rPr lang="en-US"/>
              <a:t>Does the bullseye pattern move?</a:t>
            </a:r>
          </a:p>
          <a:p>
            <a:pPr>
              <a:spcBef>
                <a:spcPct val="50000"/>
              </a:spcBef>
            </a:pPr>
            <a:r>
              <a:rPr lang="en-US"/>
              <a:t>Can you do any better by using the fine adjustment knobs?</a:t>
            </a:r>
          </a:p>
          <a:p>
            <a:pPr>
              <a:spcBef>
                <a:spcPct val="50000"/>
              </a:spcBef>
            </a:pPr>
            <a:r>
              <a:rPr lang="en-US"/>
              <a:t>Use the PSM to pick up the centers of curvature from the two surfaces</a:t>
            </a:r>
          </a:p>
          <a:p>
            <a:pPr>
              <a:spcBef>
                <a:spcPct val="50000"/>
              </a:spcBef>
            </a:pPr>
            <a:r>
              <a:rPr lang="en-US"/>
              <a:t>Does the spot move?</a:t>
            </a:r>
          </a:p>
          <a:p>
            <a:pPr>
              <a:spcBef>
                <a:spcPct val="50000"/>
              </a:spcBef>
            </a:pPr>
            <a:r>
              <a:rPr lang="en-US"/>
              <a:t>Can you do any better by using the fine adjustment knobs?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Checking centering of a lens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7467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Method of checking lens centering without a rotary table</a:t>
            </a:r>
          </a:p>
          <a:p>
            <a:pPr>
              <a:spcBef>
                <a:spcPct val="50000"/>
              </a:spcBef>
            </a:pPr>
            <a:r>
              <a:rPr lang="en-US"/>
              <a:t>Is periphery concentric with the optical axis</a:t>
            </a:r>
          </a:p>
          <a:p>
            <a:pPr>
              <a:spcBef>
                <a:spcPct val="50000"/>
              </a:spcBef>
            </a:pPr>
            <a:r>
              <a:rPr lang="en-US"/>
              <a:t>Use fixture in picture; controls five degrees of freedom</a:t>
            </a:r>
          </a:p>
          <a:p>
            <a:pPr>
              <a:spcBef>
                <a:spcPct val="50000"/>
              </a:spcBef>
            </a:pPr>
            <a:r>
              <a:rPr lang="en-US"/>
              <a:t>Three balls are datum A, the two pins datum B, the axis</a:t>
            </a:r>
          </a:p>
          <a:p>
            <a:pPr>
              <a:spcBef>
                <a:spcPct val="50000"/>
              </a:spcBef>
            </a:pPr>
            <a:r>
              <a:rPr lang="en-US"/>
              <a:t>Rotate lens on balls holding it against pins, indicate upper surface</a:t>
            </a:r>
          </a:p>
        </p:txBody>
      </p:sp>
      <p:grpSp>
        <p:nvGrpSpPr>
          <p:cNvPr id="35847" name="Group 7"/>
          <p:cNvGrpSpPr>
            <a:grpSpLocks noChangeAspect="1"/>
          </p:cNvGrpSpPr>
          <p:nvPr/>
        </p:nvGrpSpPr>
        <p:grpSpPr bwMode="auto">
          <a:xfrm>
            <a:off x="1371600" y="3581400"/>
            <a:ext cx="5937250" cy="2743200"/>
            <a:chOff x="1440" y="6994"/>
            <a:chExt cx="9350" cy="4320"/>
          </a:xfrm>
        </p:grpSpPr>
        <p:sp>
          <p:nvSpPr>
            <p:cNvPr id="35848" name="AutoShape 8"/>
            <p:cNvSpPr>
              <a:spLocks noChangeAspect="1" noChangeArrowheads="1"/>
            </p:cNvSpPr>
            <p:nvPr/>
          </p:nvSpPr>
          <p:spPr bwMode="auto">
            <a:xfrm>
              <a:off x="1440" y="6994"/>
              <a:ext cx="9350" cy="43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2376" y="7174"/>
              <a:ext cx="2430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2936" y="7578"/>
              <a:ext cx="1309" cy="10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Oval 11"/>
            <p:cNvSpPr>
              <a:spLocks noChangeArrowheads="1"/>
            </p:cNvSpPr>
            <p:nvPr/>
          </p:nvSpPr>
          <p:spPr bwMode="auto">
            <a:xfrm>
              <a:off x="3395" y="7439"/>
              <a:ext cx="374" cy="3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>
              <a:off x="4058" y="8434"/>
              <a:ext cx="374" cy="3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Oval 13"/>
            <p:cNvSpPr>
              <a:spLocks noChangeArrowheads="1"/>
            </p:cNvSpPr>
            <p:nvPr/>
          </p:nvSpPr>
          <p:spPr bwMode="auto">
            <a:xfrm>
              <a:off x="2749" y="8434"/>
              <a:ext cx="374" cy="3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6863" y="8794"/>
              <a:ext cx="3179" cy="1440"/>
            </a:xfrm>
            <a:prstGeom prst="cube">
              <a:avLst>
                <a:gd name="adj" fmla="val 750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7050" y="10414"/>
              <a:ext cx="1870" cy="57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latin typeface="Times New Roman" pitchFamily="18" charset="0"/>
                </a:rPr>
                <a:t>Isometric View</a:t>
              </a:r>
              <a:endParaRPr lang="en-US"/>
            </a:p>
          </p:txBody>
        </p:sp>
        <p:grpSp>
          <p:nvGrpSpPr>
            <p:cNvPr id="35856" name="Group 16"/>
            <p:cNvGrpSpPr>
              <a:grpSpLocks/>
            </p:cNvGrpSpPr>
            <p:nvPr/>
          </p:nvGrpSpPr>
          <p:grpSpPr bwMode="auto">
            <a:xfrm>
              <a:off x="7424" y="8702"/>
              <a:ext cx="1496" cy="992"/>
              <a:chOff x="7424" y="8702"/>
              <a:chExt cx="1496" cy="992"/>
            </a:xfrm>
          </p:grpSpPr>
          <p:sp>
            <p:nvSpPr>
              <p:cNvPr id="35857" name="Oval 17"/>
              <p:cNvSpPr>
                <a:spLocks noChangeArrowheads="1"/>
              </p:cNvSpPr>
              <p:nvPr/>
            </p:nvSpPr>
            <p:spPr bwMode="auto">
              <a:xfrm>
                <a:off x="7424" y="9334"/>
                <a:ext cx="374" cy="36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8" name="Oval 18"/>
              <p:cNvSpPr>
                <a:spLocks noChangeArrowheads="1"/>
              </p:cNvSpPr>
              <p:nvPr/>
            </p:nvSpPr>
            <p:spPr bwMode="auto">
              <a:xfrm>
                <a:off x="8546" y="9334"/>
                <a:ext cx="374" cy="36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9" name="Oval 19"/>
              <p:cNvSpPr>
                <a:spLocks noChangeArrowheads="1"/>
              </p:cNvSpPr>
              <p:nvPr/>
            </p:nvSpPr>
            <p:spPr bwMode="auto">
              <a:xfrm>
                <a:off x="8359" y="8702"/>
                <a:ext cx="374" cy="36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60" name="Oval 20" descr="Light upward diagonal"/>
            <p:cNvSpPr>
              <a:spLocks noChangeArrowheads="1"/>
            </p:cNvSpPr>
            <p:nvPr/>
          </p:nvSpPr>
          <p:spPr bwMode="auto">
            <a:xfrm>
              <a:off x="2562" y="7354"/>
              <a:ext cx="187" cy="180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Oval 21" descr="Light upward diagonal"/>
            <p:cNvSpPr>
              <a:spLocks noChangeArrowheads="1"/>
            </p:cNvSpPr>
            <p:nvPr/>
          </p:nvSpPr>
          <p:spPr bwMode="auto">
            <a:xfrm>
              <a:off x="4432" y="7354"/>
              <a:ext cx="187" cy="180"/>
            </a:xfrm>
            <a:prstGeom prst="ellipse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4446" y="9624"/>
              <a:ext cx="187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AutoShape 23" descr="Light upward diagonal"/>
            <p:cNvSpPr>
              <a:spLocks noChangeArrowheads="1"/>
            </p:cNvSpPr>
            <p:nvPr/>
          </p:nvSpPr>
          <p:spPr bwMode="auto">
            <a:xfrm>
              <a:off x="7985" y="8074"/>
              <a:ext cx="187" cy="933"/>
            </a:xfrm>
            <a:prstGeom prst="can">
              <a:avLst>
                <a:gd name="adj" fmla="val 124733"/>
              </a:avLst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AutoShape 24" descr="Light upward diagonal"/>
            <p:cNvSpPr>
              <a:spLocks noChangeArrowheads="1"/>
            </p:cNvSpPr>
            <p:nvPr/>
          </p:nvSpPr>
          <p:spPr bwMode="auto">
            <a:xfrm>
              <a:off x="9481" y="8074"/>
              <a:ext cx="187" cy="933"/>
            </a:xfrm>
            <a:prstGeom prst="can">
              <a:avLst>
                <a:gd name="adj" fmla="val 124733"/>
              </a:avLst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Oval 25"/>
            <p:cNvSpPr>
              <a:spLocks noChangeArrowheads="1"/>
            </p:cNvSpPr>
            <p:nvPr/>
          </p:nvSpPr>
          <p:spPr bwMode="auto">
            <a:xfrm>
              <a:off x="2474" y="7116"/>
              <a:ext cx="2234" cy="21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>
              <a:solidFill>
                <a:srgbClr val="80808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Oval 26"/>
            <p:cNvSpPr>
              <a:spLocks noChangeArrowheads="1"/>
            </p:cNvSpPr>
            <p:nvPr/>
          </p:nvSpPr>
          <p:spPr bwMode="auto">
            <a:xfrm>
              <a:off x="2749" y="10164"/>
              <a:ext cx="374" cy="3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Rectangle 27"/>
            <p:cNvSpPr>
              <a:spLocks noChangeArrowheads="1"/>
            </p:cNvSpPr>
            <p:nvPr/>
          </p:nvSpPr>
          <p:spPr bwMode="auto">
            <a:xfrm>
              <a:off x="2375" y="10524"/>
              <a:ext cx="2431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3395" y="10164"/>
              <a:ext cx="374" cy="3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Oval 29"/>
            <p:cNvSpPr>
              <a:spLocks noChangeArrowheads="1"/>
            </p:cNvSpPr>
            <p:nvPr/>
          </p:nvSpPr>
          <p:spPr bwMode="auto">
            <a:xfrm>
              <a:off x="4058" y="10164"/>
              <a:ext cx="374" cy="3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Rectangle 30"/>
            <p:cNvSpPr>
              <a:spLocks noChangeArrowheads="1"/>
            </p:cNvSpPr>
            <p:nvPr/>
          </p:nvSpPr>
          <p:spPr bwMode="auto">
            <a:xfrm>
              <a:off x="2555" y="9632"/>
              <a:ext cx="187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Centering; or the smart way to align centered optical elements and systems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33400" y="1752600"/>
            <a:ext cx="8153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This lab will make use of concepts used in the previous labs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We will use an air bearing rotary table – it is accurate but delicate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 b="1">
                <a:latin typeface="Calibri" pitchFamily="34" charset="0"/>
              </a:rPr>
              <a:t>Never rotate the table without at least 50 psi air pressure, check the gauge</a:t>
            </a:r>
          </a:p>
          <a:p>
            <a:endParaRPr lang="en-US" sz="2000" b="1">
              <a:latin typeface="Calibri" pitchFamily="34" charset="0"/>
            </a:endParaRPr>
          </a:p>
          <a:p>
            <a:r>
              <a:rPr lang="en-US" sz="2000" b="1">
                <a:latin typeface="Calibri" pitchFamily="34" charset="0"/>
              </a:rPr>
              <a:t>The adjustment screws have a limited range; do not force beyond range</a:t>
            </a:r>
          </a:p>
          <a:p>
            <a:endParaRPr lang="en-US" sz="2000" b="1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We will use dial indicators to help with centering as well as the PSM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Centering 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057400" y="2438400"/>
            <a:ext cx="19050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38481" y="22571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PSM</a:t>
            </a:r>
            <a:endParaRPr lang="en-US" dirty="0"/>
          </a:p>
        </p:txBody>
      </p:sp>
      <p:cxnSp>
        <p:nvCxnSpPr>
          <p:cNvPr id="8" name="Straight Arrow Connector 7"/>
          <p:cNvCxnSpPr>
            <a:stCxn id="9" idx="3"/>
          </p:cNvCxnSpPr>
          <p:nvPr/>
        </p:nvCxnSpPr>
        <p:spPr>
          <a:xfrm>
            <a:off x="2057400" y="2999530"/>
            <a:ext cx="1705213" cy="27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876" y="281486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>
            <a:off x="2616259" y="4023656"/>
            <a:ext cx="1346141" cy="13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7663" y="370049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Airbearing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Rotary table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943600" y="2700372"/>
            <a:ext cx="1141413" cy="195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5013" y="245560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PSM Monitor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105400" y="3700490"/>
            <a:ext cx="1524001" cy="15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29399" y="3608262"/>
            <a:ext cx="223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PSM stage control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495800" y="4894563"/>
            <a:ext cx="1959572" cy="331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55368" y="4981224"/>
            <a:ext cx="223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Alignment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smtClean="0"/>
              <a:t>Details of air bearing rotary table</a:t>
            </a:r>
          </a:p>
        </p:txBody>
      </p:sp>
      <p:grpSp>
        <p:nvGrpSpPr>
          <p:cNvPr id="33797" name="Group 5"/>
          <p:cNvGrpSpPr>
            <a:grpSpLocks noChangeAspect="1"/>
          </p:cNvGrpSpPr>
          <p:nvPr/>
        </p:nvGrpSpPr>
        <p:grpSpPr bwMode="auto">
          <a:xfrm>
            <a:off x="1524000" y="1219200"/>
            <a:ext cx="5937250" cy="3200400"/>
            <a:chOff x="1440" y="4200"/>
            <a:chExt cx="9350" cy="5040"/>
          </a:xfrm>
        </p:grpSpPr>
        <p:sp>
          <p:nvSpPr>
            <p:cNvPr id="33798" name="AutoShape 6"/>
            <p:cNvSpPr>
              <a:spLocks noChangeAspect="1" noChangeArrowheads="1"/>
            </p:cNvSpPr>
            <p:nvPr/>
          </p:nvSpPr>
          <p:spPr bwMode="auto">
            <a:xfrm>
              <a:off x="1440" y="4200"/>
              <a:ext cx="935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 flipH="1" flipV="1">
              <a:off x="6585" y="4200"/>
              <a:ext cx="1" cy="28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1440" y="6975"/>
              <a:ext cx="9350" cy="2085"/>
            </a:xfrm>
            <a:prstGeom prst="cube">
              <a:avLst>
                <a:gd name="adj" fmla="val 605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>
              <a:off x="6040" y="6465"/>
              <a:ext cx="1121" cy="1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>
              <a:off x="3684" y="6900"/>
              <a:ext cx="5797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6137" y="4560"/>
              <a:ext cx="873" cy="360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935" y="180"/>
                </a:cxn>
                <a:cxn ang="0">
                  <a:pos x="748" y="0"/>
                </a:cxn>
              </a:cxnLst>
              <a:rect l="0" t="0" r="r" b="b"/>
              <a:pathLst>
                <a:path w="1060" h="210">
                  <a:moveTo>
                    <a:pt x="0" y="180"/>
                  </a:moveTo>
                  <a:cubicBezTo>
                    <a:pt x="405" y="195"/>
                    <a:pt x="810" y="210"/>
                    <a:pt x="935" y="180"/>
                  </a:cubicBezTo>
                  <a:cubicBezTo>
                    <a:pt x="1060" y="150"/>
                    <a:pt x="748" y="30"/>
                    <a:pt x="74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Arrowheads="1"/>
            </p:cNvSpPr>
            <p:nvPr/>
          </p:nvSpPr>
          <p:spPr bwMode="auto">
            <a:xfrm>
              <a:off x="4057" y="6180"/>
              <a:ext cx="5046" cy="1619"/>
            </a:xfrm>
            <a:prstGeom prst="ca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Oval 13"/>
            <p:cNvSpPr>
              <a:spLocks noChangeArrowheads="1"/>
            </p:cNvSpPr>
            <p:nvPr/>
          </p:nvSpPr>
          <p:spPr bwMode="auto">
            <a:xfrm>
              <a:off x="6399" y="7215"/>
              <a:ext cx="374" cy="36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6848" y="7200"/>
              <a:ext cx="1511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X- adjustment</a:t>
              </a:r>
              <a:endParaRPr lang="en-US"/>
            </a:p>
          </p:txBody>
        </p:sp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9107" y="6870"/>
              <a:ext cx="187" cy="36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9294" y="6870"/>
              <a:ext cx="1496" cy="360"/>
            </a:xfrm>
            <a:prstGeom prst="rect">
              <a:avLst/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Y- adjustment</a:t>
              </a:r>
              <a:endParaRPr lang="en-US"/>
            </a:p>
          </p:txBody>
        </p:sp>
        <p:sp>
          <p:nvSpPr>
            <p:cNvPr id="33809" name="AutoShape 17"/>
            <p:cNvSpPr>
              <a:spLocks noChangeArrowheads="1"/>
            </p:cNvSpPr>
            <p:nvPr/>
          </p:nvSpPr>
          <p:spPr bwMode="auto">
            <a:xfrm>
              <a:off x="6302" y="7935"/>
              <a:ext cx="561" cy="180"/>
            </a:xfrm>
            <a:prstGeom prst="can">
              <a:avLst>
                <a:gd name="adj" fmla="val 25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6863" y="7800"/>
              <a:ext cx="1683" cy="360"/>
            </a:xfrm>
            <a:prstGeom prst="rect">
              <a:avLst/>
            </a:prstGeom>
            <a:solidFill>
              <a:srgbClr val="FFFFFF">
                <a:alpha val="67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Tip- adjustment</a:t>
              </a:r>
              <a:endParaRPr lang="en-US"/>
            </a:p>
          </p:txBody>
        </p:sp>
        <p:sp>
          <p:nvSpPr>
            <p:cNvPr id="33811" name="AutoShape 19"/>
            <p:cNvSpPr>
              <a:spLocks noChangeArrowheads="1"/>
            </p:cNvSpPr>
            <p:nvPr/>
          </p:nvSpPr>
          <p:spPr bwMode="auto">
            <a:xfrm>
              <a:off x="9107" y="7260"/>
              <a:ext cx="561" cy="180"/>
            </a:xfrm>
            <a:prstGeom prst="can">
              <a:avLst>
                <a:gd name="adj" fmla="val 25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9107" y="7440"/>
              <a:ext cx="1683" cy="360"/>
            </a:xfrm>
            <a:prstGeom prst="rect">
              <a:avLst/>
            </a:prstGeom>
            <a:solidFill>
              <a:srgbClr val="FFFFFF">
                <a:alpha val="67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Tilt- adjustment</a:t>
              </a:r>
              <a:endParaRPr lang="en-US"/>
            </a:p>
          </p:txBody>
        </p:sp>
        <p:sp>
          <p:nvSpPr>
            <p:cNvPr id="33813" name="Oval 21"/>
            <p:cNvSpPr>
              <a:spLocks noChangeArrowheads="1"/>
            </p:cNvSpPr>
            <p:nvPr/>
          </p:nvSpPr>
          <p:spPr bwMode="auto">
            <a:xfrm>
              <a:off x="5928" y="6405"/>
              <a:ext cx="1309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Oval 22"/>
            <p:cNvSpPr>
              <a:spLocks noChangeArrowheads="1"/>
            </p:cNvSpPr>
            <p:nvPr/>
          </p:nvSpPr>
          <p:spPr bwMode="auto">
            <a:xfrm>
              <a:off x="6115" y="6495"/>
              <a:ext cx="935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6594" y="6540"/>
              <a:ext cx="12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7693" y="6360"/>
              <a:ext cx="1122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Y-axis</a:t>
              </a:r>
              <a:endParaRPr lang="en-US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 flipH="1">
              <a:off x="6040" y="6540"/>
              <a:ext cx="56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Text Box 26"/>
            <p:cNvSpPr txBox="1">
              <a:spLocks noChangeArrowheads="1"/>
            </p:cNvSpPr>
            <p:nvPr/>
          </p:nvSpPr>
          <p:spPr bwMode="auto">
            <a:xfrm>
              <a:off x="5442" y="7005"/>
              <a:ext cx="935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sz="1000">
                  <a:latin typeface="Times New Roman" pitchFamily="18" charset="0"/>
                </a:rPr>
                <a:t>X-axis</a:t>
              </a:r>
              <a:endParaRPr lang="en-US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V="1">
              <a:off x="6586" y="6000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6676" y="5820"/>
              <a:ext cx="1122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Z-axis</a:t>
              </a:r>
              <a:endParaRPr lang="en-US"/>
            </a:p>
          </p:txBody>
        </p:sp>
        <p:sp>
          <p:nvSpPr>
            <p:cNvPr id="33821" name="Text Box 29"/>
            <p:cNvSpPr txBox="1">
              <a:spLocks noChangeArrowheads="1"/>
            </p:cNvSpPr>
            <p:nvPr/>
          </p:nvSpPr>
          <p:spPr bwMode="auto">
            <a:xfrm>
              <a:off x="7050" y="4560"/>
              <a:ext cx="1496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Yaw rotation</a:t>
              </a:r>
              <a:endParaRPr lang="en-US"/>
            </a:p>
          </p:txBody>
        </p:sp>
        <p:sp>
          <p:nvSpPr>
            <p:cNvPr id="33822" name="AutoShape 30" descr="Light vertical"/>
            <p:cNvSpPr>
              <a:spLocks noChangeArrowheads="1"/>
            </p:cNvSpPr>
            <p:nvPr/>
          </p:nvSpPr>
          <p:spPr bwMode="auto">
            <a:xfrm>
              <a:off x="4806" y="6000"/>
              <a:ext cx="748" cy="405"/>
            </a:xfrm>
            <a:prstGeom prst="can">
              <a:avLst>
                <a:gd name="adj" fmla="val 47903"/>
              </a:avLst>
            </a:prstGeom>
            <a:pattFill prst="ltVert">
              <a:fgClr>
                <a:srgbClr val="C0C0C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 flipH="1">
              <a:off x="4885" y="6090"/>
              <a:ext cx="3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 rot="1103156">
              <a:off x="4858" y="6117"/>
              <a:ext cx="1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001" y="6720"/>
              <a:ext cx="935" cy="1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 rot="20496844" flipV="1">
              <a:off x="4882" y="6054"/>
              <a:ext cx="1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827" name="AutoShape 35"/>
            <p:cNvCxnSpPr>
              <a:cxnSpLocks noChangeShapeType="1"/>
              <a:stCxn id="33846" idx="2"/>
              <a:endCxn id="33822" idx="2"/>
            </p:cNvCxnSpPr>
            <p:nvPr/>
          </p:nvCxnSpPr>
          <p:spPr bwMode="auto">
            <a:xfrm rot="10800000" flipH="1">
              <a:off x="2557" y="6203"/>
              <a:ext cx="2249" cy="589"/>
            </a:xfrm>
            <a:prstGeom prst="curvedConnector3">
              <a:avLst>
                <a:gd name="adj1" fmla="val 54644"/>
              </a:avLst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3828" name="Rectangle 36"/>
            <p:cNvSpPr>
              <a:spLocks noChangeArrowheads="1"/>
            </p:cNvSpPr>
            <p:nvPr/>
          </p:nvSpPr>
          <p:spPr bwMode="auto">
            <a:xfrm>
              <a:off x="5554" y="6157"/>
              <a:ext cx="374" cy="5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5928" y="6090"/>
              <a:ext cx="187" cy="1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Text Box 38"/>
            <p:cNvSpPr txBox="1">
              <a:spLocks noChangeArrowheads="1"/>
            </p:cNvSpPr>
            <p:nvPr/>
          </p:nvSpPr>
          <p:spPr bwMode="auto">
            <a:xfrm>
              <a:off x="3722" y="5604"/>
              <a:ext cx="2618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Displacement Indicator</a:t>
              </a:r>
              <a:endParaRPr lang="en-US"/>
            </a:p>
          </p:txBody>
        </p:sp>
        <p:sp>
          <p:nvSpPr>
            <p:cNvPr id="33831" name="Text Box 39"/>
            <p:cNvSpPr txBox="1">
              <a:spLocks noChangeArrowheads="1"/>
            </p:cNvSpPr>
            <p:nvPr/>
          </p:nvSpPr>
          <p:spPr bwMode="auto">
            <a:xfrm>
              <a:off x="2001" y="6000"/>
              <a:ext cx="1683" cy="7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1200">
                  <a:latin typeface="Times New Roman" pitchFamily="18" charset="0"/>
                </a:rPr>
                <a:t>Flexible Cable Lock</a:t>
              </a:r>
              <a:endParaRPr lang="en-US"/>
            </a:p>
          </p:txBody>
        </p:sp>
        <p:sp>
          <p:nvSpPr>
            <p:cNvPr id="33832" name="Text Box 40"/>
            <p:cNvSpPr txBox="1">
              <a:spLocks noChangeArrowheads="1"/>
            </p:cNvSpPr>
            <p:nvPr/>
          </p:nvSpPr>
          <p:spPr bwMode="auto">
            <a:xfrm>
              <a:off x="1627" y="7980"/>
              <a:ext cx="2057" cy="608"/>
            </a:xfrm>
            <a:prstGeom prst="rect">
              <a:avLst/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Magnetic Mount</a:t>
              </a:r>
              <a:endParaRPr lang="en-US"/>
            </a:p>
          </p:txBody>
        </p:sp>
        <p:grpSp>
          <p:nvGrpSpPr>
            <p:cNvPr id="33833" name="Group 41"/>
            <p:cNvGrpSpPr>
              <a:grpSpLocks/>
            </p:cNvGrpSpPr>
            <p:nvPr/>
          </p:nvGrpSpPr>
          <p:grpSpPr bwMode="auto">
            <a:xfrm>
              <a:off x="1987" y="6603"/>
              <a:ext cx="1077" cy="1441"/>
              <a:chOff x="1987" y="6603"/>
              <a:chExt cx="1077" cy="1441"/>
            </a:xfrm>
          </p:grpSpPr>
          <p:sp>
            <p:nvSpPr>
              <p:cNvPr id="33834" name="Line 42"/>
              <p:cNvSpPr>
                <a:spLocks noChangeShapeType="1"/>
              </p:cNvSpPr>
              <p:nvPr/>
            </p:nvSpPr>
            <p:spPr bwMode="auto">
              <a:xfrm flipV="1">
                <a:off x="1987" y="6963"/>
                <a:ext cx="374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5" name="Line 43"/>
              <p:cNvSpPr>
                <a:spLocks noChangeShapeType="1"/>
              </p:cNvSpPr>
              <p:nvPr/>
            </p:nvSpPr>
            <p:spPr bwMode="auto">
              <a:xfrm>
                <a:off x="2361" y="6963"/>
                <a:ext cx="37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6" name="Line 44"/>
              <p:cNvSpPr>
                <a:spLocks noChangeShapeType="1"/>
              </p:cNvSpPr>
              <p:nvPr/>
            </p:nvSpPr>
            <p:spPr bwMode="auto">
              <a:xfrm>
                <a:off x="1987" y="7143"/>
                <a:ext cx="1" cy="9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7" name="Line 45"/>
              <p:cNvSpPr>
                <a:spLocks noChangeShapeType="1"/>
              </p:cNvSpPr>
              <p:nvPr/>
            </p:nvSpPr>
            <p:spPr bwMode="auto">
              <a:xfrm>
                <a:off x="1987" y="8043"/>
                <a:ext cx="74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8" name="Line 46"/>
              <p:cNvSpPr>
                <a:spLocks noChangeShapeType="1"/>
              </p:cNvSpPr>
              <p:nvPr/>
            </p:nvSpPr>
            <p:spPr bwMode="auto">
              <a:xfrm flipV="1">
                <a:off x="2361" y="6603"/>
                <a:ext cx="187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9" name="Line 47"/>
              <p:cNvSpPr>
                <a:spLocks noChangeShapeType="1"/>
              </p:cNvSpPr>
              <p:nvPr/>
            </p:nvSpPr>
            <p:spPr bwMode="auto">
              <a:xfrm flipV="1">
                <a:off x="2735" y="6603"/>
                <a:ext cx="187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0" name="Line 48"/>
              <p:cNvSpPr>
                <a:spLocks noChangeShapeType="1"/>
              </p:cNvSpPr>
              <p:nvPr/>
            </p:nvSpPr>
            <p:spPr bwMode="auto">
              <a:xfrm>
                <a:off x="2922" y="6603"/>
                <a:ext cx="1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1" name="Line 49"/>
              <p:cNvSpPr>
                <a:spLocks noChangeShapeType="1"/>
              </p:cNvSpPr>
              <p:nvPr/>
            </p:nvSpPr>
            <p:spPr bwMode="auto">
              <a:xfrm flipH="1">
                <a:off x="2548" y="6603"/>
                <a:ext cx="37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2" name="Line 50"/>
              <p:cNvSpPr>
                <a:spLocks noChangeShapeType="1"/>
              </p:cNvSpPr>
              <p:nvPr/>
            </p:nvSpPr>
            <p:spPr bwMode="auto">
              <a:xfrm flipV="1">
                <a:off x="1987" y="6783"/>
                <a:ext cx="187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3" name="Line 51"/>
              <p:cNvSpPr>
                <a:spLocks noChangeShapeType="1"/>
              </p:cNvSpPr>
              <p:nvPr/>
            </p:nvSpPr>
            <p:spPr bwMode="auto">
              <a:xfrm flipV="1">
                <a:off x="2174" y="6603"/>
                <a:ext cx="374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4" name="AutoShape 52"/>
              <p:cNvSpPr>
                <a:spLocks noChangeArrowheads="1"/>
              </p:cNvSpPr>
              <p:nvPr/>
            </p:nvSpPr>
            <p:spPr bwMode="auto">
              <a:xfrm rot="1868676">
                <a:off x="2877" y="6837"/>
                <a:ext cx="187" cy="540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5" name="Oval 53"/>
              <p:cNvSpPr>
                <a:spLocks noChangeArrowheads="1"/>
              </p:cNvSpPr>
              <p:nvPr/>
            </p:nvSpPr>
            <p:spPr bwMode="auto">
              <a:xfrm>
                <a:off x="2735" y="7143"/>
                <a:ext cx="187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6" name="Oval 54"/>
              <p:cNvSpPr>
                <a:spLocks noChangeArrowheads="1"/>
              </p:cNvSpPr>
              <p:nvPr/>
            </p:nvSpPr>
            <p:spPr bwMode="auto">
              <a:xfrm>
                <a:off x="2557" y="6702"/>
                <a:ext cx="187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47" name="Line 55"/>
            <p:cNvSpPr>
              <a:spLocks noChangeShapeType="1"/>
            </p:cNvSpPr>
            <p:nvPr/>
          </p:nvSpPr>
          <p:spPr bwMode="auto">
            <a:xfrm flipV="1">
              <a:off x="2735" y="7683"/>
              <a:ext cx="187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56"/>
            <p:cNvSpPr>
              <a:spLocks noChangeShapeType="1"/>
            </p:cNvSpPr>
            <p:nvPr/>
          </p:nvSpPr>
          <p:spPr bwMode="auto">
            <a:xfrm>
              <a:off x="2735" y="6963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838200" y="4495800"/>
            <a:ext cx="7543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There are two tilt and two centering fine adjustments on the table</a:t>
            </a:r>
          </a:p>
          <a:p>
            <a:pPr>
              <a:spcBef>
                <a:spcPct val="50000"/>
              </a:spcBef>
            </a:pPr>
            <a:r>
              <a:rPr lang="en-US"/>
              <a:t>Do not force adjustments; they should only be turned a revolution or two</a:t>
            </a:r>
          </a:p>
          <a:p>
            <a:pPr>
              <a:spcBef>
                <a:spcPct val="50000"/>
              </a:spcBef>
            </a:pPr>
            <a:r>
              <a:rPr lang="en-US"/>
              <a:t>This is delicate equipment; please try to be careful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Rotary table defines an axis</a:t>
            </a: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3914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line or axis is a theoretical concept</a:t>
            </a:r>
          </a:p>
          <a:p>
            <a:pPr>
              <a:spcBef>
                <a:spcPct val="50000"/>
              </a:spcBef>
            </a:pPr>
            <a:r>
              <a:rPr lang="en-US"/>
              <a:t>A good rotary table is a physical realization of a mechanical axis</a:t>
            </a:r>
          </a:p>
          <a:p>
            <a:pPr>
              <a:spcBef>
                <a:spcPct val="50000"/>
              </a:spcBef>
            </a:pPr>
            <a:r>
              <a:rPr lang="en-US"/>
              <a:t>	Just as the alignment telescope defined an optical axis</a:t>
            </a:r>
          </a:p>
          <a:p>
            <a:pPr>
              <a:spcBef>
                <a:spcPct val="50000"/>
              </a:spcBef>
            </a:pPr>
            <a:r>
              <a:rPr lang="en-US"/>
              <a:t>	The table top defines a plane – 3 degrees of freedom</a:t>
            </a:r>
          </a:p>
          <a:p>
            <a:pPr>
              <a:spcBef>
                <a:spcPct val="50000"/>
              </a:spcBef>
            </a:pPr>
            <a:r>
              <a:rPr lang="en-US"/>
              <a:t>		One is simply height</a:t>
            </a:r>
          </a:p>
          <a:p>
            <a:pPr>
              <a:spcBef>
                <a:spcPct val="50000"/>
              </a:spcBef>
            </a:pPr>
            <a:r>
              <a:rPr lang="en-US"/>
              <a:t>	The periphery defines an end of the axis – 2 degrees</a:t>
            </a:r>
          </a:p>
          <a:p>
            <a:pPr>
              <a:spcBef>
                <a:spcPct val="50000"/>
              </a:spcBef>
            </a:pPr>
            <a:r>
              <a:rPr lang="en-US"/>
              <a:t>Centering is moving optical surfaces until their axis lies on the 	mechanical axis defined by the table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Examples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 l="8356" t="24455" r="36069" b="31084"/>
          <a:stretch>
            <a:fillRect/>
          </a:stretch>
        </p:blipFill>
        <p:spPr bwMode="auto">
          <a:xfrm>
            <a:off x="762000" y="1371600"/>
            <a:ext cx="4699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/>
          <a:srcRect l="8905" t="27071" r="35881" b="30899"/>
          <a:stretch>
            <a:fillRect/>
          </a:stretch>
        </p:blipFill>
        <p:spPr bwMode="auto">
          <a:xfrm>
            <a:off x="838200" y="3886200"/>
            <a:ext cx="4724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791200" y="1447800"/>
            <a:ext cx="28194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Mirror is decentered</a:t>
            </a:r>
          </a:p>
          <a:p>
            <a:pPr>
              <a:spcBef>
                <a:spcPct val="50000"/>
              </a:spcBef>
            </a:pPr>
            <a:r>
              <a:rPr lang="en-US"/>
              <a:t>If table rotated 180</a:t>
            </a:r>
            <a:r>
              <a:rPr lang="en-US">
                <a:cs typeface="Arial" charset="0"/>
              </a:rPr>
              <a:t>˚, C of C moves by twice the decenter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Indicator motion will depend on geometry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If object is on axis, image moves in circle 4x the decenter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Mirror is centered when image does not move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Image does not have to be in center of video screen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Level the rotary table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85800" y="1295400"/>
            <a:ext cx="7772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Check to see there is air to the table. If so, gently is if it rotates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Attach a tenth indicator to the flexible arm of the magnetic base indicator stand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See that the indicator reads correctly when the tip is pushed upward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 l="20000" r="20000"/>
          <a:stretch>
            <a:fillRect/>
          </a:stretch>
        </p:blipFill>
        <p:spPr bwMode="auto">
          <a:xfrm>
            <a:off x="762000" y="312420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124200"/>
            <a:ext cx="1412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0"/>
            <a:ext cx="3657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Level the rotary table, con’t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685800" y="1295400"/>
            <a:ext cx="7543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Loosen the lock on the flexible arm and move indicator tip to top edge of table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With tip slightly above table lock the flexible arm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Slowly rotate the table and watch the gap between the tip and table</a:t>
            </a:r>
          </a:p>
          <a:p>
            <a:r>
              <a:rPr lang="en-US">
                <a:latin typeface="Calibri" pitchFamily="34" charset="0"/>
              </a:rPr>
              <a:t>	Use a shred of paper to mark the high point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Use the leveling screws to make table top level by eye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Lower indicator tip to just touch table and rotate table slowly. Mark high point</a:t>
            </a:r>
          </a:p>
          <a:p>
            <a:r>
              <a:rPr lang="en-US">
                <a:latin typeface="Calibri" pitchFamily="34" charset="0"/>
              </a:rPr>
              <a:t>	How should the tip be adjusted to be most sensitive?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Continue leveling until table is level to 0.0001” total indicator reading (TIR)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How level is the table now in angle?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Centering a plane parallel disk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62000" y="1295400"/>
            <a:ext cx="7620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Place a plane parallel disk on the rotary table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Center the disk by eye using the groves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Put a long travel indicator in the indicator stand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Position the indicator tip to point normally to the periphery of the disk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Gently move the indicator toward the disk until you get a reading all around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Mark the disk with a shred of paper and tap disk to center it to 0.001”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How does the roundness of the disk affect your ability to center?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Now measure the upper surface; is the disk parallel?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143000"/>
            <a:ext cx="20113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737</Words>
  <Application>Microsoft Office PowerPoint</Application>
  <PresentationFormat>On-screen Show (4:3)</PresentationFormat>
  <Paragraphs>149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Lab 3 - Centering</vt:lpstr>
      <vt:lpstr>Centering; or the smart way to align centered optical elements and systems</vt:lpstr>
      <vt:lpstr>Lens Centering Station</vt:lpstr>
      <vt:lpstr>Details of air bearing rotary table</vt:lpstr>
      <vt:lpstr>Rotary table defines an axis</vt:lpstr>
      <vt:lpstr>Examples</vt:lpstr>
      <vt:lpstr>Level the rotary table</vt:lpstr>
      <vt:lpstr>Level the rotary table, con’t</vt:lpstr>
      <vt:lpstr>Centering a plane parallel disk</vt:lpstr>
      <vt:lpstr>Centering a lens</vt:lpstr>
      <vt:lpstr>Centering a lens, con’t 1</vt:lpstr>
      <vt:lpstr>Centering a lens, con’t 2</vt:lpstr>
      <vt:lpstr>How well have you done?</vt:lpstr>
      <vt:lpstr>Checking centering of a lens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3 - Centering</dc:title>
  <dc:creator/>
  <cp:lastModifiedBy>CJOH</cp:lastModifiedBy>
  <cp:revision>20</cp:revision>
  <dcterms:created xsi:type="dcterms:W3CDTF">2006-08-16T00:00:00Z</dcterms:created>
  <dcterms:modified xsi:type="dcterms:W3CDTF">2016-09-08T12:44:53Z</dcterms:modified>
</cp:coreProperties>
</file>