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65" r:id="rId4"/>
    <p:sldId id="258" r:id="rId5"/>
    <p:sldId id="259" r:id="rId6"/>
    <p:sldId id="260" r:id="rId7"/>
    <p:sldId id="261" r:id="rId8"/>
    <p:sldId id="263" r:id="rId9"/>
    <p:sldId id="264" r:id="rId10"/>
    <p:sldId id="262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y%20Documents\PRJ\ATST\ATST_Puck_Coordinates%20Rev%20B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Axial Puck Position - Bottom View</a:t>
            </a:r>
          </a:p>
          <a:p>
            <a:pPr>
              <a:defRPr/>
            </a:pPr>
            <a:r>
              <a:rPr lang="en-US"/>
              <a:t>Note Vertex Mark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5.6384771605031601E-2"/>
          <c:y val="0.12930104347870316"/>
          <c:w val="0.75087247062708218"/>
          <c:h val="0.84828660822372104"/>
        </c:manualLayout>
      </c:layout>
      <c:scatterChart>
        <c:scatterStyle val="lineMarker"/>
        <c:varyColors val="0"/>
        <c:ser>
          <c:idx val="0"/>
          <c:order val="0"/>
          <c:tx>
            <c:v>Axial Puck Position</c:v>
          </c:tx>
          <c:spPr>
            <a:ln w="28575">
              <a:noFill/>
            </a:ln>
          </c:spPr>
          <c:xVal>
            <c:numRef>
              <c:f>Sheet1!$E$2:$E$119</c:f>
              <c:numCache>
                <c:formatCode>0.00</c:formatCode>
                <c:ptCount val="118"/>
                <c:pt idx="0">
                  <c:v>0</c:v>
                </c:pt>
                <c:pt idx="1">
                  <c:v>187.49985849364103</c:v>
                </c:pt>
                <c:pt idx="2">
                  <c:v>352.38465828103125</c:v>
                </c:pt>
                <c:pt idx="3">
                  <c:v>352.38482593665384</c:v>
                </c:pt>
                <c:pt idx="4">
                  <c:v>187.50028301261113</c:v>
                </c:pt>
                <c:pt idx="5">
                  <c:v>-65.117691156559658</c:v>
                </c:pt>
                <c:pt idx="6">
                  <c:v>-287.2663860898088</c:v>
                </c:pt>
                <c:pt idx="7">
                  <c:v>-374.99999999967963</c:v>
                </c:pt>
                <c:pt idx="8">
                  <c:v>-287.26701626883096</c:v>
                </c:pt>
                <c:pt idx="9">
                  <c:v>-65.118656646953141</c:v>
                </c:pt>
                <c:pt idx="10">
                  <c:v>-2.5816796826514911E-4</c:v>
                </c:pt>
                <c:pt idx="11">
                  <c:v>270.19561671793662</c:v>
                </c:pt>
                <c:pt idx="12">
                  <c:v>507.80192598722192</c:v>
                </c:pt>
                <c:pt idx="13">
                  <c:v>684.15985384963153</c:v>
                </c:pt>
                <c:pt idx="14">
                  <c:v>777.99804019985697</c:v>
                </c:pt>
                <c:pt idx="15">
                  <c:v>777.99821952140894</c:v>
                </c:pt>
                <c:pt idx="16">
                  <c:v>684.16037018547047</c:v>
                </c:pt>
                <c:pt idx="17">
                  <c:v>507.80271705965157</c:v>
                </c:pt>
                <c:pt idx="18">
                  <c:v>270.19658711198588</c:v>
                </c:pt>
                <c:pt idx="19">
                  <c:v>7.7450390444450655E-4</c:v>
                </c:pt>
                <c:pt idx="20">
                  <c:v>-270.19513152073915</c:v>
                </c:pt>
                <c:pt idx="21">
                  <c:v>-507.80153045068209</c:v>
                </c:pt>
                <c:pt idx="22">
                  <c:v>-684.15959568127357</c:v>
                </c:pt>
                <c:pt idx="23">
                  <c:v>-777.99795053858247</c:v>
                </c:pt>
                <c:pt idx="24">
                  <c:v>-777.99830918168652</c:v>
                </c:pt>
                <c:pt idx="25">
                  <c:v>-684.16062835295179</c:v>
                </c:pt>
                <c:pt idx="26">
                  <c:v>-507.80311259554088</c:v>
                </c:pt>
                <c:pt idx="27">
                  <c:v>-270.19707230883728</c:v>
                </c:pt>
                <c:pt idx="28">
                  <c:v>155.7173285766479</c:v>
                </c:pt>
                <c:pt idx="29">
                  <c:v>456.54088457463178</c:v>
                </c:pt>
                <c:pt idx="30">
                  <c:v>726.25194662986041</c:v>
                </c:pt>
                <c:pt idx="31">
                  <c:v>946.47015918599277</c:v>
                </c:pt>
                <c:pt idx="32">
                  <c:v>1102.1880211938731</c:v>
                </c:pt>
                <c:pt idx="33">
                  <c:v>1182.7936220838408</c:v>
                </c:pt>
                <c:pt idx="34">
                  <c:v>1182.7938256348589</c:v>
                </c:pt>
                <c:pt idx="35">
                  <c:v>1102.1886179752682</c:v>
                </c:pt>
                <c:pt idx="36">
                  <c:v>946.47110852811647</c:v>
                </c:pt>
                <c:pt idx="37">
                  <c:v>726.25318383664126</c:v>
                </c:pt>
                <c:pt idx="38">
                  <c:v>456.5423253325082</c:v>
                </c:pt>
                <c:pt idx="39">
                  <c:v>155.71887470039184</c:v>
                </c:pt>
                <c:pt idx="40">
                  <c:v>-155.71655551467617</c:v>
                </c:pt>
                <c:pt idx="41">
                  <c:v>-456.54016419540108</c:v>
                </c:pt>
                <c:pt idx="42">
                  <c:v>-726.25132802600399</c:v>
                </c:pt>
                <c:pt idx="43">
                  <c:v>-946.46968451432531</c:v>
                </c:pt>
                <c:pt idx="44">
                  <c:v>-1102.1877228024689</c:v>
                </c:pt>
                <c:pt idx="45">
                  <c:v>-1182.7935203075735</c:v>
                </c:pt>
                <c:pt idx="46">
                  <c:v>-1182.7939274096104</c:v>
                </c:pt>
                <c:pt idx="47">
                  <c:v>-1102.1889163652595</c:v>
                </c:pt>
                <c:pt idx="48">
                  <c:v>-946.47158319857135</c:v>
                </c:pt>
                <c:pt idx="49">
                  <c:v>-726.25380243956727</c:v>
                </c:pt>
                <c:pt idx="50">
                  <c:v>-456.54304571115392</c:v>
                </c:pt>
                <c:pt idx="51">
                  <c:v>-155.71964776216404</c:v>
                </c:pt>
                <c:pt idx="52">
                  <c:v>-5.1633593653029823E-4</c:v>
                </c:pt>
                <c:pt idx="53">
                  <c:v>328.4998990989119</c:v>
                </c:pt>
                <c:pt idx="54">
                  <c:v>642.64329857766666</c:v>
                </c:pt>
                <c:pt idx="55">
                  <c:v>928.70011380764367</c:v>
                </c:pt>
                <c:pt idx="56">
                  <c:v>1174.1682944933286</c:v>
                </c:pt>
                <c:pt idx="57">
                  <c:v>1368.3197076992631</c:v>
                </c:pt>
                <c:pt idx="58">
                  <c:v>1502.6690085442403</c:v>
                </c:pt>
                <c:pt idx="59">
                  <c:v>1571.3444903360744</c:v>
                </c:pt>
                <c:pt idx="60">
                  <c:v>1571.3447062232376</c:v>
                </c:pt>
                <c:pt idx="61">
                  <c:v>1502.6696467704285</c:v>
                </c:pt>
                <c:pt idx="62">
                  <c:v>1368.3207403709409</c:v>
                </c:pt>
                <c:pt idx="63">
                  <c:v>1174.169676477808</c:v>
                </c:pt>
                <c:pt idx="64">
                  <c:v>928.70178470559563</c:v>
                </c:pt>
                <c:pt idx="65">
                  <c:v>642.64518536286278</c:v>
                </c:pt>
                <c:pt idx="66">
                  <c:v>328.50191930981987</c:v>
                </c:pt>
                <c:pt idx="67">
                  <c:v>1.5490078088890131E-3</c:v>
                </c:pt>
                <c:pt idx="68">
                  <c:v>-328.49888899324691</c:v>
                </c:pt>
                <c:pt idx="69">
                  <c:v>-642.64235518465637</c:v>
                </c:pt>
                <c:pt idx="70">
                  <c:v>-928.69927835807277</c:v>
                </c:pt>
                <c:pt idx="71">
                  <c:v>-1174.1676035003368</c:v>
                </c:pt>
                <c:pt idx="72">
                  <c:v>-1368.3191913625471</c:v>
                </c:pt>
                <c:pt idx="73">
                  <c:v>-1502.6686894301829</c:v>
                </c:pt>
                <c:pt idx="74">
                  <c:v>-1571.3443823914859</c:v>
                </c:pt>
                <c:pt idx="75">
                  <c:v>-1571.3448141658123</c:v>
                </c:pt>
                <c:pt idx="76">
                  <c:v>-1502.6699658825596</c:v>
                </c:pt>
                <c:pt idx="77">
                  <c:v>-1368.3212567059036</c:v>
                </c:pt>
                <c:pt idx="78">
                  <c:v>-1174.1703674692951</c:v>
                </c:pt>
                <c:pt idx="79">
                  <c:v>-928.70262015397759</c:v>
                </c:pt>
                <c:pt idx="80">
                  <c:v>-642.64612875504918</c:v>
                </c:pt>
                <c:pt idx="81">
                  <c:v>-328.50292941506495</c:v>
                </c:pt>
                <c:pt idx="82">
                  <c:v>171.08604845317328</c:v>
                </c:pt>
                <c:pt idx="83">
                  <c:v>508.06106262304786</c:v>
                </c:pt>
                <c:pt idx="84">
                  <c:v>829.59890490333623</c:v>
                </c:pt>
                <c:pt idx="85">
                  <c:v>1125.9298147171107</c:v>
                </c:pt>
                <c:pt idx="86">
                  <c:v>1388.0499310572422</c:v>
                </c:pt>
                <c:pt idx="87">
                  <c:v>1607.9948701333838</c:v>
                </c:pt>
                <c:pt idx="88">
                  <c:v>1779.0817190428365</c:v>
                </c:pt>
                <c:pt idx="89">
                  <c:v>1896.1120926131034</c:v>
                </c:pt>
                <c:pt idx="90">
                  <c:v>1955.5300836392917</c:v>
                </c:pt>
                <c:pt idx="91">
                  <c:v>1955.5303072803172</c:v>
                </c:pt>
                <c:pt idx="92">
                  <c:v>1896.1127567409628</c:v>
                </c:pt>
                <c:pt idx="93">
                  <c:v>1779.0828034783497</c:v>
                </c:pt>
                <c:pt idx="94">
                  <c:v>1607.9963419265398</c:v>
                </c:pt>
                <c:pt idx="95">
                  <c:v>1388.0517454883698</c:v>
                </c:pt>
                <c:pt idx="96">
                  <c:v>1125.9319166556616</c:v>
                </c:pt>
                <c:pt idx="97">
                  <c:v>829.60123048299522</c:v>
                </c:pt>
                <c:pt idx="98">
                  <c:v>508.06354118228415</c:v>
                </c:pt>
                <c:pt idx="99">
                  <c:v>171.08860468225095</c:v>
                </c:pt>
                <c:pt idx="100">
                  <c:v>-171.0847703385235</c:v>
                </c:pt>
                <c:pt idx="101">
                  <c:v>-508.05982334310232</c:v>
                </c:pt>
                <c:pt idx="102">
                  <c:v>-829.59774211297417</c:v>
                </c:pt>
                <c:pt idx="103">
                  <c:v>-1125.9287637471152</c:v>
                </c:pt>
                <c:pt idx="104">
                  <c:v>-1388.0490238407895</c:v>
                </c:pt>
                <c:pt idx="105">
                  <c:v>-1607.9941342357754</c:v>
                </c:pt>
                <c:pt idx="106">
                  <c:v>-1779.08117682394</c:v>
                </c:pt>
                <c:pt idx="107">
                  <c:v>-1896.1117605479585</c:v>
                </c:pt>
                <c:pt idx="108">
                  <c:v>-1955.5299718175261</c:v>
                </c:pt>
                <c:pt idx="109">
                  <c:v>-1955.5304190995769</c:v>
                </c:pt>
                <c:pt idx="110">
                  <c:v>-1896.1130888036771</c:v>
                </c:pt>
                <c:pt idx="111">
                  <c:v>-1779.0833456949663</c:v>
                </c:pt>
                <c:pt idx="112">
                  <c:v>-1607.9970778220868</c:v>
                </c:pt>
                <c:pt idx="113">
                  <c:v>-1388.052652703044</c:v>
                </c:pt>
                <c:pt idx="114">
                  <c:v>-1125.9329676242151</c:v>
                </c:pt>
                <c:pt idx="115">
                  <c:v>-829.6023932722934</c:v>
                </c:pt>
                <c:pt idx="116">
                  <c:v>-508.06478046157906</c:v>
                </c:pt>
                <c:pt idx="117">
                  <c:v>-171.08988279668057</c:v>
                </c:pt>
              </c:numCache>
            </c:numRef>
          </c:xVal>
          <c:yVal>
            <c:numRef>
              <c:f>Sheet1!$F$2:$F$119</c:f>
              <c:numCache>
                <c:formatCode>0.00</c:formatCode>
                <c:ptCount val="118"/>
                <c:pt idx="0">
                  <c:v>0</c:v>
                </c:pt>
                <c:pt idx="1">
                  <c:v>324.75960811785785</c:v>
                </c:pt>
                <c:pt idx="2">
                  <c:v>128.25775847160611</c:v>
                </c:pt>
                <c:pt idx="3">
                  <c:v>-128.25729784146475</c:v>
                </c:pt>
                <c:pt idx="4">
                  <c:v>-324.75936302159283</c:v>
                </c:pt>
                <c:pt idx="5">
                  <c:v>-369.30297358461507</c:v>
                </c:pt>
                <c:pt idx="6">
                  <c:v>-241.04568741817579</c:v>
                </c:pt>
                <c:pt idx="7">
                  <c:v>-4.9019234480711426E-4</c:v>
                </c:pt>
                <c:pt idx="8">
                  <c:v>241.04493639984062</c:v>
                </c:pt>
                <c:pt idx="9">
                  <c:v>369.30280334231992</c:v>
                </c:pt>
                <c:pt idx="10">
                  <c:v>789.99999999995782</c:v>
                </c:pt>
                <c:pt idx="11">
                  <c:v>742.35727834137515</c:v>
                </c:pt>
                <c:pt idx="12">
                  <c:v>605.17534976539491</c:v>
                </c:pt>
                <c:pt idx="13">
                  <c:v>395.00037263330626</c:v>
                </c:pt>
                <c:pt idx="14">
                  <c:v>137.18254059894707</c:v>
                </c:pt>
                <c:pt idx="15">
                  <c:v>-137.18152361567365</c:v>
                </c:pt>
                <c:pt idx="16">
                  <c:v>-394.99947831317445</c:v>
                </c:pt>
                <c:pt idx="17">
                  <c:v>-605.17468597656614</c:v>
                </c:pt>
                <c:pt idx="18">
                  <c:v>-742.35692514654636</c:v>
                </c:pt>
                <c:pt idx="19">
                  <c:v>-789.99999999962029</c:v>
                </c:pt>
                <c:pt idx="20">
                  <c:v>-742.35745493831371</c:v>
                </c:pt>
                <c:pt idx="21">
                  <c:v>-605.17568165942112</c:v>
                </c:pt>
                <c:pt idx="22">
                  <c:v>-395.00081979311921</c:v>
                </c:pt>
                <c:pt idx="23">
                  <c:v>-137.18304909049587</c:v>
                </c:pt>
                <c:pt idx="24">
                  <c:v>137.18101512394836</c:v>
                </c:pt>
                <c:pt idx="25">
                  <c:v>394.99903115285503</c:v>
                </c:pt>
                <c:pt idx="26">
                  <c:v>605.17435408176414</c:v>
                </c:pt>
                <c:pt idx="27">
                  <c:v>742.35674854865636</c:v>
                </c:pt>
                <c:pt idx="28">
                  <c:v>1182.793774747294</c:v>
                </c:pt>
                <c:pt idx="29">
                  <c:v>1102.1884687800959</c:v>
                </c:pt>
                <c:pt idx="30">
                  <c:v>946.47087119273704</c:v>
                </c:pt>
                <c:pt idx="31">
                  <c:v>726.25287453506269</c:v>
                </c:pt>
                <c:pt idx="32">
                  <c:v>456.54196514311224</c:v>
                </c:pt>
                <c:pt idx="33">
                  <c:v>155.71848816948082</c:v>
                </c:pt>
                <c:pt idx="34">
                  <c:v>-155.71694204567089</c:v>
                </c:pt>
                <c:pt idx="35">
                  <c:v>-456.54052438504078</c:v>
                </c:pt>
                <c:pt idx="36">
                  <c:v>-726.25163732797068</c:v>
                </c:pt>
                <c:pt idx="37">
                  <c:v>-946.46992185020952</c:v>
                </c:pt>
                <c:pt idx="38">
                  <c:v>-1102.1878719982299</c:v>
                </c:pt>
                <c:pt idx="39">
                  <c:v>-1182.7935711957703</c:v>
                </c:pt>
                <c:pt idx="40">
                  <c:v>-1182.793876522298</c:v>
                </c:pt>
                <c:pt idx="41">
                  <c:v>-1102.188767170323</c:v>
                </c:pt>
                <c:pt idx="42">
                  <c:v>-946.47134586339473</c:v>
                </c:pt>
                <c:pt idx="43">
                  <c:v>-726.25349313814218</c:v>
                </c:pt>
                <c:pt idx="44">
                  <c:v>-456.54268552185596</c:v>
                </c:pt>
                <c:pt idx="45">
                  <c:v>-155.71926123128679</c:v>
                </c:pt>
                <c:pt idx="46">
                  <c:v>155.71616898366483</c:v>
                </c:pt>
                <c:pt idx="47">
                  <c:v>456.53980400571305</c:v>
                </c:pt>
                <c:pt idx="48">
                  <c:v>726.25101872395999</c:v>
                </c:pt>
                <c:pt idx="49">
                  <c:v>946.46944717833867</c:v>
                </c:pt>
                <c:pt idx="50">
                  <c:v>1102.1875736065906</c:v>
                </c:pt>
                <c:pt idx="51">
                  <c:v>1182.7934694192506</c:v>
                </c:pt>
                <c:pt idx="52">
                  <c:v>1579.9999999999156</c:v>
                </c:pt>
                <c:pt idx="53">
                  <c:v>1545.4733308252216</c:v>
                </c:pt>
                <c:pt idx="54">
                  <c:v>1443.40208909133</c:v>
                </c:pt>
                <c:pt idx="55">
                  <c:v>1278.2472760047915</c:v>
                </c:pt>
                <c:pt idx="56">
                  <c:v>1057.2269464058452</c:v>
                </c:pt>
                <c:pt idx="57">
                  <c:v>790.00074526661251</c:v>
                </c:pt>
                <c:pt idx="58">
                  <c:v>488.24773502871471</c:v>
                </c:pt>
                <c:pt idx="59">
                  <c:v>165.15596474382181</c:v>
                </c:pt>
                <c:pt idx="60">
                  <c:v>-165.15391071424082</c:v>
                </c:pt>
                <c:pt idx="61">
                  <c:v>-488.24577077004551</c:v>
                </c:pt>
                <c:pt idx="62">
                  <c:v>-789.9989566263489</c:v>
                </c:pt>
                <c:pt idx="63">
                  <c:v>-1057.2254115561163</c:v>
                </c:pt>
                <c:pt idx="64">
                  <c:v>-1278.2460620258689</c:v>
                </c:pt>
                <c:pt idx="65">
                  <c:v>-1443.4012490398959</c:v>
                </c:pt>
                <c:pt idx="66">
                  <c:v>-1545.4729014155391</c:v>
                </c:pt>
                <c:pt idx="67">
                  <c:v>-1579.9999999992406</c:v>
                </c:pt>
                <c:pt idx="68">
                  <c:v>-1545.4735455290727</c:v>
                </c:pt>
                <c:pt idx="69">
                  <c:v>-1443.4025091161225</c:v>
                </c:pt>
                <c:pt idx="70">
                  <c:v>-1278.2478829934337</c:v>
                </c:pt>
                <c:pt idx="71">
                  <c:v>-1057.2277138300317</c:v>
                </c:pt>
                <c:pt idx="72">
                  <c:v>-790.00163958623841</c:v>
                </c:pt>
                <c:pt idx="73">
                  <c:v>-488.2487171577381</c:v>
                </c:pt>
                <c:pt idx="74">
                  <c:v>-165.15699175850753</c:v>
                </c:pt>
                <c:pt idx="75">
                  <c:v>165.15288369934279</c:v>
                </c:pt>
                <c:pt idx="76">
                  <c:v>488.24478864039838</c:v>
                </c:pt>
                <c:pt idx="77">
                  <c:v>789.99806230571005</c:v>
                </c:pt>
                <c:pt idx="78">
                  <c:v>1057.2246441305749</c:v>
                </c:pt>
                <c:pt idx="79">
                  <c:v>1278.2454550355878</c:v>
                </c:pt>
                <c:pt idx="80">
                  <c:v>1443.400829013254</c:v>
                </c:pt>
                <c:pt idx="81">
                  <c:v>1545.4726867097072</c:v>
                </c:pt>
                <c:pt idx="82">
                  <c:v>1955.5302513703741</c:v>
                </c:pt>
                <c:pt idx="83">
                  <c:v>1896.1125907093017</c:v>
                </c:pt>
                <c:pt idx="84">
                  <c:v>1779.0825323697563</c:v>
                </c:pt>
                <c:pt idx="85">
                  <c:v>1607.9959739785083</c:v>
                </c:pt>
                <c:pt idx="86">
                  <c:v>1388.0512918808095</c:v>
                </c:pt>
                <c:pt idx="87">
                  <c:v>1125.9313911712036</c:v>
                </c:pt>
                <c:pt idx="88">
                  <c:v>829.60064908821391</c:v>
                </c:pt>
                <c:pt idx="89">
                  <c:v>508.06292154255698</c:v>
                </c:pt>
                <c:pt idx="90">
                  <c:v>171.08796562500956</c:v>
                </c:pt>
                <c:pt idx="91">
                  <c:v>-171.08540939585708</c:v>
                </c:pt>
                <c:pt idx="92">
                  <c:v>-508.06044298310246</c:v>
                </c:pt>
                <c:pt idx="93">
                  <c:v>-829.59832350819988</c:v>
                </c:pt>
                <c:pt idx="94">
                  <c:v>-1125.9292892321728</c:v>
                </c:pt>
                <c:pt idx="95">
                  <c:v>-1388.0494774490894</c:v>
                </c:pt>
                <c:pt idx="96">
                  <c:v>-1607.994502184665</c:v>
                </c:pt>
                <c:pt idx="97">
                  <c:v>-1779.0814479334836</c:v>
                </c:pt>
                <c:pt idx="98">
                  <c:v>-1896.1119265806324</c:v>
                </c:pt>
                <c:pt idx="99">
                  <c:v>-1955.5300277285135</c:v>
                </c:pt>
                <c:pt idx="100">
                  <c:v>-1955.5303631900515</c:v>
                </c:pt>
                <c:pt idx="101">
                  <c:v>-1896.1129227724216</c:v>
                </c:pt>
                <c:pt idx="102">
                  <c:v>-1779.0830745867534</c:v>
                </c:pt>
                <c:pt idx="103">
                  <c:v>-1607.9967098743991</c:v>
                </c:pt>
                <c:pt idx="104">
                  <c:v>-1388.0521990957802</c:v>
                </c:pt>
                <c:pt idx="105">
                  <c:v>-1125.9324421399976</c:v>
                </c:pt>
                <c:pt idx="106">
                  <c:v>-829.60181187768933</c:v>
                </c:pt>
                <c:pt idx="107">
                  <c:v>-508.06416082195881</c:v>
                </c:pt>
                <c:pt idx="108">
                  <c:v>-171.08924373947576</c:v>
                </c:pt>
                <c:pt idx="109">
                  <c:v>171.08413128117255</c:v>
                </c:pt>
                <c:pt idx="110">
                  <c:v>508.05920370305131</c:v>
                </c:pt>
                <c:pt idx="111">
                  <c:v>829.59716071766138</c:v>
                </c:pt>
                <c:pt idx="112">
                  <c:v>1125.9282382619374</c:v>
                </c:pt>
                <c:pt idx="113">
                  <c:v>1388.0485702323399</c:v>
                </c:pt>
                <c:pt idx="114">
                  <c:v>1607.993766286713</c:v>
                </c:pt>
                <c:pt idx="115">
                  <c:v>1779.0809057142071</c:v>
                </c:pt>
                <c:pt idx="116">
                  <c:v>1896.1115945150821</c:v>
                </c:pt>
                <c:pt idx="117">
                  <c:v>1955.5299159063302</c:v>
                </c:pt>
              </c:numCache>
            </c:numRef>
          </c:yVal>
          <c:smooth val="0"/>
        </c:ser>
        <c:ser>
          <c:idx val="1"/>
          <c:order val="1"/>
          <c:tx>
            <c:v>Vertex Mark</c:v>
          </c:tx>
          <c:spPr>
            <a:ln w="28575">
              <a:noFill/>
            </a:ln>
          </c:spPr>
          <c:xVal>
            <c:numRef>
              <c:f>Sheet1!$E$120</c:f>
              <c:numCache>
                <c:formatCode>0.00</c:formatCode>
                <c:ptCount val="1"/>
                <c:pt idx="0">
                  <c:v>-2500</c:v>
                </c:pt>
              </c:numCache>
            </c:numRef>
          </c:xVal>
          <c:yVal>
            <c:numRef>
              <c:f>Sheet1!$F$120</c:f>
              <c:numCache>
                <c:formatCode>0.00</c:formatCode>
                <c:ptCount val="1"/>
                <c:pt idx="0">
                  <c:v>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82836104"/>
        <c:axId val="69653080"/>
      </c:scatterChart>
      <c:valAx>
        <c:axId val="282836104"/>
        <c:scaling>
          <c:orientation val="minMax"/>
        </c:scaling>
        <c:delete val="0"/>
        <c:axPos val="b"/>
        <c:numFmt formatCode="0.00" sourceLinked="1"/>
        <c:majorTickMark val="none"/>
        <c:minorTickMark val="none"/>
        <c:tickLblPos val="nextTo"/>
        <c:crossAx val="69653080"/>
        <c:crosses val="autoZero"/>
        <c:crossBetween val="midCat"/>
      </c:valAx>
      <c:valAx>
        <c:axId val="696530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282836104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C3063B3-C90E-40A8-B153-A1F8434815FC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D19D5D6-9D7E-4029-B320-4FB9C7944CA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5897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58C13C-5960-4B5A-A671-9C969392C7B7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50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E684347-6FF9-4BFC-9FB5-BDD7F0D10961}" type="slidenum">
              <a:rPr lang="en-US" altLang="en-US">
                <a:latin typeface="Calibri" panose="020F0502020204030204" pitchFamily="34" charset="0"/>
              </a:rPr>
              <a:pPr/>
              <a:t>2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76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9CC3B6-B30D-47E3-887D-8E9F63107DAD}" type="slidenum">
              <a:rPr lang="en-US" altLang="en-US">
                <a:latin typeface="Calibri" panose="020F0502020204030204" pitchFamily="34" charset="0"/>
              </a:rPr>
              <a:pPr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39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5F98ED9-B4D8-4D20-9284-CA14D2B85C08}" type="slidenum">
              <a:rPr lang="en-US" altLang="en-US">
                <a:latin typeface="Calibri" panose="020F0502020204030204" pitchFamily="34" charset="0"/>
              </a:rPr>
              <a:pPr/>
              <a:t>5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254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F692E8-7FB4-45E3-B01D-EFCCAF3C2995}" type="slidenum">
              <a:rPr lang="en-US" altLang="en-US">
                <a:latin typeface="Calibri" panose="020F0502020204030204" pitchFamily="34" charset="0"/>
              </a:rPr>
              <a:pPr/>
              <a:t>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92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CC8DFA-B667-4B4E-90C2-CE9D1A673FEF}" type="slidenum">
              <a:rPr lang="en-US" altLang="en-US">
                <a:latin typeface="Calibri" panose="020F0502020204030204" pitchFamily="34" charset="0"/>
              </a:rPr>
              <a:pPr/>
              <a:t>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02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4E2728C-5DCA-47FA-B58A-BBCB7237F2F1}" type="slidenum">
              <a:rPr lang="en-US" altLang="en-US">
                <a:latin typeface="Calibri" panose="020F0502020204030204" pitchFamily="34" charset="0"/>
              </a:rPr>
              <a:pPr/>
              <a:t>8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5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B2C302F-AE1B-40F0-A98A-CAFEA4572565}" type="slidenum">
              <a:rPr lang="en-US" altLang="en-US">
                <a:latin typeface="Calibri" panose="020F0502020204030204" pitchFamily="34" charset="0"/>
              </a:rPr>
              <a:pPr/>
              <a:t>9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19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993C881-B418-4C33-B2B3-A37BC9282AB5}" type="slidenum">
              <a:rPr lang="en-US" altLang="en-US">
                <a:latin typeface="Calibri" panose="020F0502020204030204" pitchFamily="34" charset="0"/>
              </a:rPr>
              <a:pPr/>
              <a:t>10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712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1957A-BA6E-4CF0-8320-09B379C0D20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E6DA8-9968-45BE-89F3-999EEE84D4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017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20C39-E67E-4C17-B70E-A68B81C32A2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29BCE-AA14-4B75-AB41-35C83E2083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3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5597-C98A-411F-A13E-D0682A611F1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2307D-4DBC-46F9-AF4C-47E83846A6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5746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6DB55-DB02-40C2-8726-013C7C106195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31922-61F0-4BB6-A482-B4A02C3EB6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77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D6B26-37C5-40E1-8CAF-94A20584FD78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8DF070-1D35-4872-9AC7-F39A573BDA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34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E1A3C-2128-431E-BF1D-52401796E869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C03FB-5C7F-4D15-8BD4-1FA2FE37E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124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A35B-C170-452E-998F-146A14910C94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EE88-A4FA-4595-9724-24A4F3D0B3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2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A281F2-C41B-46AD-8C0B-6439A8E72CA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B18CF-3B87-45E9-AE8E-68C982061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4991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F792D-218A-46A0-BAC6-62CC93D2514E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9C94-66EF-4B9A-8C50-E4624AEA08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417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1FF4A-A569-430F-B76F-5D855FDAC2E7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37D64-A6A8-4472-BE54-C01564A25E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492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AE8D0-5125-4E89-8F3D-6BF789C57C4F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CC8B2-8FC4-4B7D-99D3-5FA663682E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85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328F78-0D91-4E24-9639-76A3AC6B2635}" type="datetimeFigureOut">
              <a:rPr lang="en-US"/>
              <a:pPr>
                <a:defRPr/>
              </a:pPr>
              <a:t>11/4/2016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552A3D-E7AE-4151-B95E-471A199E58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ub.com/content/bridges/TM-5-5420-278-24P/css/TM-5-5420-278-24P_385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luguru.com/Adhesives%20Menu.ht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1470025"/>
          </a:xfrm>
        </p:spPr>
        <p:txBody>
          <a:bodyPr/>
          <a:lstStyle/>
          <a:p>
            <a:pPr eaLnBrk="1" hangingPunct="1"/>
            <a:r>
              <a:rPr lang="en-US" altLang="en-US" sz="3600" smtClean="0"/>
              <a:t>Adhesives and fasteners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685800" y="914400"/>
            <a:ext cx="78486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3"/>
              </a:rPr>
              <a:t>http://www.tpub.com/content/bridges/TM-5-5420-278-24P/css/TM-5-5420-278-24P_385.htm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Reference for torques for screws. Go to “next” to find tables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hlinkClick r:id="rId4"/>
              </a:rPr>
              <a:t>http://www.gluguru.com/Adhesives%20Menu.htm</a:t>
            </a: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Reference for many types of adhesives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Bonding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285E30-A5F8-40F7-8919-FECFE686C03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253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24205" r="19434" b="28493"/>
          <a:stretch>
            <a:fillRect/>
          </a:stretch>
        </p:blipFill>
        <p:spPr>
          <a:xfrm>
            <a:off x="358775" y="2349500"/>
            <a:ext cx="4043363" cy="3032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6766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Bonding</a:t>
            </a: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A93237-579C-49F1-8D05-8740D48D19E4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1727200" y="5661025"/>
            <a:ext cx="815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Primer</a:t>
            </a:r>
          </a:p>
        </p:txBody>
      </p:sp>
      <p:sp>
        <p:nvSpPr>
          <p:cNvPr id="23557" name="TextBox 12"/>
          <p:cNvSpPr txBox="1">
            <a:spLocks noChangeArrowheads="1"/>
          </p:cNvSpPr>
          <p:nvPr/>
        </p:nvSpPr>
        <p:spPr bwMode="auto">
          <a:xfrm>
            <a:off x="7470775" y="5621338"/>
            <a:ext cx="12763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Actual puck</a:t>
            </a:r>
          </a:p>
        </p:txBody>
      </p:sp>
      <p:sp>
        <p:nvSpPr>
          <p:cNvPr id="23558" name="TextBox 18"/>
          <p:cNvSpPr txBox="1">
            <a:spLocks noChangeArrowheads="1"/>
          </p:cNvSpPr>
          <p:nvPr/>
        </p:nvSpPr>
        <p:spPr bwMode="auto">
          <a:xfrm>
            <a:off x="6516688" y="5621338"/>
            <a:ext cx="884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V-block</a:t>
            </a:r>
          </a:p>
        </p:txBody>
      </p:sp>
      <p:sp>
        <p:nvSpPr>
          <p:cNvPr id="23559" name="TextBox 20"/>
          <p:cNvSpPr txBox="1">
            <a:spLocks noChangeArrowheads="1"/>
          </p:cNvSpPr>
          <p:nvPr/>
        </p:nvSpPr>
        <p:spPr bwMode="auto">
          <a:xfrm>
            <a:off x="5040313" y="5632450"/>
            <a:ext cx="1333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Bubble level</a:t>
            </a:r>
          </a:p>
        </p:txBody>
      </p:sp>
      <p:pic>
        <p:nvPicPr>
          <p:cNvPr id="2356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6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 flipV="1">
            <a:off x="5256213" y="3789363"/>
            <a:ext cx="1368425" cy="18113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732588" y="4833938"/>
            <a:ext cx="225425" cy="755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7400925" y="4041775"/>
            <a:ext cx="374650" cy="15478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68538" y="3789363"/>
            <a:ext cx="215900" cy="1843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6958013" y="2254250"/>
            <a:ext cx="257175" cy="1246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TextBox 17"/>
          <p:cNvSpPr txBox="1">
            <a:spLocks noChangeArrowheads="1"/>
          </p:cNvSpPr>
          <p:nvPr/>
        </p:nvSpPr>
        <p:spPr bwMode="auto">
          <a:xfrm>
            <a:off x="6634163" y="1608138"/>
            <a:ext cx="16732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Reference circle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 = 2.25arcmin</a:t>
            </a:r>
          </a:p>
        </p:txBody>
      </p:sp>
    </p:spTree>
    <p:extLst>
      <p:ext uri="{BB962C8B-B14F-4D97-AF65-F5344CB8AC3E}">
        <p14:creationId xmlns:p14="http://schemas.microsoft.com/office/powerpoint/2010/main" val="27278499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Bonding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A417504-9959-4A30-851A-E207DCDD2593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458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5976938" y="5548313"/>
            <a:ext cx="1409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Bonded puck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1079500" y="5481638"/>
            <a:ext cx="29543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SMR nest with M6 thread for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puck position check</a:t>
            </a:r>
          </a:p>
        </p:txBody>
      </p:sp>
    </p:spTree>
    <p:extLst>
      <p:ext uri="{BB962C8B-B14F-4D97-AF65-F5344CB8AC3E}">
        <p14:creationId xmlns:p14="http://schemas.microsoft.com/office/powerpoint/2010/main" val="16788353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DF70281-9FC1-4F16-A912-5A9048A31B2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grpSp>
        <p:nvGrpSpPr>
          <p:cNvPr id="25603" name="Group 24"/>
          <p:cNvGrpSpPr>
            <a:grpSpLocks/>
          </p:cNvGrpSpPr>
          <p:nvPr/>
        </p:nvGrpSpPr>
        <p:grpSpPr bwMode="auto">
          <a:xfrm>
            <a:off x="404813" y="58738"/>
            <a:ext cx="8334375" cy="6740525"/>
            <a:chOff x="0" y="0"/>
            <a:chExt cx="8334378" cy="6738939"/>
          </a:xfrm>
        </p:grpSpPr>
        <p:graphicFrame>
          <p:nvGraphicFramePr>
            <p:cNvPr id="26" name="Chart 25"/>
            <p:cNvGraphicFramePr/>
            <p:nvPr/>
          </p:nvGraphicFramePr>
          <p:xfrm>
            <a:off x="0" y="0"/>
            <a:ext cx="8334378" cy="673893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cxnSp>
          <p:nvCxnSpPr>
            <p:cNvPr id="27" name="Straight Connector 26"/>
            <p:cNvCxnSpPr/>
            <p:nvPr/>
          </p:nvCxnSpPr>
          <p:spPr>
            <a:xfrm>
              <a:off x="3886201" y="3729747"/>
              <a:ext cx="288607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7200000">
              <a:off x="1714840" y="4986751"/>
              <a:ext cx="2885396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-7200000">
              <a:off x="1723572" y="2510040"/>
              <a:ext cx="2886983" cy="0"/>
            </a:xfrm>
            <a:prstGeom prst="line">
              <a:avLst/>
            </a:prstGeom>
            <a:ln w="28575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lowchart: Alternate Process 29"/>
            <p:cNvSpPr/>
            <p:nvPr/>
          </p:nvSpPr>
          <p:spPr>
            <a:xfrm rot="1651187">
              <a:off x="3713163" y="2545751"/>
              <a:ext cx="684213" cy="61897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31" name="TextBox 14"/>
            <p:cNvSpPr txBox="1"/>
            <p:nvPr/>
          </p:nvSpPr>
          <p:spPr>
            <a:xfrm>
              <a:off x="628650" y="4129703"/>
              <a:ext cx="582612" cy="26346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/>
                <a:t>Zone A</a:t>
              </a:r>
            </a:p>
          </p:txBody>
        </p:sp>
        <p:sp>
          <p:nvSpPr>
            <p:cNvPr id="32" name="TextBox 15"/>
            <p:cNvSpPr txBox="1"/>
            <p:nvPr/>
          </p:nvSpPr>
          <p:spPr>
            <a:xfrm>
              <a:off x="5562602" y="5520026"/>
              <a:ext cx="577850" cy="26505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/>
                <a:t>Zone B</a:t>
              </a:r>
            </a:p>
          </p:txBody>
        </p:sp>
        <p:sp>
          <p:nvSpPr>
            <p:cNvPr id="33" name="TextBox 16"/>
            <p:cNvSpPr txBox="1"/>
            <p:nvPr/>
          </p:nvSpPr>
          <p:spPr>
            <a:xfrm>
              <a:off x="5524502" y="1480788"/>
              <a:ext cx="576262" cy="265051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none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r>
                <a:rPr lang="en-US"/>
                <a:t>Zone C</a:t>
              </a:r>
            </a:p>
          </p:txBody>
        </p:sp>
      </p:grpSp>
      <p:sp>
        <p:nvSpPr>
          <p:cNvPr id="25604" name="TextBox 33"/>
          <p:cNvSpPr txBox="1">
            <a:spLocks noChangeArrowheads="1"/>
          </p:cNvSpPr>
          <p:nvPr/>
        </p:nvSpPr>
        <p:spPr bwMode="auto">
          <a:xfrm>
            <a:off x="5405438" y="6057900"/>
            <a:ext cx="3543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UA wants to get approval from ATST</a:t>
            </a:r>
          </a:p>
        </p:txBody>
      </p:sp>
    </p:spTree>
    <p:extLst>
      <p:ext uri="{BB962C8B-B14F-4D97-AF65-F5344CB8AC3E}">
        <p14:creationId xmlns:p14="http://schemas.microsoft.com/office/powerpoint/2010/main" val="3978223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positioning</a:t>
            </a: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108A00E-0EF0-408D-A3D8-E1D1FE8D58E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>
            <a:off x="1008063" y="2492375"/>
            <a:ext cx="1008062" cy="1444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287338" y="2241550"/>
            <a:ext cx="8588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Laser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Tracker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319588" y="4508500"/>
            <a:ext cx="1044575" cy="18367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32" name="TextBox 9"/>
          <p:cNvSpPr txBox="1">
            <a:spLocks noChangeArrowheads="1"/>
          </p:cNvSpPr>
          <p:nvPr/>
        </p:nvSpPr>
        <p:spPr bwMode="auto">
          <a:xfrm>
            <a:off x="1831975" y="6161088"/>
            <a:ext cx="2481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SMR and Surrogate puck</a:t>
            </a:r>
          </a:p>
        </p:txBody>
      </p:sp>
    </p:spTree>
    <p:extLst>
      <p:ext uri="{BB962C8B-B14F-4D97-AF65-F5344CB8AC3E}">
        <p14:creationId xmlns:p14="http://schemas.microsoft.com/office/powerpoint/2010/main" val="3146525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Surface Preparation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DBB7D79-EF29-44D9-958A-8D151DDBD348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4" name="TextBox 7"/>
          <p:cNvSpPr txBox="1">
            <a:spLocks noChangeArrowheads="1"/>
          </p:cNvSpPr>
          <p:nvPr/>
        </p:nvSpPr>
        <p:spPr bwMode="auto">
          <a:xfrm>
            <a:off x="863600" y="5697538"/>
            <a:ext cx="3176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Surface prepared and protected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7164388" y="3897313"/>
            <a:ext cx="611187" cy="16922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6" name="TextBox 12"/>
          <p:cNvSpPr txBox="1">
            <a:spLocks noChangeArrowheads="1"/>
          </p:cNvSpPr>
          <p:nvPr/>
        </p:nvSpPr>
        <p:spPr bwMode="auto">
          <a:xfrm>
            <a:off x="7470775" y="5621338"/>
            <a:ext cx="159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Surrogate puck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flipH="1" flipV="1">
            <a:off x="6516688" y="4076700"/>
            <a:ext cx="215900" cy="15128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TextBox 18"/>
          <p:cNvSpPr txBox="1">
            <a:spLocks noChangeArrowheads="1"/>
          </p:cNvSpPr>
          <p:nvPr/>
        </p:nvSpPr>
        <p:spPr bwMode="auto">
          <a:xfrm>
            <a:off x="6516688" y="5621338"/>
            <a:ext cx="8842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V-block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5256213" y="3897313"/>
            <a:ext cx="900112" cy="17033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0" name="TextBox 20"/>
          <p:cNvSpPr txBox="1">
            <a:spLocks noChangeArrowheads="1"/>
          </p:cNvSpPr>
          <p:nvPr/>
        </p:nvSpPr>
        <p:spPr bwMode="auto">
          <a:xfrm>
            <a:off x="5040313" y="5632450"/>
            <a:ext cx="1330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Kepton tape</a:t>
            </a:r>
          </a:p>
        </p:txBody>
      </p:sp>
    </p:spTree>
    <p:extLst>
      <p:ext uri="{BB962C8B-B14F-4D97-AF65-F5344CB8AC3E}">
        <p14:creationId xmlns:p14="http://schemas.microsoft.com/office/powerpoint/2010/main" val="325135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Bonding Prep.</a:t>
            </a: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F76C8E9-908C-42DF-A4F6-4FF154776F81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15097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Puck Bonding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F68ECD0-DEA6-4EF2-A10A-E015040D88DE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2970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579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Assurance</a:t>
            </a:r>
          </a:p>
        </p:txBody>
      </p:sp>
      <p:pic>
        <p:nvPicPr>
          <p:cNvPr id="30723" name="Picture 2" descr="H:\DCIM\126CANON\IMG_03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</p:spPr>
      </p:pic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A8FFBC-4CAB-4D4B-BC1A-39D21F9D5A0A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0725" name="Picture 3" descr="H:\DCIM\126CANON\IMG_034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  <p:sp>
        <p:nvSpPr>
          <p:cNvPr id="30726" name="TextBox 5"/>
          <p:cNvSpPr txBox="1">
            <a:spLocks noChangeArrowheads="1"/>
          </p:cNvSpPr>
          <p:nvPr/>
        </p:nvSpPr>
        <p:spPr bwMode="auto">
          <a:xfrm>
            <a:off x="2892425" y="1733550"/>
            <a:ext cx="3300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Arial" panose="020B0604020202020204" pitchFamily="34" charset="0"/>
              </a:rPr>
              <a:t>Puck Position and Tilt</a:t>
            </a:r>
          </a:p>
        </p:txBody>
      </p:sp>
    </p:spTree>
    <p:extLst>
      <p:ext uri="{BB962C8B-B14F-4D97-AF65-F5344CB8AC3E}">
        <p14:creationId xmlns:p14="http://schemas.microsoft.com/office/powerpoint/2010/main" val="342080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Notes on adhesives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533400" y="16764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The “best” when they work correctly; “worst” when they fail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Determine </a:t>
            </a:r>
            <a:r>
              <a:rPr lang="en-US" altLang="en-US" sz="2400" dirty="0"/>
              <a:t>the right adhesive for the job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Prepare </a:t>
            </a:r>
            <a:r>
              <a:rPr lang="en-US" altLang="en-US" sz="2400" dirty="0"/>
              <a:t>adhesive and surface correctly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Use </a:t>
            </a:r>
            <a:r>
              <a:rPr lang="en-US" altLang="en-US" sz="2400" dirty="0"/>
              <a:t>correct bond thickness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Fish </a:t>
            </a:r>
            <a:r>
              <a:rPr lang="en-US" altLang="en-US" sz="2400" dirty="0"/>
              <a:t>line (monofilament) for spacers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Let </a:t>
            </a:r>
            <a:r>
              <a:rPr lang="en-US" altLang="en-US" sz="2400" dirty="0"/>
              <a:t>cure before applying load; be patient!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Watch </a:t>
            </a:r>
            <a:r>
              <a:rPr lang="en-US" altLang="en-US" sz="2400" dirty="0"/>
              <a:t>shelf life, mark date on new adhesive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Store </a:t>
            </a:r>
            <a:r>
              <a:rPr lang="en-US" altLang="en-US" sz="2400" dirty="0"/>
              <a:t>in refrigerator or cool spot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Watch </a:t>
            </a:r>
            <a:r>
              <a:rPr lang="en-US" altLang="en-US" sz="2400" dirty="0"/>
              <a:t>that maker has not “upgraded” adhesive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smtClean="0"/>
              <a:t>May </a:t>
            </a:r>
            <a:r>
              <a:rPr lang="en-US" altLang="en-US" sz="2400" dirty="0"/>
              <a:t>no longer work like it used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95400" y="5867400"/>
            <a:ext cx="6429965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Prepare a properly engineered bonding procedure and use it!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Assurance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7DC88-972A-4273-85DE-4BD8448D0EEC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1748" name="Picture 2" descr="C:\Users\CJOH\AppData\Local\Microsoft\Windows\Temporary Internet Files\Content.IE5\BULRT63Z\photo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2" t="7253" r="13470" b="18817"/>
          <a:stretch>
            <a:fillRect/>
          </a:stretch>
        </p:blipFill>
        <p:spPr>
          <a:xfrm>
            <a:off x="935038" y="1916113"/>
            <a:ext cx="2971800" cy="4189412"/>
          </a:xfrm>
        </p:spPr>
      </p:pic>
      <p:pic>
        <p:nvPicPr>
          <p:cNvPr id="31749" name="Picture 3" descr="C:\Users\CJOH\AppData\Local\Microsoft\Windows\Temporary Internet Files\Content.IE5\BULRT63Z\ph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347913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23638050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Quality Assurance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F30589-5321-4F6C-B748-74F137379432}" type="slidenum">
              <a:rPr lang="en-US" altLang="en-US" sz="120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32772" name="Picture 2" descr="H:\DCIM\126CANON\IMG_034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2162175"/>
            <a:ext cx="3028950" cy="4038600"/>
          </a:xfrm>
        </p:spPr>
      </p:pic>
      <p:sp>
        <p:nvSpPr>
          <p:cNvPr id="32773" name="TextBox 6"/>
          <p:cNvSpPr txBox="1">
            <a:spLocks noChangeArrowheads="1"/>
          </p:cNvSpPr>
          <p:nvPr/>
        </p:nvSpPr>
        <p:spPr bwMode="auto">
          <a:xfrm>
            <a:off x="1295400" y="1417638"/>
            <a:ext cx="678262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>
                <a:latin typeface="Arial" panose="020B0604020202020204" pitchFamily="34" charset="0"/>
              </a:rPr>
              <a:t>Proof load test at 120% of normal loading</a:t>
            </a:r>
            <a:endParaRPr lang="en-US" altLang="en-US" sz="2800" dirty="0">
              <a:latin typeface="Arial" panose="020B0604020202020204" pitchFamily="34" charset="0"/>
            </a:endParaRPr>
          </a:p>
        </p:txBody>
      </p:sp>
      <p:pic>
        <p:nvPicPr>
          <p:cNvPr id="32774" name="Picture 3" descr="C:\Users\CJOH\AppData\Local\Microsoft\Windows\Temporary Internet Files\Content.IE5\CVITZIYA\photo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2025" y="2162175"/>
            <a:ext cx="3028950" cy="4038600"/>
          </a:xfrm>
        </p:spPr>
      </p:pic>
    </p:spTree>
    <p:extLst>
      <p:ext uri="{BB962C8B-B14F-4D97-AF65-F5344CB8AC3E}">
        <p14:creationId xmlns:p14="http://schemas.microsoft.com/office/powerpoint/2010/main" val="2298630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Long Term Creep Test</a:t>
            </a:r>
            <a:endParaRPr lang="en-US" altLang="en-US" dirty="0" smtClean="0"/>
          </a:p>
        </p:txBody>
      </p:sp>
      <p:pic>
        <p:nvPicPr>
          <p:cNvPr id="3379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1108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Typical failure mode</a:t>
            </a:r>
          </a:p>
        </p:txBody>
      </p:sp>
      <p:pic>
        <p:nvPicPr>
          <p:cNvPr id="3481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4163" y="1600200"/>
            <a:ext cx="6035675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6308725"/>
            <a:ext cx="246740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Cohesion vs Adhesion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05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7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9B8E72E-CF3F-433B-8387-86B9C704AE76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24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Mirror Support System</a:t>
            </a:r>
          </a:p>
        </p:txBody>
      </p:sp>
      <p:pic>
        <p:nvPicPr>
          <p:cNvPr id="35844" name="Picture 3" descr="RTV_Squeeze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1446213"/>
            <a:ext cx="4175125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Mirror_Lif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200" y="1435100"/>
            <a:ext cx="4276725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Rectangle 5"/>
          <p:cNvSpPr>
            <a:spLocks noChangeArrowheads="1"/>
          </p:cNvSpPr>
          <p:nvPr/>
        </p:nvSpPr>
        <p:spPr bwMode="auto">
          <a:xfrm>
            <a:off x="288925" y="4805363"/>
            <a:ext cx="86042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Left: Bonding of pucks to the mirror backplate; note the squeeze-out bead of Q3-6093 RTV around the perimeter of each puck (white disks).  Right:</a:t>
            </a:r>
            <a:r>
              <a:rPr lang="en-US" altLang="en-US" sz="2000">
                <a:latin typeface="Times New Roman" panose="02020603050405020304" pitchFamily="18" charset="0"/>
              </a:rPr>
              <a:t>  Pucks &amp; mirror support loadspreader frames on the backplate of an 8.4m honeycomb mirror.</a:t>
            </a:r>
          </a:p>
        </p:txBody>
      </p:sp>
    </p:spTree>
    <p:extLst>
      <p:ext uri="{BB962C8B-B14F-4D97-AF65-F5344CB8AC3E}">
        <p14:creationId xmlns:p14="http://schemas.microsoft.com/office/powerpoint/2010/main" val="1428281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Creep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82955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5389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Test</a:t>
            </a:r>
          </a:p>
        </p:txBody>
      </p:sp>
      <p:pic>
        <p:nvPicPr>
          <p:cNvPr id="378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28800"/>
            <a:ext cx="57531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4038600"/>
            <a:ext cx="4502150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03059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389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8" b="21182"/>
          <a:stretch>
            <a:fillRect/>
          </a:stretch>
        </p:blipFill>
        <p:spPr bwMode="auto">
          <a:xfrm>
            <a:off x="5486400" y="2514600"/>
            <a:ext cx="32766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46238"/>
            <a:ext cx="3619500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419600"/>
            <a:ext cx="4572000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608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Creep behavior of RTV-566</a:t>
            </a:r>
          </a:p>
        </p:txBody>
      </p:sp>
      <p:pic>
        <p:nvPicPr>
          <p:cNvPr id="399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1828800"/>
            <a:ext cx="810895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73118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Secondary stage </a:t>
            </a:r>
            <a:br>
              <a:rPr lang="en-US" altLang="en-US" smtClean="0"/>
            </a:br>
            <a:r>
              <a:rPr lang="en-US" altLang="en-US" smtClean="0"/>
              <a:t>Model vs Experiment</a:t>
            </a:r>
          </a:p>
        </p:txBody>
      </p:sp>
      <p:pic>
        <p:nvPicPr>
          <p:cNvPr id="4096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0813"/>
            <a:ext cx="7770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3841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Bond line thickness</a:t>
            </a:r>
          </a:p>
        </p:txBody>
      </p:sp>
      <p:pic>
        <p:nvPicPr>
          <p:cNvPr id="1331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347913"/>
            <a:ext cx="4038600" cy="3028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53025" y="1843088"/>
            <a:ext cx="3028950" cy="4038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879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Epoxy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762000" y="1041400"/>
            <a:ext cx="79248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Epoxy resin (uncured) is mildly toxic; wear gloves when using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Forms very strong bond, but is hard and somewhat brittle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	Strong enough to pull apart glass; exercise caution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Two part adhesive; usually mixed 1:1, but not always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Cure rates/pot life variable with type and quantity of hardener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Fairly viscous but wets surfaces well and will flow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	Clamp surfaces until at least partially cured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 err="1"/>
              <a:t>Debonds</a:t>
            </a:r>
            <a:r>
              <a:rPr lang="en-US" altLang="en-US" sz="2400" dirty="0"/>
              <a:t> with heat but may have to get quite hot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/>
              <a:t>Uncured resin cleans up with acetone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Urethane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066800" y="1371600"/>
            <a:ext cx="70866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Has some give; it is a soft but tough adhesive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Maybe a substitute for RTV; similar properties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Two part adhesive with relatively short pot life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Very sticky; can get everywhere if not careful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Wets surfaces well; will bond plastics that others won’t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Uncured cleans up with acetone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Bond thicknesses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914400" y="1371600"/>
            <a:ext cx="75438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For bonding metal to glass use a soft adhesive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One with give like RTV or urethane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Leave a thick bond line if possible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Can then cut off with thin wire if need to debond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Thick bond will be weak in shear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For low expansion, stable joints use very thin bond line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Adhesives have 10x or more  CTE than glass/metals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Hard adhesive &amp; thin bond, something will shear if 	two halves of bond expand at different rates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Note: epoxy cures exothermically, bond will get hot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Microspheres in cement for thin spacers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Cementing optics like doublets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239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 UV curing optical cement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Use 1 drop in concave element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	Large lenses a challenge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Set mating surface on cement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Use  orbital motion to work cement out to edge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Work slowly to avoid trapping air bubbles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Take apart if bubbles in joint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Center in “V” block or rotary 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Tack with UV light gun for 15-30 seconds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Finish cure  with heat or soft UV lamp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Debond in boiling water or oil if water doesn’t work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Be patient, it may take hours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Cementing tips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838200" y="1143000"/>
            <a:ext cx="74676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When potting optical elements in a cell, leave gaps in the cement, even a soft cement. Without gaps there is no place for the cement to expand or contract so the cement will act as though it were hard and distort the optics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Most adhesives shrink on curing. In most cases this is good, but beware, can cause distortion if surfaces not flat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Debonding tricks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85800" y="1371600"/>
            <a:ext cx="79248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Always use eye protection; debonding unpredictable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 CTE to your advantage; hot or cold so surface pulls away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Use shear by applying mechanical force via wooden clamp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Stress half of joint, then add shock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Usually hard cement will shear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If you plan to have to debond leave channels in the cement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/>
              <a:t>	so solvents, etc., can get to the interior of the cement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503</Words>
  <Application>Microsoft Office PowerPoint</Application>
  <PresentationFormat>On-screen Show (4:3)</PresentationFormat>
  <Paragraphs>136</Paragraphs>
  <Slides>29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Adhesives and fasteners</vt:lpstr>
      <vt:lpstr>Notes on adhesives</vt:lpstr>
      <vt:lpstr>Bond line thickness</vt:lpstr>
      <vt:lpstr>Epoxy</vt:lpstr>
      <vt:lpstr>Urethane</vt:lpstr>
      <vt:lpstr>Bond thicknesses</vt:lpstr>
      <vt:lpstr>Cementing optics like doublets</vt:lpstr>
      <vt:lpstr>Cementing tips</vt:lpstr>
      <vt:lpstr>Debonding tricks</vt:lpstr>
      <vt:lpstr>PowerPoint Presentation</vt:lpstr>
      <vt:lpstr>Puck Bonding</vt:lpstr>
      <vt:lpstr>Puck Bonding</vt:lpstr>
      <vt:lpstr>Puck Bonding</vt:lpstr>
      <vt:lpstr>PowerPoint Presentation</vt:lpstr>
      <vt:lpstr>Puck positioning</vt:lpstr>
      <vt:lpstr>Surface Preparation</vt:lpstr>
      <vt:lpstr>Puck Bonding Prep.</vt:lpstr>
      <vt:lpstr>Puck Bonding</vt:lpstr>
      <vt:lpstr>Quality Assurance</vt:lpstr>
      <vt:lpstr>Quality Assurance</vt:lpstr>
      <vt:lpstr>Quality Assurance</vt:lpstr>
      <vt:lpstr>Long Term Creep Test</vt:lpstr>
      <vt:lpstr>Typical failure mode</vt:lpstr>
      <vt:lpstr>Mirror Support System</vt:lpstr>
      <vt:lpstr>Creep</vt:lpstr>
      <vt:lpstr>Test</vt:lpstr>
      <vt:lpstr>PowerPoint Presentation</vt:lpstr>
      <vt:lpstr>Creep behavior of RTV-566</vt:lpstr>
      <vt:lpstr>Secondary stage  Model vs Experiment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Adhesives and fasteners</dc:title>
  <dc:creator>Bob Parks</dc:creator>
  <cp:lastModifiedBy>CJOH</cp:lastModifiedBy>
  <cp:revision>12</cp:revision>
  <dcterms:created xsi:type="dcterms:W3CDTF">2008-10-19T23:40:35Z</dcterms:created>
  <dcterms:modified xsi:type="dcterms:W3CDTF">2016-11-04T16:39:10Z</dcterms:modified>
</cp:coreProperties>
</file>