
<file path=[Content_Types].xml><?xml version="1.0" encoding="utf-8"?>
<Types xmlns="http://schemas.openxmlformats.org/package/2006/content-types">
  <Default Extension="png" ContentType="image/png"/>
  <Default Extension="emf" ContentType="image/x-emf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61" r:id="rId3"/>
    <p:sldId id="258" r:id="rId4"/>
    <p:sldId id="280" r:id="rId5"/>
    <p:sldId id="279" r:id="rId6"/>
    <p:sldId id="270" r:id="rId7"/>
    <p:sldId id="259" r:id="rId8"/>
    <p:sldId id="282" r:id="rId9"/>
    <p:sldId id="271" r:id="rId10"/>
    <p:sldId id="278" r:id="rId11"/>
    <p:sldId id="272" r:id="rId12"/>
    <p:sldId id="273" r:id="rId13"/>
    <p:sldId id="274" r:id="rId14"/>
    <p:sldId id="275" r:id="rId15"/>
    <p:sldId id="277" r:id="rId16"/>
    <p:sldId id="27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5"/>
    <p:restoredTop sz="87956" autoAdjust="0"/>
  </p:normalViewPr>
  <p:slideViewPr>
    <p:cSldViewPr snapToGrid="0" snapToObjects="1">
      <p:cViewPr varScale="1">
        <p:scale>
          <a:sx n="100" d="100"/>
          <a:sy n="100" d="100"/>
        </p:scale>
        <p:origin x="1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localhost\Users\loft_mbair_ios\Dropbox\My%20Work\Optics%20521%20Optomechanics\Lab\FinalLab\Load%20Cell%20Calibratio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ropbox\My%20Work\Optics%20521%20Optomechanics\Lab\FinalLab\Load%20Cell%20Calibration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Instron</c:v>
          </c:tx>
          <c:spPr>
            <a:ln w="3175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3810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1"/>
            <c:trendlineLbl>
              <c:layout>
                <c:manualLayout>
                  <c:x val="-7.2170603674540701E-2"/>
                  <c:y val="4.2701953922426299E-3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'USE THIS SHEET'!$A$2:$A$5</c:f>
              <c:numCache>
                <c:formatCode>General</c:formatCode>
                <c:ptCount val="4"/>
                <c:pt idx="0">
                  <c:v>0.6</c:v>
                </c:pt>
                <c:pt idx="1">
                  <c:v>0.7</c:v>
                </c:pt>
                <c:pt idx="2">
                  <c:v>0.8</c:v>
                </c:pt>
                <c:pt idx="3">
                  <c:v>0.9</c:v>
                </c:pt>
              </c:numCache>
            </c:numRef>
          </c:xVal>
          <c:yVal>
            <c:numRef>
              <c:f>'USE THIS SHEET'!$B$2:$B$5</c:f>
              <c:numCache>
                <c:formatCode>General</c:formatCode>
                <c:ptCount val="4"/>
                <c:pt idx="0">
                  <c:v>52.4</c:v>
                </c:pt>
                <c:pt idx="1">
                  <c:v>81.3</c:v>
                </c:pt>
                <c:pt idx="2">
                  <c:v>114.2</c:v>
                </c:pt>
                <c:pt idx="3">
                  <c:v>143.13999999999999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2AB-4094-94F6-BD1027E73C5F}"/>
            </c:ext>
          </c:extLst>
        </c:ser>
        <c:ser>
          <c:idx val="1"/>
          <c:order val="1"/>
          <c:tx>
            <c:v>Calibration</c:v>
          </c:tx>
          <c:spPr>
            <a:ln w="7620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chemeClr val="accent2"/>
              </a:solidFill>
              <a:ln w="76200">
                <a:noFill/>
              </a:ln>
              <a:effectLst/>
            </c:spPr>
          </c:marker>
          <c:trendline>
            <c:spPr>
              <a:ln w="3810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0"/>
            <c:dispEq val="1"/>
            <c:trendlineLbl>
              <c:layout>
                <c:manualLayout>
                  <c:x val="9.7273840769903697E-2"/>
                  <c:y val="0.3012718722659670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'USE THIS SHEET'!$A$2:$A$5</c:f>
              <c:numCache>
                <c:formatCode>General</c:formatCode>
                <c:ptCount val="4"/>
                <c:pt idx="0">
                  <c:v>0.6</c:v>
                </c:pt>
                <c:pt idx="1">
                  <c:v>0.7</c:v>
                </c:pt>
                <c:pt idx="2">
                  <c:v>0.8</c:v>
                </c:pt>
                <c:pt idx="3">
                  <c:v>0.9</c:v>
                </c:pt>
              </c:numCache>
            </c:numRef>
          </c:xVal>
          <c:yVal>
            <c:numRef>
              <c:f>'USE THIS SHEET'!$D$2:$D$5</c:f>
              <c:numCache>
                <c:formatCode>General</c:formatCode>
                <c:ptCount val="4"/>
                <c:pt idx="0">
                  <c:v>54.090909090909079</c:v>
                </c:pt>
                <c:pt idx="1">
                  <c:v>78.181818181818173</c:v>
                </c:pt>
                <c:pt idx="2">
                  <c:v>105.4545454545454</c:v>
                </c:pt>
                <c:pt idx="3">
                  <c:v>133.18181818181819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2AB-4094-94F6-BD1027E73C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23886640"/>
        <c:axId val="1623431488"/>
      </c:scatterChart>
      <c:valAx>
        <c:axId val="1623886640"/>
        <c:scaling>
          <c:orientation val="minMax"/>
          <c:min val="0.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Displacement (mm)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23431488"/>
        <c:crosses val="autoZero"/>
        <c:crossBetween val="midCat"/>
      </c:valAx>
      <c:valAx>
        <c:axId val="1623431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Force (kg)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2388664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75263448800775623"/>
          <c:y val="0.25925849848479088"/>
          <c:w val="0.21780705490064606"/>
          <c:h val="0.16318612347369621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Measured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63500">
                <a:solidFill>
                  <a:schemeClr val="accent1"/>
                </a:solidFill>
              </a:ln>
              <a:effectLst/>
            </c:spPr>
          </c:marker>
          <c:xVal>
            <c:numRef>
              <c:f>Sheet4!$A$2:$A$6</c:f>
              <c:numCache>
                <c:formatCode>General</c:formatCode>
                <c:ptCount val="5"/>
                <c:pt idx="0">
                  <c:v>126</c:v>
                </c:pt>
                <c:pt idx="1">
                  <c:v>84</c:v>
                </c:pt>
                <c:pt idx="2">
                  <c:v>69</c:v>
                </c:pt>
                <c:pt idx="3">
                  <c:v>47</c:v>
                </c:pt>
                <c:pt idx="4">
                  <c:v>64.900000000000006</c:v>
                </c:pt>
              </c:numCache>
            </c:numRef>
          </c:xVal>
          <c:yVal>
            <c:numRef>
              <c:f>Sheet4!$C$2:$C$6</c:f>
              <c:numCache>
                <c:formatCode>General</c:formatCode>
                <c:ptCount val="5"/>
                <c:pt idx="0">
                  <c:v>2.4317475000000006</c:v>
                </c:pt>
                <c:pt idx="1">
                  <c:v>4.3631437499999999</c:v>
                </c:pt>
                <c:pt idx="2">
                  <c:v>5.2993500000000004</c:v>
                </c:pt>
                <c:pt idx="3">
                  <c:v>6.2392312500000013</c:v>
                </c:pt>
                <c:pt idx="4">
                  <c:v>6.6619481250000003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53B-498F-A3EF-3EC8A151BCAA}"/>
            </c:ext>
          </c:extLst>
        </c:ser>
        <c:ser>
          <c:idx val="1"/>
          <c:order val="1"/>
          <c:tx>
            <c:v>Data Sheet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63500">
                <a:solidFill>
                  <a:schemeClr val="accent2"/>
                </a:solidFill>
              </a:ln>
              <a:effectLst/>
            </c:spPr>
          </c:marker>
          <c:xVal>
            <c:numRef>
              <c:f>Sheet4!$D$2:$D$3</c:f>
              <c:numCache>
                <c:formatCode>General</c:formatCode>
                <c:ptCount val="2"/>
                <c:pt idx="0">
                  <c:v>82</c:v>
                </c:pt>
              </c:numCache>
            </c:numRef>
          </c:xVal>
          <c:yVal>
            <c:numRef>
              <c:f>Sheet4!$E$2:$E$3</c:f>
              <c:numCache>
                <c:formatCode>General</c:formatCode>
                <c:ptCount val="2"/>
                <c:pt idx="0">
                  <c:v>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53B-498F-A3EF-3EC8A151BC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24117536"/>
        <c:axId val="724276128"/>
      </c:scatterChart>
      <c:valAx>
        <c:axId val="724117536"/>
        <c:scaling>
          <c:orientation val="minMax"/>
          <c:max val="130"/>
          <c:min val="4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Temperature (C)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4276128"/>
        <c:crosses val="autoZero"/>
        <c:crossBetween val="midCat"/>
      </c:valAx>
      <c:valAx>
        <c:axId val="724276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Peel Strength (pli)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411753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9714384946594663"/>
          <c:y val="9.2834884035055659E-2"/>
          <c:w val="0.13518243452196874"/>
          <c:h val="0.13622698777183631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B276C6-2BE7-934A-9AE5-1DCEEB898E5F}" type="datetimeFigureOut">
              <a:rPr lang="en-US" smtClean="0"/>
              <a:t>12/11/2016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AD0D09-E3BC-FB40-A554-FC6EE3946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319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Cohesion failure since the two materials</a:t>
            </a:r>
            <a:r>
              <a:rPr lang="en-US" baseline="0" dirty="0"/>
              <a:t> did not bond together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AD0D09-E3BC-FB40-A554-FC6EE394676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389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AD0D09-E3BC-FB40-A554-FC6EE394676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0306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Cleaned</a:t>
            </a:r>
            <a:r>
              <a:rPr lang="en-US" baseline="0" dirty="0"/>
              <a:t> glass and aluminum with isopropanol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Used 3M Metal Primer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Easier with smaller glue joints – less amount of force needed for failure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Cure for at least an hour (day before)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AD0D09-E3BC-FB40-A554-FC6EE394676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8758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Cleaned</a:t>
            </a:r>
            <a:r>
              <a:rPr lang="en-US" baseline="0" dirty="0"/>
              <a:t> glass and aluminum with isopropanol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Used 3M Metal Primer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Easier with smaller glue joints – less amount of force needed for failure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Cure for at least an hour (day before)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AD0D09-E3BC-FB40-A554-FC6EE394676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249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</a:t>
            </a:r>
            <a:r>
              <a:rPr lang="en-US" baseline="0" dirty="0"/>
              <a:t> Describe kinetic mounts or degrees of freedom?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AD0D09-E3BC-FB40-A554-FC6EE394676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6288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In</a:t>
            </a:r>
            <a:r>
              <a:rPr lang="en-US" baseline="0" dirty="0" err="1"/>
              <a:t>stron</a:t>
            </a:r>
            <a:r>
              <a:rPr lang="en-US" baseline="0" dirty="0"/>
              <a:t> and data sample you get from different modes</a:t>
            </a:r>
          </a:p>
          <a:p>
            <a:r>
              <a:rPr lang="en-US" baseline="0" dirty="0"/>
              <a:t>Failed from load path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AD0D09-E3BC-FB40-A554-FC6EE394676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8448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AD0D09-E3BC-FB40-A554-FC6EE394676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1246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Glue</a:t>
            </a:r>
            <a:r>
              <a:rPr lang="en-US" baseline="0" dirty="0"/>
              <a:t> joint may have moved while curing and somewhat broken bond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Did not clean excess glue so different areas of glue may change bond strength</a:t>
            </a:r>
          </a:p>
          <a:p>
            <a:pPr marL="171450" indent="-171450">
              <a:buFontTx/>
              <a:buChar char="-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AD0D09-E3BC-FB40-A554-FC6EE394676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34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60C2-B126-214D-8BD8-4E56E0C13997}" type="datetimeFigureOut">
              <a:rPr lang="en-US" smtClean="0"/>
              <a:t>12/11/2016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52968-6E02-634F-B081-F4D2B4929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03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60C2-B126-214D-8BD8-4E56E0C13997}" type="datetimeFigureOut">
              <a:rPr lang="en-US" smtClean="0"/>
              <a:t>12/11/2016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52968-6E02-634F-B081-F4D2B4929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834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60C2-B126-214D-8BD8-4E56E0C13997}" type="datetimeFigureOut">
              <a:rPr lang="en-US" smtClean="0"/>
              <a:t>12/11/2016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52968-6E02-634F-B081-F4D2B4929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925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60C2-B126-214D-8BD8-4E56E0C13997}" type="datetimeFigureOut">
              <a:rPr lang="en-US" smtClean="0"/>
              <a:t>12/11/2016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52968-6E02-634F-B081-F4D2B4929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122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60C2-B126-214D-8BD8-4E56E0C13997}" type="datetimeFigureOut">
              <a:rPr lang="en-US" smtClean="0"/>
              <a:t>12/11/2016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52968-6E02-634F-B081-F4D2B4929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10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60C2-B126-214D-8BD8-4E56E0C13997}" type="datetimeFigureOut">
              <a:rPr lang="en-US" smtClean="0"/>
              <a:t>12/11/2016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52968-6E02-634F-B081-F4D2B4929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633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60C2-B126-214D-8BD8-4E56E0C13997}" type="datetimeFigureOut">
              <a:rPr lang="en-US" smtClean="0"/>
              <a:t>12/11/2016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52968-6E02-634F-B081-F4D2B4929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428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60C2-B126-214D-8BD8-4E56E0C13997}" type="datetimeFigureOut">
              <a:rPr lang="en-US" smtClean="0"/>
              <a:t>12/11/2016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52968-6E02-634F-B081-F4D2B4929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60C2-B126-214D-8BD8-4E56E0C13997}" type="datetimeFigureOut">
              <a:rPr lang="en-US" smtClean="0"/>
              <a:t>12/11/2016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52968-6E02-634F-B081-F4D2B4929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042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60C2-B126-214D-8BD8-4E56E0C13997}" type="datetimeFigureOut">
              <a:rPr lang="en-US" smtClean="0"/>
              <a:t>12/11/2016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52968-6E02-634F-B081-F4D2B4929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54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60C2-B126-214D-8BD8-4E56E0C13997}" type="datetimeFigureOut">
              <a:rPr lang="en-US" smtClean="0"/>
              <a:t>12/11/2016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52968-6E02-634F-B081-F4D2B4929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207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3960C2-B126-214D-8BD8-4E56E0C13997}" type="datetimeFigureOut">
              <a:rPr lang="en-US" smtClean="0"/>
              <a:t>12/11/2016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52968-6E02-634F-B081-F4D2B4929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871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G"/><Relationship Id="rId4" Type="http://schemas.openxmlformats.org/officeDocument/2006/relationships/image" Target="../media/image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emf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4.JPG"/><Relationship Id="rId5" Type="http://schemas.openxmlformats.org/officeDocument/2006/relationships/image" Target="../media/image1.emf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JPG"/><Relationship Id="rId4" Type="http://schemas.openxmlformats.org/officeDocument/2006/relationships/image" Target="../media/image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Final Lab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Janelle Pilar and Isaac </a:t>
            </a:r>
            <a:r>
              <a:rPr lang="en-US" dirty="0" err="1"/>
              <a:t>Trumper</a:t>
            </a:r>
            <a:endParaRPr lang="en-US" dirty="0"/>
          </a:p>
          <a:p>
            <a:r>
              <a:rPr lang="en-US" dirty="0"/>
              <a:t>OPTI521L—</a:t>
            </a:r>
            <a:r>
              <a:rPr lang="en-US" dirty="0" err="1"/>
              <a:t>Optomech</a:t>
            </a:r>
            <a:r>
              <a:rPr lang="en-US" dirty="0"/>
              <a:t> Lab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96" y="6198320"/>
            <a:ext cx="1922107" cy="45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4443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Load Methods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99200" y="1996387"/>
            <a:ext cx="4779618" cy="358471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96" y="6198320"/>
            <a:ext cx="1922107" cy="457861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00914" y="1996387"/>
            <a:ext cx="4779617" cy="3584712"/>
          </a:xfrm>
        </p:spPr>
      </p:pic>
    </p:spTree>
    <p:extLst>
      <p:ext uri="{BB962C8B-B14F-4D97-AF65-F5344CB8AC3E}">
        <p14:creationId xmlns:p14="http://schemas.microsoft.com/office/powerpoint/2010/main" val="1025964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the Glue Joint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3789"/>
            <a:ext cx="10515600" cy="4733174"/>
          </a:xfrm>
        </p:spPr>
        <p:txBody>
          <a:bodyPr/>
          <a:lstStyle/>
          <a:p>
            <a:r>
              <a:rPr lang="en-US" dirty="0"/>
              <a:t>Failure due to peeling, caused by improper load path. The glue joint has much lower strength in this mode.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406316"/>
            <a:ext cx="5310270" cy="3786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000000" mc:Ignorable="a14" a14:legacySpreadsheetColorIndex="64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rgbClr xmlns:mc="http://schemas.openxmlformats.org/markup-compatibility/2006" val="FFFFFF" mc:Ignorable="a14" a14:legacySpreadsheetColorIndex="65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0" t="26322" r="27500"/>
          <a:stretch/>
        </p:blipFill>
        <p:spPr>
          <a:xfrm rot="5400000">
            <a:off x="6815053" y="2533820"/>
            <a:ext cx="4590047" cy="37896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96" y="6198320"/>
            <a:ext cx="1922107" cy="45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6965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Failure Modes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59832"/>
            <a:ext cx="10515600" cy="4717131"/>
          </a:xfrm>
        </p:spPr>
        <p:txBody>
          <a:bodyPr/>
          <a:lstStyle/>
          <a:p>
            <a:r>
              <a:rPr lang="en-US" dirty="0"/>
              <a:t>During our experiment, we observed two failure modes for the glue joint. Both were due to cohesion, but the surface that it failed at changed between the aluminum and glass.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4"/>
          <a:stretch/>
        </p:blipFill>
        <p:spPr>
          <a:xfrm rot="5400000">
            <a:off x="2155046" y="3006947"/>
            <a:ext cx="4022397" cy="32760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3"/>
          <a:stretch/>
        </p:blipFill>
        <p:spPr>
          <a:xfrm rot="5400000">
            <a:off x="6552512" y="3022272"/>
            <a:ext cx="4053055" cy="32760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96" y="6198320"/>
            <a:ext cx="1922107" cy="45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0311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the Glue Joint with Heating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91916"/>
            <a:ext cx="10515600" cy="4685047"/>
          </a:xfrm>
        </p:spPr>
        <p:txBody>
          <a:bodyPr/>
          <a:lstStyle/>
          <a:p>
            <a:r>
              <a:rPr lang="en-US" dirty="0"/>
              <a:t>Applied a thermal load to the glue joint using a heat gun and measured </a:t>
            </a:r>
            <a:r>
              <a:rPr lang="en-US"/>
              <a:t>a continuous temperature using a FLIR camera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96" y="6198320"/>
            <a:ext cx="1922107" cy="457861"/>
          </a:xfrm>
          <a:prstGeom prst="rect">
            <a:avLst/>
          </a:prstGeom>
        </p:spPr>
      </p:pic>
      <p:pic>
        <p:nvPicPr>
          <p:cNvPr id="6" name="Content Placeholder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46" b="14370"/>
          <a:stretch/>
        </p:blipFill>
        <p:spPr>
          <a:xfrm rot="5400000">
            <a:off x="5909925" y="2873645"/>
            <a:ext cx="4127236" cy="2986459"/>
          </a:xfrm>
          <a:prstGeom prst="rect">
            <a:avLst/>
          </a:prstGeom>
        </p:spPr>
      </p:pic>
      <p:pic>
        <p:nvPicPr>
          <p:cNvPr id="7" name="IMG_325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14453" y="2303256"/>
            <a:ext cx="2321571" cy="412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63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Failure Due to Excessive Heating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67853"/>
            <a:ext cx="10515600" cy="4709110"/>
          </a:xfrm>
        </p:spPr>
        <p:txBody>
          <a:bodyPr/>
          <a:lstStyle/>
          <a:p>
            <a:r>
              <a:rPr lang="en-US" dirty="0"/>
              <a:t>Glue joints failed under cohesion, bonding glass to aluminum is not a good application for D-50.</a:t>
            </a:r>
          </a:p>
          <a:p>
            <a:r>
              <a:rPr lang="en-US" dirty="0"/>
              <a:t>Fairly linear relationship between temperature and force at which the joint fails.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96" y="6198320"/>
            <a:ext cx="1922107" cy="457861"/>
          </a:xfrm>
          <a:prstGeom prst="rect">
            <a:avLst/>
          </a:prstGeom>
        </p:spPr>
      </p:pic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0000000-0008-0000-02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2618717"/>
              </p:ext>
            </p:extLst>
          </p:nvPr>
        </p:nvGraphicFramePr>
        <p:xfrm>
          <a:off x="2935287" y="2886872"/>
          <a:ext cx="6294860" cy="37693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351598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 of Error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75873"/>
            <a:ext cx="10515600" cy="4797342"/>
          </a:xfrm>
        </p:spPr>
        <p:txBody>
          <a:bodyPr/>
          <a:lstStyle/>
          <a:p>
            <a:r>
              <a:rPr lang="en-US" dirty="0"/>
              <a:t>Our experiment had a few key sources of error</a:t>
            </a:r>
          </a:p>
          <a:p>
            <a:r>
              <a:rPr lang="en-US" dirty="0"/>
              <a:t>Load path not constrained</a:t>
            </a:r>
          </a:p>
          <a:p>
            <a:r>
              <a:rPr lang="en-US" dirty="0"/>
              <a:t>Glue joint consistency</a:t>
            </a:r>
          </a:p>
          <a:p>
            <a:r>
              <a:rPr lang="en-US" dirty="0"/>
              <a:t>Excess glue around bond area</a:t>
            </a:r>
          </a:p>
          <a:p>
            <a:r>
              <a:rPr lang="en-US" dirty="0"/>
              <a:t>Temperature measurement location</a:t>
            </a:r>
          </a:p>
          <a:p>
            <a:r>
              <a:rPr lang="en-US" dirty="0"/>
              <a:t>Non-ideal bonding surfaces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96" y="6198320"/>
            <a:ext cx="1922107" cy="45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093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91915"/>
            <a:ext cx="10515600" cy="4685047"/>
          </a:xfrm>
        </p:spPr>
        <p:txBody>
          <a:bodyPr/>
          <a:lstStyle/>
          <a:p>
            <a:r>
              <a:rPr lang="en-US" dirty="0"/>
              <a:t>From our experiments, we can conclude that D-50 does not bond well between aluminum and glass.</a:t>
            </a:r>
          </a:p>
          <a:p>
            <a:r>
              <a:rPr lang="en-US" dirty="0"/>
              <a:t>Further, the peel strength of a glue is significantly lower than its shear strength.</a:t>
            </a:r>
          </a:p>
          <a:p>
            <a:r>
              <a:rPr lang="en-US" dirty="0"/>
              <a:t>Due to thermal expansion, the bond will break under large thermal loads.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96" y="6198320"/>
            <a:ext cx="1922107" cy="45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749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sz="3000" dirty="0"/>
                  <a:t>To test adhesives in real applications such as optical glass to metal under thermal loading</a:t>
                </a:r>
              </a:p>
              <a:p>
                <a:endParaRPr lang="en-US" dirty="0"/>
              </a:p>
              <a:p>
                <a:r>
                  <a:rPr lang="en-US" dirty="0"/>
                  <a:t>Glass:  BK-7 samples</a:t>
                </a:r>
              </a:p>
              <a:p>
                <a:r>
                  <a:rPr lang="en-US" dirty="0"/>
                  <a:t>Metal:  Aluminum</a:t>
                </a:r>
              </a:p>
              <a:p>
                <a:r>
                  <a:rPr lang="en-US" dirty="0"/>
                  <a:t>Epoxy:  Double Bubble D-50 </a:t>
                </a:r>
              </a:p>
              <a:p>
                <a:pPr lvl="1"/>
                <a:r>
                  <a:rPr lang="en-US" dirty="0"/>
                  <a:t>Mixed with glass microspheres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~100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 in diameter</a:t>
                </a:r>
              </a:p>
              <a:p>
                <a:pPr lvl="2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91" t="-2801" r="-5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96" y="6198320"/>
            <a:ext cx="1922107" cy="45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8680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lnSpc>
                <a:spcPct val="100000"/>
              </a:lnSpc>
              <a:spcBef>
                <a:spcPts val="0"/>
              </a:spcBef>
            </a:pPr>
            <a:r>
              <a:rPr lang="en-US" sz="2800" dirty="0"/>
              <a:t>Bonding glass to metal needs soft adhesive</a:t>
            </a:r>
          </a:p>
          <a:p>
            <a:pPr marL="342900" lvl="1" indent="-342900">
              <a:lnSpc>
                <a:spcPct val="100000"/>
              </a:lnSpc>
              <a:spcBef>
                <a:spcPts val="0"/>
              </a:spcBef>
            </a:pPr>
            <a:r>
              <a:rPr lang="en-US" sz="2800" dirty="0"/>
              <a:t>Urethane – soft but tough with some give</a:t>
            </a:r>
          </a:p>
          <a:p>
            <a:pPr marL="342900" lvl="1" indent="-342900">
              <a:lnSpc>
                <a:spcPct val="100000"/>
              </a:lnSpc>
              <a:spcBef>
                <a:spcPts val="0"/>
              </a:spcBef>
            </a:pPr>
            <a:r>
              <a:rPr lang="en-US" sz="2800" dirty="0"/>
              <a:t>Thick bond line (but thick bond will be weak in shear)</a:t>
            </a:r>
          </a:p>
          <a:p>
            <a:pPr marL="342900" lvl="1" indent="-342900">
              <a:lnSpc>
                <a:spcPct val="100000"/>
              </a:lnSpc>
              <a:spcBef>
                <a:spcPts val="0"/>
              </a:spcBef>
            </a:pPr>
            <a:r>
              <a:rPr lang="en-US" sz="2800" dirty="0"/>
              <a:t>Failure Modes – Cohesion vs. Adhesive</a:t>
            </a:r>
          </a:p>
          <a:p>
            <a:pPr marL="342900" lvl="1" indent="-342900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96" y="6198320"/>
            <a:ext cx="1922107" cy="45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234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Thermal Stress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lnSpc>
                <a:spcPct val="100000"/>
              </a:lnSpc>
              <a:spcBef>
                <a:spcPts val="0"/>
              </a:spcBef>
            </a:pPr>
            <a:r>
              <a:rPr lang="en-US" sz="2800" dirty="0"/>
              <a:t>Bonding dissimilar materials will create shear in the bond due to different coefficients of thermal expansion.</a:t>
            </a:r>
          </a:p>
          <a:p>
            <a:pPr marL="342900" lvl="1" indent="-342900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96" y="6198320"/>
            <a:ext cx="1922107" cy="45786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32411" y="3148149"/>
            <a:ext cx="2978332" cy="6008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332411" y="4061187"/>
            <a:ext cx="2978332" cy="60089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332411" y="3749040"/>
            <a:ext cx="2978332" cy="312147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619794" y="3239589"/>
                <a:ext cx="2442755" cy="3657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9794" y="3239589"/>
                <a:ext cx="2442755" cy="36576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619794" y="4140722"/>
                <a:ext cx="2442755" cy="3657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9794" y="4140722"/>
                <a:ext cx="2442755" cy="36576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619794" y="3680530"/>
                <a:ext cx="2442755" cy="3657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9794" y="3680530"/>
                <a:ext cx="2442755" cy="36576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ight Arrow 10"/>
          <p:cNvSpPr/>
          <p:nvPr/>
        </p:nvSpPr>
        <p:spPr>
          <a:xfrm>
            <a:off x="5067300" y="3684203"/>
            <a:ext cx="1028700" cy="456519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137150" y="3263928"/>
                <a:ext cx="8763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7150" y="3263928"/>
                <a:ext cx="876300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7124699" y="3148149"/>
            <a:ext cx="3089366" cy="6008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774360" y="4064671"/>
            <a:ext cx="3790043" cy="60089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rapezoid 16"/>
          <p:cNvSpPr/>
          <p:nvPr/>
        </p:nvSpPr>
        <p:spPr>
          <a:xfrm>
            <a:off x="6774360" y="3749040"/>
            <a:ext cx="3790043" cy="315631"/>
          </a:xfrm>
          <a:prstGeom prst="trapezoid">
            <a:avLst>
              <a:gd name="adj" fmla="val 109108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>
            <a:stCxn id="17" idx="1"/>
          </p:cNvCxnSpPr>
          <p:nvPr/>
        </p:nvCxnSpPr>
        <p:spPr>
          <a:xfrm flipH="1">
            <a:off x="6096000" y="3906856"/>
            <a:ext cx="850549" cy="7552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6254574" y="4292746"/>
                <a:ext cx="533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4574" y="4292746"/>
                <a:ext cx="533400" cy="369332"/>
              </a:xfrm>
              <a:prstGeom prst="rect">
                <a:avLst/>
              </a:prstGeom>
              <a:blipFill>
                <a:blip r:embed="rId8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/>
          <p:cNvCxnSpPr/>
          <p:nvPr/>
        </p:nvCxnSpPr>
        <p:spPr>
          <a:xfrm>
            <a:off x="1332411" y="3009900"/>
            <a:ext cx="2978332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673350" y="2653978"/>
            <a:ext cx="469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2908300" y="4797015"/>
                <a:ext cx="5448300" cy="9017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m:rPr>
                          <m:sty m:val="p"/>
                        </m:rPr>
                        <a:rPr lang="el-GR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8300" y="4797015"/>
                <a:ext cx="5448300" cy="90178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2908300" y="5722867"/>
                <a:ext cx="54483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8300" y="5722867"/>
                <a:ext cx="5448300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3787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Assumptions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Surface preparation for adhesive </a:t>
            </a:r>
          </a:p>
          <a:p>
            <a:r>
              <a:rPr lang="en-US" dirty="0"/>
              <a:t>Smaller glue joints require less force for failure</a:t>
            </a:r>
          </a:p>
          <a:p>
            <a:r>
              <a:rPr lang="en-US" dirty="0"/>
              <a:t>Heat or high thermal load will weaken bond strength</a:t>
            </a:r>
          </a:p>
          <a:p>
            <a:r>
              <a:rPr lang="en-US" dirty="0" err="1"/>
              <a:t>Instron</a:t>
            </a:r>
            <a:r>
              <a:rPr lang="en-US" dirty="0"/>
              <a:t> machine pulling aluminum from glass on same load line</a:t>
            </a:r>
          </a:p>
          <a:p>
            <a:r>
              <a:rPr lang="en-US" dirty="0"/>
              <a:t>Use microspheres for thin and even thickness bond line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96" y="6198320"/>
            <a:ext cx="1922107" cy="45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844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Double Bubble D-50 Specifications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40042"/>
            <a:ext cx="6284495" cy="4636921"/>
          </a:xfrm>
        </p:spPr>
        <p:txBody>
          <a:bodyPr/>
          <a:lstStyle/>
          <a:p>
            <a:r>
              <a:rPr lang="en-US" dirty="0"/>
              <a:t>Urethane D-50</a:t>
            </a:r>
          </a:p>
          <a:p>
            <a:r>
              <a:rPr lang="en-US" dirty="0"/>
              <a:t>Maximum Service Temperature – 79 °C</a:t>
            </a:r>
          </a:p>
          <a:p>
            <a:r>
              <a:rPr lang="en-US" dirty="0"/>
              <a:t>Lap Shear Strength</a:t>
            </a:r>
          </a:p>
          <a:p>
            <a:pPr lvl="1"/>
            <a:r>
              <a:rPr lang="en-US" dirty="0"/>
              <a:t>-40 °C – 4580 psi</a:t>
            </a:r>
          </a:p>
          <a:p>
            <a:pPr lvl="1"/>
            <a:r>
              <a:rPr lang="en-US" dirty="0"/>
              <a:t>25 °C – 2960 psi</a:t>
            </a:r>
          </a:p>
          <a:p>
            <a:pPr lvl="1"/>
            <a:r>
              <a:rPr lang="en-US" dirty="0"/>
              <a:t>82 °C – 470 psi</a:t>
            </a:r>
          </a:p>
          <a:p>
            <a:pPr lvl="1"/>
            <a:r>
              <a:rPr lang="en-US" dirty="0"/>
              <a:t>149 °C – 380 psi</a:t>
            </a:r>
          </a:p>
          <a:p>
            <a:pPr lvl="1"/>
            <a:endParaRPr lang="en-US" dirty="0"/>
          </a:p>
          <a:p>
            <a:r>
              <a:rPr lang="en-US" dirty="0"/>
              <a:t>Data sheet measurements are based on Aluminum to aluminum bonds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069305" y="2574758"/>
            <a:ext cx="6284495" cy="46369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T-Peel Strength</a:t>
            </a:r>
          </a:p>
          <a:p>
            <a:pPr lvl="1"/>
            <a:r>
              <a:rPr lang="en-US" dirty="0"/>
              <a:t>-40 °C – 4.0 </a:t>
            </a:r>
            <a:r>
              <a:rPr lang="en-US" dirty="0" err="1"/>
              <a:t>pli</a:t>
            </a:r>
            <a:endParaRPr lang="en-US" dirty="0"/>
          </a:p>
          <a:p>
            <a:pPr lvl="1"/>
            <a:r>
              <a:rPr lang="en-US" dirty="0"/>
              <a:t>25 °C – 62.0 </a:t>
            </a:r>
            <a:r>
              <a:rPr lang="en-US" dirty="0" err="1"/>
              <a:t>pli</a:t>
            </a:r>
            <a:endParaRPr lang="en-US" dirty="0"/>
          </a:p>
          <a:p>
            <a:pPr lvl="1"/>
            <a:r>
              <a:rPr lang="en-US" dirty="0"/>
              <a:t>82 °C – 2.5 </a:t>
            </a:r>
            <a:r>
              <a:rPr lang="en-US" dirty="0" err="1"/>
              <a:t>pli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96" y="6198320"/>
            <a:ext cx="1922107" cy="45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0527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Prep</a:t>
            </a: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2" t="6670" r="9527" b="47294"/>
          <a:stretch/>
        </p:blipFill>
        <p:spPr>
          <a:xfrm rot="10800000">
            <a:off x="1204843" y="2623930"/>
            <a:ext cx="4891157" cy="204745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96" y="6198320"/>
            <a:ext cx="1922107" cy="457861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3429000" y="1800812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75004" y="1271316"/>
            <a:ext cx="5630863" cy="4223146"/>
          </a:xfrm>
        </p:spPr>
      </p:pic>
    </p:spTree>
    <p:extLst>
      <p:ext uri="{BB962C8B-B14F-4D97-AF65-F5344CB8AC3E}">
        <p14:creationId xmlns:p14="http://schemas.microsoft.com/office/powerpoint/2010/main" val="13259212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Load Cell Calibration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96" y="6198320"/>
            <a:ext cx="1922107" cy="457861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3429000" y="1800812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51587" y="1657306"/>
            <a:ext cx="5165323" cy="3873991"/>
          </a:xfrm>
        </p:spPr>
      </p:pic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838200" y="1467853"/>
            <a:ext cx="5876498" cy="4709110"/>
          </a:xfrm>
        </p:spPr>
        <p:txBody>
          <a:bodyPr/>
          <a:lstStyle/>
          <a:p>
            <a:r>
              <a:rPr lang="en-US" dirty="0"/>
              <a:t>Compare measurement data between the Tension Link and the load cell used in the </a:t>
            </a:r>
            <a:r>
              <a:rPr lang="en-US" dirty="0" err="1"/>
              <a:t>Instron</a:t>
            </a:r>
            <a:endParaRPr lang="en-US" dirty="0"/>
          </a:p>
          <a:p>
            <a:r>
              <a:rPr lang="en-US" dirty="0"/>
              <a:t>Tension Link is already calibrated</a:t>
            </a:r>
          </a:p>
        </p:txBody>
      </p:sp>
    </p:spTree>
    <p:extLst>
      <p:ext uri="{BB962C8B-B14F-4D97-AF65-F5344CB8AC3E}">
        <p14:creationId xmlns:p14="http://schemas.microsoft.com/office/powerpoint/2010/main" val="19728628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Calibrating the Load Cell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67853"/>
            <a:ext cx="10515600" cy="4709110"/>
          </a:xfrm>
        </p:spPr>
        <p:txBody>
          <a:bodyPr/>
          <a:lstStyle/>
          <a:p>
            <a:r>
              <a:rPr lang="en-US" dirty="0" err="1"/>
              <a:t>Instron</a:t>
            </a:r>
            <a:r>
              <a:rPr lang="en-US" dirty="0"/>
              <a:t> load cell needs an offset and scale factor (slope) to measure accurately.</a:t>
            </a:r>
          </a:p>
          <a:p>
            <a:r>
              <a:rPr lang="en-US" dirty="0"/>
              <a:t>Compare against Tension Link and use the ratio as the scale factor.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1192392"/>
              </p:ext>
            </p:extLst>
          </p:nvPr>
        </p:nvGraphicFramePr>
        <p:xfrm>
          <a:off x="3336925" y="2801813"/>
          <a:ext cx="5518150" cy="3943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96" y="6198320"/>
            <a:ext cx="1922107" cy="45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5613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1865</TotalTime>
  <Words>669</Words>
  <Application>Microsoft Office PowerPoint</Application>
  <PresentationFormat>Widescreen</PresentationFormat>
  <Paragraphs>99</Paragraphs>
  <Slides>16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Cambria Math</vt:lpstr>
      <vt:lpstr>Office Theme</vt:lpstr>
      <vt:lpstr>Final Lab</vt:lpstr>
      <vt:lpstr>Goal</vt:lpstr>
      <vt:lpstr>Background</vt:lpstr>
      <vt:lpstr>Thermal Stress</vt:lpstr>
      <vt:lpstr>Assumptions</vt:lpstr>
      <vt:lpstr>Double Bubble D-50 Specifications</vt:lpstr>
      <vt:lpstr>Sample Prep</vt:lpstr>
      <vt:lpstr>Load Cell Calibration</vt:lpstr>
      <vt:lpstr>Calibrating the Load Cell</vt:lpstr>
      <vt:lpstr>Load Methods</vt:lpstr>
      <vt:lpstr>Testing the Glue Joint</vt:lpstr>
      <vt:lpstr>Two Failure Modes</vt:lpstr>
      <vt:lpstr>Testing the Glue Joint with Heating</vt:lpstr>
      <vt:lpstr>Failure Due to Excessive Heating</vt:lpstr>
      <vt:lpstr>Sources of Error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Janelle Pilar</dc:creator>
  <cp:lastModifiedBy>Isaac</cp:lastModifiedBy>
  <cp:revision>30</cp:revision>
  <dcterms:created xsi:type="dcterms:W3CDTF">2016-12-08T01:24:06Z</dcterms:created>
  <dcterms:modified xsi:type="dcterms:W3CDTF">2016-12-12T05:52:34Z</dcterms:modified>
</cp:coreProperties>
</file>