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4" r:id="rId2"/>
    <p:sldId id="293" r:id="rId3"/>
    <p:sldId id="295" r:id="rId4"/>
    <p:sldId id="304" r:id="rId5"/>
    <p:sldId id="297" r:id="rId6"/>
    <p:sldId id="305" r:id="rId7"/>
    <p:sldId id="306" r:id="rId8"/>
    <p:sldId id="307" r:id="rId9"/>
    <p:sldId id="309" r:id="rId10"/>
    <p:sldId id="308" r:id="rId11"/>
    <p:sldId id="310" r:id="rId12"/>
    <p:sldId id="311" r:id="rId13"/>
    <p:sldId id="312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66"/>
    <a:srgbClr val="FF0000"/>
    <a:srgbClr val="996633"/>
    <a:srgbClr val="6600FF"/>
    <a:srgbClr val="66FF33"/>
    <a:srgbClr val="CCCC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23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1ECAC03-FEF9-40B8-909B-FB87F7D4A6EC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A2F2BD-29F8-4011-9F96-B23602FEC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470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D5218E5-BB50-4117-AADF-8FFE4889BF66}" type="datetimeFigureOut">
              <a:rPr lang="en-US"/>
              <a:pPr>
                <a:defRPr/>
              </a:pPr>
              <a:t>3/23/2016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00B1C53-54BE-492A-A842-5C9B0217A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885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2261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3883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3911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2255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675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186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6356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922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5727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3411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8259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7837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402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29C31-2B77-4902-B052-F374E1CB3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ED4D-6B51-419A-BF6F-244F84EEA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66DBE-E7CF-4C6A-8F17-0D443CC4F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2EB59-1822-4C46-B39F-8E5BD70F9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6A312-23F0-4CD2-BE63-D0FC0E021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4648-9978-4682-87F6-98F230EE7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8C142-714E-42B9-A31F-D75D8A104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8BCDD-C2F6-41F9-8414-5006A9E61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85855-82F0-4E68-BA23-5CD6ACAFE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37B2C-7267-482D-95C7-D5DF520A9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F963E-CFC1-42FC-8D94-F283CA32D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OPTICS IS…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OSC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8F38B26-2231-4DB1-A1EA-8110E9725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381000" y="1524000"/>
            <a:ext cx="8458200" cy="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4" name="Freeform 20"/>
          <p:cNvSpPr>
            <a:spLocks/>
          </p:cNvSpPr>
          <p:nvPr userDrawn="1"/>
        </p:nvSpPr>
        <p:spPr bwMode="auto">
          <a:xfrm>
            <a:off x="457200" y="5638800"/>
            <a:ext cx="8229600" cy="762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3504" y="240"/>
              </a:cxn>
              <a:cxn ang="0">
                <a:pos x="3600" y="144"/>
              </a:cxn>
              <a:cxn ang="0">
                <a:pos x="3744" y="336"/>
              </a:cxn>
              <a:cxn ang="0">
                <a:pos x="3984" y="0"/>
              </a:cxn>
              <a:cxn ang="0">
                <a:pos x="4224" y="480"/>
              </a:cxn>
              <a:cxn ang="0">
                <a:pos x="4416" y="144"/>
              </a:cxn>
              <a:cxn ang="0">
                <a:pos x="4608" y="336"/>
              </a:cxn>
              <a:cxn ang="0">
                <a:pos x="4704" y="240"/>
              </a:cxn>
              <a:cxn ang="0">
                <a:pos x="5184" y="240"/>
              </a:cxn>
            </a:cxnLst>
            <a:rect l="0" t="0" r="r" b="b"/>
            <a:pathLst>
              <a:path w="5184" h="480">
                <a:moveTo>
                  <a:pt x="0" y="240"/>
                </a:moveTo>
                <a:lnTo>
                  <a:pt x="3504" y="240"/>
                </a:lnTo>
                <a:lnTo>
                  <a:pt x="3600" y="144"/>
                </a:lnTo>
                <a:lnTo>
                  <a:pt x="3744" y="336"/>
                </a:lnTo>
                <a:lnTo>
                  <a:pt x="3984" y="0"/>
                </a:lnTo>
                <a:lnTo>
                  <a:pt x="4224" y="480"/>
                </a:lnTo>
                <a:lnTo>
                  <a:pt x="4416" y="144"/>
                </a:lnTo>
                <a:lnTo>
                  <a:pt x="4608" y="336"/>
                </a:lnTo>
                <a:lnTo>
                  <a:pt x="4704" y="240"/>
                </a:lnTo>
                <a:lnTo>
                  <a:pt x="5184" y="240"/>
                </a:lnTo>
              </a:path>
            </a:pathLst>
          </a:custGeom>
          <a:noFill/>
          <a:ln w="635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arduino.cc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hyperlink" Target="http://www.adafrui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800" y="111889"/>
            <a:ext cx="8594200" cy="45259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i="1" u="sng" dirty="0" smtClean="0"/>
              <a:t>Arduino Microcontroller</a:t>
            </a:r>
            <a:endParaRPr lang="en-US" sz="2400" i="1" dirty="0" smtClean="0"/>
          </a:p>
          <a:p>
            <a:pPr eaLnBrk="1" hangingPunct="1">
              <a:buNone/>
            </a:pPr>
            <a:endParaRPr lang="en-US" sz="1800" b="1" u="sng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u="sng" dirty="0" smtClean="0">
                <a:solidFill>
                  <a:srgbClr val="339966"/>
                </a:solidFill>
              </a:rPr>
              <a:t>Technical Details</a:t>
            </a:r>
            <a:r>
              <a:rPr lang="en-US" sz="1800" b="1" dirty="0" smtClean="0"/>
              <a:t>   : 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Arduino (UNO R3) 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micro-controller</a:t>
            </a:r>
            <a:endParaRPr lang="en-US" sz="1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en-US" sz="1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ATmega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328 CPU (“industry-standard” micro-controller CPU)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?? MHz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clock speed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5V TTL logic levels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Input supply voltage:	(USB cable supplied by the computer used to program)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	(…or 7-12VDC supplied by a battery, for field use)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General-purpose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Input/Output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(GPIO) pins: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(14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I/O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pins including 6 PWM, </a:t>
            </a: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Analog inputs [10-bit]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148" name="Picture 14" descr="OSCLogoForPrintLandscape at 300 Lowercase 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43" y="6324600"/>
            <a:ext cx="2560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58" y="3820006"/>
            <a:ext cx="3828938" cy="251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800" y="111889"/>
            <a:ext cx="8594200" cy="1793111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b="1" i="1" dirty="0" smtClean="0">
                <a:solidFill>
                  <a:srgbClr val="0000FF"/>
                </a:solidFill>
              </a:rPr>
              <a:t>Stepper </a:t>
            </a:r>
            <a:r>
              <a:rPr lang="en-US" sz="2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Motors</a:t>
            </a:r>
            <a:endParaRPr lang="en-US" sz="24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en-US" sz="1800" b="1" u="sng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u="sng" dirty="0" smtClean="0">
                <a:solidFill>
                  <a:srgbClr val="339966"/>
                </a:solidFill>
              </a:rPr>
              <a:t>Technical Details</a:t>
            </a:r>
            <a:r>
              <a:rPr lang="en-US" sz="1800" b="1" dirty="0" smtClean="0"/>
              <a:t>   :   </a:t>
            </a:r>
            <a:r>
              <a:rPr lang="en-US" sz="1800" b="1" i="1" dirty="0"/>
              <a:t>	</a:t>
            </a:r>
            <a:endParaRPr lang="en-US" sz="1800" b="1" i="1" dirty="0" smtClean="0"/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Unipolar motor in action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4" descr="OSCLogoForPrintLandscape at 300 Lowercase 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43" y="6324600"/>
            <a:ext cx="2560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24" y="1604867"/>
            <a:ext cx="48101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800" y="111889"/>
            <a:ext cx="8594200" cy="497711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b="1" i="1" dirty="0" smtClean="0">
                <a:solidFill>
                  <a:srgbClr val="0000FF"/>
                </a:solidFill>
              </a:rPr>
              <a:t>Stepper </a:t>
            </a:r>
            <a:r>
              <a:rPr lang="en-US" sz="2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Motors</a:t>
            </a:r>
            <a:endParaRPr lang="en-US" sz="24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en-US" sz="1800" b="1" u="sng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u="sng" dirty="0" smtClean="0">
                <a:solidFill>
                  <a:srgbClr val="339966"/>
                </a:solidFill>
              </a:rPr>
              <a:t>Technical Details</a:t>
            </a:r>
            <a:r>
              <a:rPr lang="en-US" sz="1800" b="1" dirty="0" smtClean="0"/>
              <a:t>   :   </a:t>
            </a:r>
            <a:r>
              <a:rPr lang="en-US" sz="1800" b="1" i="1" dirty="0"/>
              <a:t>	</a:t>
            </a:r>
            <a:endParaRPr lang="en-US" sz="1800" b="1" i="1" dirty="0" smtClean="0"/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How they’re wired—Unipolar vs. Bipolar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4" descr="OSCLogoForPrintLandscape at 300 Lowercase 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43" y="6324600"/>
            <a:ext cx="2560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73898"/>
            <a:ext cx="4886352" cy="2405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48200"/>
            <a:ext cx="3062607" cy="199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800" y="111889"/>
            <a:ext cx="8594200" cy="497711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b="1" i="1" dirty="0" smtClean="0">
                <a:solidFill>
                  <a:srgbClr val="0000FF"/>
                </a:solidFill>
              </a:rPr>
              <a:t>Servo </a:t>
            </a:r>
            <a:r>
              <a:rPr lang="en-US" sz="2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Motors</a:t>
            </a:r>
            <a:r>
              <a:rPr lang="en-US" sz="2400" i="1" dirty="0" smtClean="0"/>
              <a:t> </a:t>
            </a:r>
            <a:endParaRPr lang="en-US" sz="2400" i="1" dirty="0" smtClean="0"/>
          </a:p>
          <a:p>
            <a:pPr eaLnBrk="1" hangingPunct="1">
              <a:buNone/>
            </a:pPr>
            <a:endParaRPr lang="en-US" sz="1800" b="1" u="sng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u="sng" dirty="0" smtClean="0">
                <a:solidFill>
                  <a:srgbClr val="339966"/>
                </a:solidFill>
              </a:rPr>
              <a:t>Technical Details</a:t>
            </a:r>
            <a:r>
              <a:rPr lang="en-US" sz="1800" b="1" dirty="0" smtClean="0"/>
              <a:t>   :   </a:t>
            </a:r>
            <a:r>
              <a:rPr lang="en-US" sz="1800" b="1" i="1" dirty="0"/>
              <a:t>	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Servo Motors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controlled with a PWM digital signal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- programmed with a simple </a:t>
            </a:r>
            <a:r>
              <a:rPr lang="en-US" sz="1800" dirty="0" err="1" smtClean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digital.Write</a:t>
            </a:r>
            <a:r>
              <a:rPr lang="en-US" sz="1800" dirty="0" smtClean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(pin#, </a:t>
            </a:r>
            <a:r>
              <a:rPr lang="en-US" sz="1800" dirty="0" err="1" smtClean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PWM_value</a:t>
            </a:r>
            <a:r>
              <a:rPr lang="en-US" sz="1800" dirty="0" smtClean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);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command</a:t>
            </a:r>
          </a:p>
          <a:p>
            <a:pPr eaLnBrk="1" hangingPunct="1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- timing completely taken care of by 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  electronics inside of the servo</a:t>
            </a:r>
          </a:p>
          <a:p>
            <a:pPr eaLnBrk="1" hangingPunct="1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1800" b="1" dirty="0"/>
              <a:t>”</a:t>
            </a:r>
            <a:r>
              <a:rPr lang="en-US" sz="1800" b="1" u="sng" dirty="0">
                <a:solidFill>
                  <a:srgbClr val="0000FF"/>
                </a:solidFill>
              </a:rPr>
              <a:t>Pluses/</a:t>
            </a:r>
            <a:r>
              <a:rPr lang="en-US" sz="1800" b="1" u="sng" dirty="0">
                <a:solidFill>
                  <a:srgbClr val="FF0000"/>
                </a:solidFill>
              </a:rPr>
              <a:t>Minuses</a:t>
            </a:r>
            <a:r>
              <a:rPr lang="en-US" sz="1800" b="1" dirty="0"/>
              <a:t>”   :  </a:t>
            </a:r>
            <a:r>
              <a:rPr lang="en-US" sz="1800" b="1" dirty="0" smtClean="0"/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Servo Motors</a:t>
            </a:r>
          </a:p>
          <a:p>
            <a:pPr eaLnBrk="1" hangingPunct="1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“hobby” servos readily-available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$DIRT-CHEAP (e.g. $5 - $15)</a:t>
            </a:r>
          </a:p>
          <a:p>
            <a:pPr eaLnBrk="1" hangingPunct="1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”free”—no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shield needed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servo motors inherently provide ‘positive-feedback’ on their angular position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(stepper motors do not)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 prone to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noise and 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“jitter”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4" descr="OSCLogoForPrintLandscape at 300 Lowercase 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43" y="6324600"/>
            <a:ext cx="2560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05000"/>
            <a:ext cx="2931352" cy="2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800" y="111889"/>
            <a:ext cx="8594200" cy="497711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b="1" i="1" dirty="0" smtClean="0">
                <a:solidFill>
                  <a:srgbClr val="0000FF"/>
                </a:solidFill>
              </a:rPr>
              <a:t>Servo </a:t>
            </a:r>
            <a:r>
              <a:rPr lang="en-US" sz="2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Motors</a:t>
            </a:r>
            <a:r>
              <a:rPr lang="en-US" sz="2400" i="1" dirty="0" smtClean="0"/>
              <a:t> </a:t>
            </a:r>
            <a:endParaRPr lang="en-US" sz="2400" i="1" dirty="0" smtClean="0"/>
          </a:p>
          <a:p>
            <a:pPr eaLnBrk="1" hangingPunct="1">
              <a:buNone/>
            </a:pPr>
            <a:endParaRPr lang="en-US" sz="1800" b="1" u="sng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u="sng" dirty="0" smtClean="0">
                <a:solidFill>
                  <a:srgbClr val="339966"/>
                </a:solidFill>
              </a:rPr>
              <a:t>Technical Details</a:t>
            </a:r>
            <a:r>
              <a:rPr lang="en-US" sz="1800" b="1" dirty="0" smtClean="0"/>
              <a:t>   :   </a:t>
            </a:r>
            <a:r>
              <a:rPr lang="en-US" sz="1800" b="1" i="1" dirty="0"/>
              <a:t>	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Servo Motors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controlled with a PWM digital signal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- programmed with a simple </a:t>
            </a:r>
            <a:r>
              <a:rPr lang="en-US" sz="1800" dirty="0" err="1" smtClean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digital.Write</a:t>
            </a:r>
            <a:r>
              <a:rPr lang="en-US" sz="1800" dirty="0" smtClean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(pin#, </a:t>
            </a:r>
            <a:r>
              <a:rPr lang="en-US" sz="1800" dirty="0" err="1" smtClean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PWM_value</a:t>
            </a:r>
            <a:r>
              <a:rPr lang="en-US" sz="1800" dirty="0" smtClean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);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command</a:t>
            </a:r>
          </a:p>
          <a:p>
            <a:pPr eaLnBrk="1" hangingPunct="1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- timing completely taken care of by 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  electronics inside of the servo</a:t>
            </a:r>
          </a:p>
          <a:p>
            <a:pPr eaLnBrk="1" hangingPunct="1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4" descr="OSCLogoForPrintLandscape at 300 Lowercase 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43" y="6324600"/>
            <a:ext cx="2560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00" y="2743200"/>
            <a:ext cx="4495800" cy="31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800" y="111889"/>
            <a:ext cx="8594200" cy="45259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i="1" u="sng" dirty="0" smtClean="0"/>
              <a:t>Arduino Microcontroller</a:t>
            </a:r>
            <a:r>
              <a:rPr lang="en-US" sz="2400" i="1" dirty="0" smtClean="0"/>
              <a:t> </a:t>
            </a:r>
            <a:endParaRPr lang="en-US" sz="2400" i="1" dirty="0" smtClean="0"/>
          </a:p>
          <a:p>
            <a:pPr eaLnBrk="1" hangingPunct="1">
              <a:buNone/>
            </a:pPr>
            <a:endParaRPr lang="en-US" sz="1800" b="1" u="sng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en-US" sz="1800" b="1" dirty="0" smtClean="0"/>
              <a:t>”</a:t>
            </a:r>
            <a:r>
              <a:rPr lang="en-US" sz="1800" b="1" u="sng" dirty="0" smtClean="0">
                <a:solidFill>
                  <a:srgbClr val="0000FF"/>
                </a:solidFill>
              </a:rPr>
              <a:t>Pluses/</a:t>
            </a:r>
            <a:r>
              <a:rPr lang="en-US" sz="1800" b="1" u="sng" dirty="0" smtClean="0">
                <a:solidFill>
                  <a:srgbClr val="FF0000"/>
                </a:solidFill>
              </a:rPr>
              <a:t>Minuses</a:t>
            </a:r>
            <a:r>
              <a:rPr lang="en-US" sz="1800" b="1" dirty="0" smtClean="0"/>
              <a:t>”   :   	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Arduino (UNO R3 or the MEGA) micro-controller</a:t>
            </a:r>
            <a:endParaRPr lang="en-US" sz="1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currently used by many ENGR 498 UA Sr. Design teams</a:t>
            </a:r>
          </a:p>
          <a:p>
            <a:pPr eaLnBrk="1" hangingPunct="1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”dirt cheap!!” ($15-$20)</a:t>
            </a:r>
          </a:p>
          <a:p>
            <a:pPr eaLnBrk="1" hangingPunct="1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easy-to-use (free) Integrated Development Environment (IDE)</a:t>
            </a:r>
          </a:p>
          <a:p>
            <a:pPr eaLnBrk="1" hangingPunct="1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extensive software support 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www.arduino.cc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Learning / Reference</a:t>
            </a:r>
            <a:endParaRPr lang="en-US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HUGE collection of Arduino libraries on-line (used to control things!)</a:t>
            </a:r>
          </a:p>
          <a:p>
            <a:pPr eaLnBrk="1" hangingPunct="1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/-  programmed using C++ (most commonly-used computer language)</a:t>
            </a:r>
          </a:p>
          <a:p>
            <a:pPr eaLnBrk="1" hangingPunct="1">
              <a:buNone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Arduino computer can be used “stand-alone” (unplugged from laptop)</a:t>
            </a:r>
          </a:p>
          <a:p>
            <a:pPr eaLnBrk="1" hangingPunct="1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connects to a (cheap!) 2-line LCD display to monitor/display data</a:t>
            </a:r>
          </a:p>
          <a:p>
            <a:pPr eaLnBrk="1" hangingPunct="1">
              <a:buNone/>
            </a:pP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4" descr="OSCLogoForPrintLandscape at 300 Lowercase 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543" y="6324600"/>
            <a:ext cx="2560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36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800" y="111889"/>
            <a:ext cx="8594200" cy="45259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i="1" u="sng" dirty="0" smtClean="0"/>
              <a:t>Data Logging</a:t>
            </a:r>
            <a:endParaRPr lang="en-US" sz="2400" i="1" dirty="0" smtClean="0"/>
          </a:p>
          <a:p>
            <a:pPr eaLnBrk="1" hangingPunct="1">
              <a:buNone/>
            </a:pPr>
            <a:endParaRPr lang="en-US" sz="1800" b="1" u="sng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u="sng" dirty="0" smtClean="0">
                <a:solidFill>
                  <a:srgbClr val="339966"/>
                </a:solidFill>
              </a:rPr>
              <a:t>Technical Details</a:t>
            </a:r>
            <a:r>
              <a:rPr lang="en-US" sz="1800" b="1" dirty="0" smtClean="0"/>
              <a:t>   : 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Logging </a:t>
            </a:r>
            <a:r>
              <a:rPr lang="en-US" sz="1800" b="1" i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</a:t>
            </a:r>
            <a:endParaRPr lang="en-US" sz="1800" b="1" i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$19.95 (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www.adafruit.com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on-board SD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(or SDHC) Memory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Card slot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on-board Real Time Clock (RTC)    [DS1307 clock chip built-in]</a:t>
            </a:r>
          </a:p>
          <a:p>
            <a:pPr eaLnBrk="1" hangingPunct="1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1800" b="1" dirty="0"/>
              <a:t>”</a:t>
            </a:r>
            <a:r>
              <a:rPr lang="en-US" sz="1800" b="1" u="sng" dirty="0">
                <a:solidFill>
                  <a:srgbClr val="0000FF"/>
                </a:solidFill>
              </a:rPr>
              <a:t>Pluses/</a:t>
            </a:r>
            <a:r>
              <a:rPr lang="en-US" sz="1800" b="1" u="sng" dirty="0">
                <a:solidFill>
                  <a:srgbClr val="FF0000"/>
                </a:solidFill>
              </a:rPr>
              <a:t>Minuses</a:t>
            </a:r>
            <a:r>
              <a:rPr lang="en-US" sz="1800" b="1" dirty="0"/>
              <a:t>”   :   </a:t>
            </a:r>
            <a:r>
              <a:rPr lang="en-US" sz="1800" b="1" dirty="0" smtClean="0"/>
              <a:t>	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Logging </a:t>
            </a:r>
            <a:r>
              <a:rPr lang="en-US" sz="1800" b="1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</a:t>
            </a:r>
            <a:endParaRPr lang="en-US" sz="1800" b="1" i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 need to “wire up” a circuit…everything on the shield</a:t>
            </a:r>
          </a:p>
          <a:p>
            <a:pPr eaLnBrk="1" hangingPunct="1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no need to “wire up” a circuit…(nothing learned about electronics)</a:t>
            </a:r>
          </a:p>
          <a:p>
            <a:pPr eaLnBrk="1" hangingPunct="1">
              <a:buNone/>
            </a:pP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SUPER EASY to program and use:</a:t>
            </a:r>
          </a:p>
          <a:p>
            <a:pPr eaLnBrk="1" hangingPunct="1">
              <a:buNone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		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store data on the SD card</a:t>
            </a:r>
          </a:p>
          <a:p>
            <a:pPr eaLnBrk="1" hangingPunct="1">
              <a:buNone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		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read the current date/time from the RTC</a:t>
            </a:r>
            <a:endParaRPr lang="en-US" sz="1800" i="1" dirty="0"/>
          </a:p>
          <a:p>
            <a:pPr eaLnBrk="1" hangingPunct="1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4" descr="OSCLogoForPrintLandscape at 300 Lowercase 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543" y="6324600"/>
            <a:ext cx="2560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85" y="0"/>
            <a:ext cx="274131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800" y="111889"/>
            <a:ext cx="8594200" cy="45259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i="1" u="sng" dirty="0" smtClean="0"/>
              <a:t>Data Logging</a:t>
            </a:r>
            <a:endParaRPr lang="en-US" sz="2400" i="1" dirty="0" smtClean="0"/>
          </a:p>
          <a:p>
            <a:pPr eaLnBrk="1" hangingPunct="1">
              <a:buNone/>
            </a:pPr>
            <a:endParaRPr lang="en-US" sz="1800" b="1" u="sng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u="sng" dirty="0" smtClean="0">
                <a:solidFill>
                  <a:srgbClr val="339966"/>
                </a:solidFill>
              </a:rPr>
              <a:t>Digital Sampling</a:t>
            </a:r>
            <a:r>
              <a:rPr lang="en-US" sz="1800" b="1" dirty="0" smtClean="0"/>
              <a:t>   :</a:t>
            </a:r>
            <a:endParaRPr lang="en-US" sz="1800" b="1" i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Arduino has a built-in Analog-to-Digital converter</a:t>
            </a:r>
          </a:p>
          <a:p>
            <a:pPr eaLnBrk="1" hangingPunct="1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“A/D converter” or “ADC”</a:t>
            </a:r>
          </a:p>
          <a:p>
            <a:pPr eaLnBrk="1" hangingPunct="1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10-bit resolution = 2</a:t>
            </a:r>
            <a:r>
              <a:rPr lang="en-U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= 1024 number of possible digital output values</a:t>
            </a:r>
          </a:p>
          <a:p>
            <a:pPr eaLnBrk="1" hangingPunct="1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Input range of analog voltages gets “mapped” into these possible outputs</a:t>
            </a:r>
          </a:p>
          <a:p>
            <a:pPr eaLnBrk="1" hangingPunct="1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Output digital values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 range from 0 - 1023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analogRead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(pin) function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- returns an integer (0 to 1023)</a:t>
            </a:r>
          </a:p>
          <a:p>
            <a:pPr eaLnBrk="1" hangingPunct="1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input range of analog voltage is set using the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analogReference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() function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analogReference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(DEFAULT)     default value of 5V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   (no need to actually use this command)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analogReference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(EXTERNAL)  voltage applied to the AREF pin 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 to 5V ONLY)</a:t>
            </a:r>
          </a:p>
          <a:p>
            <a:pPr eaLnBrk="1" hangingPunct="1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4" descr="OSCLogoForPrintLandscape at 300 Lowercase 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43" y="6324600"/>
            <a:ext cx="2560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85" y="0"/>
            <a:ext cx="274131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800" y="111889"/>
            <a:ext cx="8594200" cy="573911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b="1" i="1" u="sng" dirty="0" smtClean="0">
                <a:solidFill>
                  <a:srgbClr val="0000FF"/>
                </a:solidFill>
              </a:rPr>
              <a:t>Motors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endParaRPr lang="en-US" sz="2400" b="1" i="1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endParaRPr lang="en-US" sz="1800" b="1" u="sng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4" descr="OSCLogoForPrintLandscape at 300 Lowercase 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43" y="6324600"/>
            <a:ext cx="2560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0" y="685800"/>
            <a:ext cx="8188600" cy="552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800" y="111889"/>
            <a:ext cx="8594200" cy="45259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b="1" i="1" dirty="0" smtClean="0">
                <a:solidFill>
                  <a:srgbClr val="0000FF"/>
                </a:solidFill>
              </a:rPr>
              <a:t>Brushed </a:t>
            </a:r>
            <a:r>
              <a:rPr lang="en-US" sz="2400" b="1" i="1" dirty="0">
                <a:solidFill>
                  <a:srgbClr val="0000FF"/>
                </a:solidFill>
              </a:rPr>
              <a:t>DC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Motors</a:t>
            </a:r>
          </a:p>
          <a:p>
            <a:pPr eaLnBrk="1" hangingPunct="1">
              <a:buNone/>
            </a:pPr>
            <a:endParaRPr lang="en-US" sz="1800" b="1" u="sng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u="sng" dirty="0" smtClean="0">
                <a:solidFill>
                  <a:srgbClr val="339966"/>
                </a:solidFill>
              </a:rPr>
              <a:t>Technical Details</a:t>
            </a:r>
            <a:r>
              <a:rPr lang="en-US" sz="1800" b="1" dirty="0" smtClean="0"/>
              <a:t>   :   </a:t>
            </a:r>
            <a:r>
              <a:rPr lang="en-US" sz="1800" b="1" i="1" dirty="0"/>
              <a:t>	</a:t>
            </a:r>
            <a:endParaRPr lang="en-US" sz="1800" b="1" i="1" dirty="0" smtClean="0"/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controlled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 varying the supplied DC voltage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     - reverse direction by reversing the polarity of the applied voltage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1800" b="1" u="sng" dirty="0" smtClean="0">
                <a:solidFill>
                  <a:srgbClr val="339966"/>
                </a:solidFill>
              </a:rPr>
              <a:t>Applications</a:t>
            </a:r>
            <a:r>
              <a:rPr lang="en-US" sz="1800" b="1" dirty="0" smtClean="0"/>
              <a:t>   </a:t>
            </a:r>
            <a:r>
              <a:rPr lang="en-US" sz="1800" b="1" dirty="0"/>
              <a:t>:   </a:t>
            </a:r>
            <a:r>
              <a:rPr lang="en-US" sz="1800" b="1" i="1" dirty="0"/>
              <a:t>	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Toys !!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Cell Phone Buzzers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Cordless Tools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Toyota Prius…..</a:t>
            </a:r>
          </a:p>
          <a:p>
            <a:pPr eaLnBrk="1" hangingPunct="1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1800" b="1" dirty="0"/>
              <a:t>”</a:t>
            </a:r>
            <a:r>
              <a:rPr lang="en-US" sz="1800" b="1" u="sng" dirty="0">
                <a:solidFill>
                  <a:srgbClr val="0000FF"/>
                </a:solidFill>
              </a:rPr>
              <a:t>Pluses/</a:t>
            </a:r>
            <a:r>
              <a:rPr lang="en-US" sz="1800" b="1" u="sng" dirty="0">
                <a:solidFill>
                  <a:srgbClr val="FF0000"/>
                </a:solidFill>
              </a:rPr>
              <a:t>Minuses</a:t>
            </a:r>
            <a:r>
              <a:rPr lang="en-US" sz="1800" b="1" dirty="0"/>
              <a:t>”   :  </a:t>
            </a:r>
            <a:r>
              <a:rPr lang="en-US" sz="1800" b="1" dirty="0" smtClean="0"/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DC “hobby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motors readily-available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$DIRT-CHEAP (e.g. $5 - $15)</a:t>
            </a:r>
          </a:p>
          <a:p>
            <a:pPr eaLnBrk="1" hangingPunct="1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Good low-speed torque</a:t>
            </a:r>
          </a:p>
          <a:p>
            <a:pPr eaLnBrk="1" hangingPunct="1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-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brushes create LOTS of electrical noise (i.e. “sparking”)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4" descr="OSCLogoForPrintLandscape at 300 Lowercase 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43" y="6324600"/>
            <a:ext cx="2560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81200"/>
            <a:ext cx="3200400" cy="22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800" y="111889"/>
            <a:ext cx="8594200" cy="45259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b="1" i="1" dirty="0" smtClean="0">
                <a:solidFill>
                  <a:srgbClr val="0000FF"/>
                </a:solidFill>
              </a:rPr>
              <a:t>Stepper </a:t>
            </a:r>
            <a:r>
              <a:rPr lang="en-US" sz="2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Motors</a:t>
            </a:r>
            <a:endParaRPr lang="en-US" sz="24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en-US" sz="1800" b="1" u="sng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u="sng" dirty="0" smtClean="0">
                <a:solidFill>
                  <a:srgbClr val="339966"/>
                </a:solidFill>
              </a:rPr>
              <a:t>Technical Details</a:t>
            </a:r>
            <a:r>
              <a:rPr lang="en-US" sz="1800" b="1" dirty="0" smtClean="0"/>
              <a:t>   :   </a:t>
            </a:r>
            <a:r>
              <a:rPr lang="en-US" sz="1800" b="1" i="1" dirty="0"/>
              <a:t>	</a:t>
            </a:r>
            <a:endParaRPr lang="en-US" sz="1800" b="1" i="1" dirty="0" smtClean="0"/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DC motors that move in discrete steps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controlled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 supplying pulses of current at a fixed DC voltage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1800" b="1" u="sng" dirty="0" smtClean="0">
                <a:solidFill>
                  <a:srgbClr val="339966"/>
                </a:solidFill>
              </a:rPr>
              <a:t>Applications</a:t>
            </a:r>
            <a:r>
              <a:rPr lang="en-US" sz="1800" b="1" dirty="0" smtClean="0"/>
              <a:t>   </a:t>
            </a:r>
            <a:r>
              <a:rPr lang="en-US" sz="1800" b="1" dirty="0"/>
              <a:t>:   </a:t>
            </a:r>
            <a:r>
              <a:rPr lang="en-US" sz="1800" b="1" i="1" dirty="0"/>
              <a:t>	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3D printers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CNC machines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Printers</a:t>
            </a:r>
          </a:p>
          <a:p>
            <a:pPr eaLnBrk="1" hangingPunct="1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1800" b="1" dirty="0"/>
              <a:t>”</a:t>
            </a:r>
            <a:r>
              <a:rPr lang="en-US" sz="1800" b="1" u="sng" dirty="0">
                <a:solidFill>
                  <a:srgbClr val="0000FF"/>
                </a:solidFill>
              </a:rPr>
              <a:t>Pluses/</a:t>
            </a:r>
            <a:r>
              <a:rPr lang="en-US" sz="1800" b="1" u="sng" dirty="0">
                <a:solidFill>
                  <a:srgbClr val="FF0000"/>
                </a:solidFill>
              </a:rPr>
              <a:t>Minuses</a:t>
            </a:r>
            <a:r>
              <a:rPr lang="en-US" sz="1800" b="1" dirty="0"/>
              <a:t>”   :  </a:t>
            </a:r>
            <a:r>
              <a:rPr lang="en-US" sz="1800" b="1" dirty="0" smtClean="0"/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Precise, repeatable positioning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Precise speed control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Excellent low-speed torque</a:t>
            </a:r>
          </a:p>
          <a:p>
            <a:pPr eaLnBrk="1" hangingPunct="1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Excellent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‘holding torque’ to maintain position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-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Low electrical efficiency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-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Subject to “missed steps”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4" descr="OSCLogoForPrintLandscape at 300 Lowercase 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43" y="6324600"/>
            <a:ext cx="2560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4267200" cy="155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800" y="111889"/>
            <a:ext cx="8594200" cy="1793111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b="1" i="1" dirty="0" smtClean="0">
                <a:solidFill>
                  <a:srgbClr val="0000FF"/>
                </a:solidFill>
              </a:rPr>
              <a:t>Stepper </a:t>
            </a:r>
            <a:r>
              <a:rPr lang="en-US" sz="2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Motors</a:t>
            </a:r>
            <a:endParaRPr lang="en-US" sz="24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en-US" sz="1800" b="1" u="sng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u="sng" dirty="0" smtClean="0">
                <a:solidFill>
                  <a:srgbClr val="339966"/>
                </a:solidFill>
              </a:rPr>
              <a:t>Technical Details</a:t>
            </a:r>
            <a:r>
              <a:rPr lang="en-US" sz="1800" b="1" dirty="0" smtClean="0"/>
              <a:t>   :   </a:t>
            </a:r>
            <a:r>
              <a:rPr lang="en-US" sz="1800" b="1" i="1" dirty="0"/>
              <a:t>	</a:t>
            </a:r>
            <a:endParaRPr lang="en-US" sz="1800" b="1" i="1" dirty="0" smtClean="0"/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How they’re made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4" descr="OSCLogoForPrintLandscape at 300 Lowercase 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43" y="6324600"/>
            <a:ext cx="2560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908" y="533400"/>
            <a:ext cx="4191000" cy="314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95600"/>
            <a:ext cx="4369040" cy="33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800" y="111889"/>
            <a:ext cx="8594200" cy="1793111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b="1" i="1" dirty="0" smtClean="0">
                <a:solidFill>
                  <a:srgbClr val="0000FF"/>
                </a:solidFill>
              </a:rPr>
              <a:t>Stepper </a:t>
            </a:r>
            <a:r>
              <a:rPr lang="en-US" sz="2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Motors</a:t>
            </a:r>
            <a:endParaRPr lang="en-US" sz="24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en-US" sz="1800" b="1" u="sng" dirty="0" smtClean="0">
              <a:solidFill>
                <a:srgbClr val="0000FF"/>
              </a:solidFill>
            </a:endParaRPr>
          </a:p>
          <a:p>
            <a:pPr eaLnBrk="1" hangingPunct="1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u="sng" dirty="0" smtClean="0">
                <a:solidFill>
                  <a:srgbClr val="339966"/>
                </a:solidFill>
              </a:rPr>
              <a:t>Technical Details</a:t>
            </a:r>
            <a:r>
              <a:rPr lang="en-US" sz="1800" b="1" dirty="0" smtClean="0"/>
              <a:t>   :   </a:t>
            </a:r>
            <a:r>
              <a:rPr lang="en-US" sz="1800" b="1" i="1" dirty="0"/>
              <a:t>	</a:t>
            </a:r>
            <a:endParaRPr lang="en-US" sz="1800" b="1" i="1" dirty="0" smtClean="0"/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NEMA case sizes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spec’d in 0.1”</a:t>
            </a:r>
          </a:p>
          <a:p>
            <a:pPr eaLnBrk="1" hangingPunct="1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NEMA-17 case dia. = 1.7”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4" descr="OSCLogoForPrintLandscape at 300 Lowercase 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43" y="6324600"/>
            <a:ext cx="2560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89110"/>
            <a:ext cx="4686245" cy="3125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81400"/>
            <a:ext cx="3733800" cy="249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1.3179"/>
  <p:tag name="PPTVERSION" val="12"/>
  <p:tag name="TPOS" val="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7219</TotalTime>
  <Words>75</Words>
  <Application>Microsoft Office PowerPoint</Application>
  <PresentationFormat>On-screen Show (4:3)</PresentationFormat>
  <Paragraphs>137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mhumphreys</dc:creator>
  <cp:lastModifiedBy>Mike Nofziger</cp:lastModifiedBy>
  <cp:revision>129</cp:revision>
  <dcterms:created xsi:type="dcterms:W3CDTF">2009-07-27T14:59:45Z</dcterms:created>
  <dcterms:modified xsi:type="dcterms:W3CDTF">2016-03-23T17:59:52Z</dcterms:modified>
</cp:coreProperties>
</file>