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3" r:id="rId2"/>
    <p:sldId id="313" r:id="rId3"/>
    <p:sldId id="314" r:id="rId4"/>
    <p:sldId id="318" r:id="rId5"/>
    <p:sldId id="320" r:id="rId6"/>
    <p:sldId id="317" r:id="rId7"/>
    <p:sldId id="322" r:id="rId8"/>
    <p:sldId id="323" r:id="rId9"/>
    <p:sldId id="326" r:id="rId10"/>
    <p:sldId id="327" r:id="rId11"/>
    <p:sldId id="336" r:id="rId12"/>
    <p:sldId id="324" r:id="rId13"/>
    <p:sldId id="328" r:id="rId14"/>
    <p:sldId id="329" r:id="rId15"/>
    <p:sldId id="337" r:id="rId16"/>
    <p:sldId id="332" r:id="rId17"/>
    <p:sldId id="338" r:id="rId18"/>
    <p:sldId id="331" r:id="rId19"/>
    <p:sldId id="330" r:id="rId20"/>
    <p:sldId id="333" r:id="rId21"/>
    <p:sldId id="334" r:id="rId22"/>
    <p:sldId id="335" r:id="rId23"/>
    <p:sldId id="339" r:id="rId24"/>
    <p:sldId id="348" r:id="rId25"/>
    <p:sldId id="340" r:id="rId26"/>
    <p:sldId id="341" r:id="rId27"/>
    <p:sldId id="347" r:id="rId28"/>
    <p:sldId id="342" r:id="rId29"/>
    <p:sldId id="34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66"/>
    <a:srgbClr val="FF0000"/>
    <a:srgbClr val="6600FF"/>
    <a:srgbClr val="996633"/>
    <a:srgbClr val="66FF33"/>
    <a:srgbClr val="CCCC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1423D7A-9DCD-4725-8FCF-D125F5B7ECF4}" type="datetimeFigureOut">
              <a:rPr lang="en-US"/>
              <a:pPr>
                <a:defRPr/>
              </a:pPr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12F869D-2274-45E5-A93C-6DB183F3F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76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7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1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9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1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9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6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19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9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5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2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9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4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79E1-01E3-4F79-A1DC-19A14F27A7F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9152-4B9E-46C4-9C51-2A065684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0160A-EDE1-4C1D-AFD9-C97838EEB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93D54-56B2-4C35-B7BF-AEBE7801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3B90-4510-4122-B854-8BC01B7EA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642C7-0AB0-40B1-877C-07848C68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B4CFD-092E-45D2-AA04-F630C4506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C9CF-1C25-422F-9D27-B2F72D342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7A9F-12DF-43CE-9E7A-2213DDF31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EFFF-51CD-48C7-A8E9-EC89154CA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69C3-D67A-4262-87A7-41107A03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306F-ED2D-4B16-B2A3-0DF42209C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OPTICS IS…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AA3A822-BCA5-43D1-9D09-114F4A191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81000" y="1524000"/>
            <a:ext cx="8458200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44" name="Freeform 20"/>
          <p:cNvSpPr>
            <a:spLocks/>
          </p:cNvSpPr>
          <p:nvPr userDrawn="1"/>
        </p:nvSpPr>
        <p:spPr bwMode="auto">
          <a:xfrm>
            <a:off x="457200" y="5638800"/>
            <a:ext cx="8229600" cy="762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3504" y="240"/>
              </a:cxn>
              <a:cxn ang="0">
                <a:pos x="3600" y="144"/>
              </a:cxn>
              <a:cxn ang="0">
                <a:pos x="3744" y="336"/>
              </a:cxn>
              <a:cxn ang="0">
                <a:pos x="3984" y="0"/>
              </a:cxn>
              <a:cxn ang="0">
                <a:pos x="4224" y="480"/>
              </a:cxn>
              <a:cxn ang="0">
                <a:pos x="4416" y="144"/>
              </a:cxn>
              <a:cxn ang="0">
                <a:pos x="4608" y="336"/>
              </a:cxn>
              <a:cxn ang="0">
                <a:pos x="4704" y="240"/>
              </a:cxn>
              <a:cxn ang="0">
                <a:pos x="5184" y="240"/>
              </a:cxn>
            </a:cxnLst>
            <a:rect l="0" t="0" r="r" b="b"/>
            <a:pathLst>
              <a:path w="5184" h="480">
                <a:moveTo>
                  <a:pt x="0" y="240"/>
                </a:moveTo>
                <a:lnTo>
                  <a:pt x="3504" y="240"/>
                </a:lnTo>
                <a:lnTo>
                  <a:pt x="3600" y="144"/>
                </a:lnTo>
                <a:lnTo>
                  <a:pt x="3744" y="336"/>
                </a:lnTo>
                <a:lnTo>
                  <a:pt x="3984" y="0"/>
                </a:lnTo>
                <a:lnTo>
                  <a:pt x="4224" y="480"/>
                </a:lnTo>
                <a:lnTo>
                  <a:pt x="4416" y="144"/>
                </a:lnTo>
                <a:lnTo>
                  <a:pt x="4608" y="336"/>
                </a:lnTo>
                <a:lnTo>
                  <a:pt x="4704" y="240"/>
                </a:lnTo>
                <a:lnTo>
                  <a:pt x="5184" y="240"/>
                </a:lnTo>
              </a:path>
            </a:pathLst>
          </a:custGeom>
          <a:noFill/>
          <a:ln w="635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hyperlink" Target="http://www.google.com/url?sa=i&amp;rct=j&amp;q=&amp;esrc=s&amp;frm=1&amp;source=images&amp;cd=&amp;cad=rja&amp;docid=QqVPXJLBm7oFgM&amp;tbnid=C_hVbu8jQ-LzVM:&amp;ved=0CAUQjRw&amp;url=http://systembus.com/science/electronics/electroniccalculatorsresistor.htm&amp;ei=qP-wUZntCeniiwKu54HwCw&amp;bvm=bv.47534661,d.cGE&amp;psig=AFQjCNGIJ0lqhyNtBrHvUF-yfYoBzsY6Mg&amp;ust=137064064674278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/url?sa=i&amp;rct=j&amp;q=&amp;esrc=s&amp;frm=1&amp;source=images&amp;cd=&amp;cad=rja&amp;docid=4_VpfaJ8dsBfNM&amp;tbnid=wsHXBEWmwPqRmM:&amp;ved=0CAUQjRw&amp;url=http://www.allaboutcircuits.com/vol_1/chpt_5/8.html&amp;ei=h_yoUbmoKq7siwL2-oDwCA&amp;bvm=bv.47244034,d.cGE&amp;psig=AFQjCNH8eDu-_2PIzD-GqDjsXv6fLx7r1Q&amp;ust=137011558070244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hyperlink" Target="http://www.google.com/url?sa=i&amp;rct=j&amp;q=&amp;esrc=s&amp;frm=1&amp;source=images&amp;cd=&amp;cad=rja&amp;docid=4_VpfaJ8dsBfNM&amp;tbnid=wsHXBEWmwPqRmM:&amp;ved=0CAUQjRw&amp;url=http://www.allaboutcircuits.com/vol_1/chpt_5/8.html&amp;ei=h_yoUbmoKq7siwL2-oDwCA&amp;bvm=bv.47244034,d.cGE&amp;psig=AFQjCNH8eDu-_2PIzD-GqDjsXv6fLx7r1Q&amp;ust=1370115580702444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://www.google.com/url?sa=i&amp;rct=j&amp;q=&amp;esrc=s&amp;frm=1&amp;source=images&amp;cd=&amp;cad=rja&amp;docid=QqZKE7iwu8gKzM&amp;tbnid=z0CHrot4hVxHyM:&amp;ved=0CAUQjRw&amp;url=http://www.vias.org/feee/s_and_p_09.html&amp;ei=IP2oUYyvA8T2iwLHyoDYBA&amp;bvm=bv.47244034,d.cGE&amp;psig=AFQjCNH8eDu-_2PIzD-GqDjsXv6fLx7r1Q&amp;ust=137011558070244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hyperlink" Target="http://www.google.com/url?sa=i&amp;rct=j&amp;q=&amp;esrc=s&amp;frm=1&amp;source=images&amp;cd=&amp;cad=rja&amp;docid=QqZKE7iwu8gKzM&amp;tbnid=z0CHrot4hVxHyM:&amp;ved=0CAUQjRw&amp;url=http://www.vias.org/feee/s_and_p_09.html&amp;ei=IP2oUYyvA8T2iwLHyoDYBA&amp;bvm=bv.47244034,d.cGE&amp;psig=AFQjCNH8eDu-_2PIzD-GqDjsXv6fLx7r1Q&amp;ust=1370115580702444" TargetMode="Externa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&amp;esrc=s&amp;frm=1&amp;source=images&amp;cd=&amp;cad=rja&amp;docid=7H_nJkmtfZc-YM&amp;tbnid=DzfUUlWwq2EktM:&amp;ved=0CAUQjRw&amp;url=http://forums.parallax.com/showthread.php/138750-Helllllpppp!!!-Breadboard&amp;ei=uvuoUd6lBaqNigKRzIDAAw&amp;bvm=bv.47244034,d.cGE&amp;psig=AFQjCNFOoHWR85MJuq0KOi7GMV1Ov2gf4A&amp;ust=137011532962066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forums.parallax.com/showthread.php/122764-How-to-Wire-Circuits-from-Schemat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www.physics.hmc.edu/courses/p057/pmwiki/pmwiki.php/Equipment/Breadboar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hyperlink" Target="http://www.techdose.com/electronics/Wiring-Multiple-LEDs/226/page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&amp;esrc=s&amp;frm=1&amp;source=images&amp;cd=&amp;cad=rja&amp;docid=kkr0o4d5OVvZyM&amp;tbnid=J-B_T7youkFfRM:&amp;ved=0CAUQjRw&amp;url=http://granularmatter.blogspot.com/2010/10/octomod-breadboard.html&amp;ei=Lv6oUYWaJOOXiALW_oD4CQ&amp;bvm=bv.47244034,d.cGE&amp;psig=AFQjCNH8eDu-_2PIzD-GqDjsXv6fLx7r1Q&amp;ust=1370115580702444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dafruit.com/images/1200x900/161-00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en.wikipedia.org/wiki/File:LDR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Photoresistor" TargetMode="Externa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jpeg"/><Relationship Id="rId5" Type="http://schemas.openxmlformats.org/officeDocument/2006/relationships/hyperlink" Target="http://en.wikipedia.org/wiki/File:Sheet_resistance.jpg" TargetMode="External"/><Relationship Id="rId10" Type="http://schemas.openxmlformats.org/officeDocument/2006/relationships/image" Target="../media/image33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learn.adafruit.com/system/assets/assets/000/010/129/original/APP_PhotocellIntroduction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www.adafruit.com/images/1200x900/161-00.jpg" TargetMode="Externa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Photoresistor" TargetMode="External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//upload.wikimedia.org/wikipedia/commons/7/77/Waveforms.s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jpeg"/><Relationship Id="rId10" Type="http://schemas.openxmlformats.org/officeDocument/2006/relationships/image" Target="../media/image5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.bin"/><Relationship Id="rId14" Type="http://schemas.openxmlformats.org/officeDocument/2006/relationships/hyperlink" Target="http://en.wikipedia.org/wiki/File:3_Resistor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TvZIWKnycmPcPM&amp;tbnid=S9jHnGBAXAqxDM:&amp;ved=0CAUQjRw&amp;url=http://www.testequipmentconnection.com/11413/Tektronix_TDS1002.php&amp;ei=RfOoUe0jkbSKAqysgZAL&amp;psig=AFQjCNH4B67CQwzKXd_XnaS_wMKJ4KkJkg&amp;ust=1370113032899634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fB01O3sx_3rMbM&amp;tbnid=c-6A8aEbzUSeQM:&amp;ved=0CAUQjRw&amp;url=http://instruct1.cit.cornell.edu/courses/bionb440/labs/f2005/lab1.html&amp;ei=FvOoUZzjL-_pigLLsICYBQ&amp;psig=AFQjCNH4B67CQwzKXd_XnaS_wMKJ4KkJkg&amp;ust=13701130328996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362200"/>
          </a:xfrm>
        </p:spPr>
        <p:txBody>
          <a:bodyPr anchor="t" anchorCtr="0"/>
          <a:lstStyle/>
          <a:p>
            <a:r>
              <a:rPr lang="en-US" sz="2400" i="1" dirty="0" smtClean="0"/>
              <a:t>OPTI 202L</a:t>
            </a:r>
            <a:br>
              <a:rPr lang="en-US" sz="2400" i="1" dirty="0" smtClean="0"/>
            </a:br>
            <a:r>
              <a:rPr lang="en-US" sz="2400" i="1" dirty="0" smtClean="0"/>
              <a:t>Lab #11 – Photoconductors</a:t>
            </a:r>
            <a:br>
              <a:rPr lang="en-US" sz="2400" i="1" dirty="0" smtClean="0"/>
            </a:br>
            <a:r>
              <a:rPr lang="en-US" sz="2400" i="1" dirty="0" smtClean="0"/>
              <a:t>and Basic Electrical Measurements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/>
          <a:lstStyle/>
          <a:p>
            <a:r>
              <a:rPr lang="en-US" sz="2400" dirty="0" smtClean="0"/>
              <a:t>Dr. Mike Nofziger</a:t>
            </a:r>
          </a:p>
          <a:p>
            <a:r>
              <a:rPr lang="en-US" sz="2400" dirty="0" smtClean="0"/>
              <a:t>Professor</a:t>
            </a:r>
          </a:p>
          <a:p>
            <a:r>
              <a:rPr lang="en-US" sz="2400" dirty="0" smtClean="0"/>
              <a:t>College of Optical Sciences</a:t>
            </a:r>
          </a:p>
          <a:p>
            <a:r>
              <a:rPr lang="en-US" sz="2400" dirty="0" smtClean="0"/>
              <a:t>University of Arizona</a:t>
            </a:r>
          </a:p>
          <a:p>
            <a:endParaRPr lang="en-US" sz="2400" dirty="0" smtClean="0"/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307975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339966"/>
                </a:solidFill>
              </a:rPr>
              <a:t>Basic Electronic Instrumentation: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Power Supply</a:t>
            </a:r>
            <a:r>
              <a:rPr lang="en-US" sz="1800" b="0" dirty="0" smtClean="0">
                <a:cs typeface="Times New Roman"/>
              </a:rPr>
              <a:t>:</a:t>
            </a:r>
            <a:br>
              <a:rPr lang="en-US" sz="1800" b="0" dirty="0" smtClean="0">
                <a:cs typeface="Times New Roman"/>
              </a:rPr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www.testequipmentdepot.com/elenco/images/xp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240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339966"/>
                </a:solidFill>
              </a:rPr>
              <a:t>Basic Electronic Instrumentation: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read the resistor code:</a:t>
            </a:r>
            <a:br>
              <a:rPr lang="en-US" sz="1800" b="0" dirty="0" smtClean="0">
                <a:cs typeface="Times New Roman"/>
              </a:rPr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http://systembus.com/science/electronics/resistorcolorcod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447800"/>
            <a:ext cx="5334000" cy="486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Layout of an electronic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38576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0"/>
            <a:ext cx="38576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Layout of an electronic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9545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http://sub.allaboutcircuits.com/images/00448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600200"/>
            <a:ext cx="487680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http://sub.allaboutcircuits.com/images/00448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60145"/>
          <a:stretch>
            <a:fillRect/>
          </a:stretch>
        </p:blipFill>
        <p:spPr bwMode="auto">
          <a:xfrm>
            <a:off x="2057400" y="1600200"/>
            <a:ext cx="4876800" cy="1575462"/>
          </a:xfrm>
          <a:prstGeom prst="rect">
            <a:avLst/>
          </a:prstGeom>
          <a:noFill/>
        </p:spPr>
      </p:pic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810000" y="3886200"/>
          <a:ext cx="2339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86200"/>
                        <a:ext cx="2339975" cy="457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 descr="http://www.vias.org/feee/img/00449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905000"/>
            <a:ext cx="4489673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 descr="http://www.vias.org/feee/img/00449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56147"/>
          <a:stretch>
            <a:fillRect/>
          </a:stretch>
        </p:blipFill>
        <p:spPr bwMode="auto">
          <a:xfrm>
            <a:off x="2590800" y="1905000"/>
            <a:ext cx="4489673" cy="1595600"/>
          </a:xfrm>
          <a:prstGeom prst="rect">
            <a:avLst/>
          </a:prstGeom>
          <a:noFill/>
        </p:spPr>
      </p:pic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4267200" y="3886200"/>
          <a:ext cx="19288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Equation" r:id="rId7" imgW="1282680" imgH="431640" progId="Equation.DSMT4">
                  <p:embed/>
                </p:oleObj>
              </mc:Choice>
              <mc:Fallback>
                <p:oleObj name="Equation" r:id="rId7" imgW="12826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1928813" cy="649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http://forums.parallax.com/attachment.php?attachmentid=90856&amp;d=13323401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1976"/>
          <a:stretch>
            <a:fillRect/>
          </a:stretch>
        </p:blipFill>
        <p:spPr bwMode="auto">
          <a:xfrm>
            <a:off x="1295401" y="1959303"/>
            <a:ext cx="5791199" cy="370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http://forums.parallax.com/attachment.php?attachmentid=706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676400"/>
            <a:ext cx="58007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/>
              <a:t>Lecture  #11 Outline: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/>
              <a:t> Basics of Electrical Measurements</a:t>
            </a:r>
            <a:br>
              <a:rPr lang="en-US" sz="1800" b="0" dirty="0" smtClean="0"/>
            </a:br>
            <a:r>
              <a:rPr lang="en-US" sz="1800" b="0" dirty="0" smtClean="0"/>
              <a:t>	- Voltage, Current, Resistance</a:t>
            </a:r>
            <a:br>
              <a:rPr lang="en-US" sz="1800" b="0" dirty="0" smtClean="0"/>
            </a:br>
            <a:r>
              <a:rPr lang="en-US" sz="1800" b="0" dirty="0" smtClean="0"/>
              <a:t>		- DC vs. AC</a:t>
            </a:r>
            <a:br>
              <a:rPr lang="en-US" sz="1800" b="0" dirty="0" smtClean="0"/>
            </a:br>
            <a:r>
              <a:rPr lang="en-US" sz="1800" b="0" dirty="0" smtClean="0"/>
              <a:t>	- Ohm’s Law</a:t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/>
              <a:t> Basic Electronic Instrumentation</a:t>
            </a:r>
            <a:br>
              <a:rPr lang="en-US" sz="1800" b="0" dirty="0" smtClean="0"/>
            </a:br>
            <a:r>
              <a:rPr lang="en-US" sz="1800" b="0" dirty="0" smtClean="0"/>
              <a:t>	- How to use a Digital </a:t>
            </a:r>
            <a:r>
              <a:rPr lang="en-US" sz="1800" b="0" dirty="0" err="1" smtClean="0"/>
              <a:t>Multimeter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/>
              <a:t> Basic Circuit Construction</a:t>
            </a:r>
            <a:br>
              <a:rPr lang="en-US" sz="1800" b="0" dirty="0" smtClean="0"/>
            </a:br>
            <a:r>
              <a:rPr lang="en-US" sz="1800" b="0" dirty="0" smtClean="0"/>
              <a:t>	- How to use a breadboard (the electrical kind!)</a:t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/>
              <a:t> Build Simple Electronic Circuits—Resistive Divider</a:t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/>
              <a:t> Photoconductors</a:t>
            </a:r>
            <a:br>
              <a:rPr lang="en-US" sz="1800" b="0" dirty="0" smtClean="0"/>
            </a:br>
            <a:r>
              <a:rPr lang="en-US" sz="1800" b="0" dirty="0" smtClean="0"/>
              <a:t>	- V</a:t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http://www.robotroom.com/Pumpkin/LED1Breadboar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828800"/>
            <a:ext cx="4876800" cy="372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http://www.techdose.com/electronics/Wiring-Multiple-LEDs/226/images/multiple_led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905000"/>
            <a:ext cx="4953000" cy="3702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Basic Circuit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Breadboard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http://farm5.static.flickr.com/4133/5079460732_67344643d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724026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Photoconductors—Physical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 descr="http://upload.wikimedia.org/wikipedia/commons/3/32/LD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57200"/>
            <a:ext cx="1323975" cy="4629151"/>
          </a:xfrm>
          <a:prstGeom prst="rect">
            <a:avLst/>
          </a:prstGeom>
          <a:noFill/>
        </p:spPr>
      </p:pic>
      <p:pic>
        <p:nvPicPr>
          <p:cNvPr id="111620" name="Picture 4" descr="Photo cell (CdS photoresistor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914400"/>
            <a:ext cx="4876800" cy="36601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495300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as:     “</a:t>
            </a:r>
            <a:r>
              <a:rPr lang="en-US" dirty="0" err="1" smtClean="0"/>
              <a:t>Photoresistors</a:t>
            </a:r>
            <a:r>
              <a:rPr lang="en-US" dirty="0" smtClean="0"/>
              <a:t>”, “Light-Dependent Resistors (LDR)”</a:t>
            </a:r>
          </a:p>
          <a:p>
            <a:r>
              <a:rPr lang="en-US" dirty="0" smtClean="0"/>
              <a:t>                      “Photocells” ………….  </a:t>
            </a:r>
            <a:r>
              <a:rPr lang="en-US" u="sng" dirty="0" smtClean="0"/>
              <a:t>Photoconductors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59016"/>
            <a:ext cx="90487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Photoconductors—Physical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4875245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</a:t>
            </a:r>
            <a:r>
              <a:rPr lang="en-US" dirty="0" err="1" smtClean="0"/>
              <a:t>photoresistors</a:t>
            </a:r>
            <a:r>
              <a:rPr lang="en-US" dirty="0" smtClean="0"/>
              <a:t> with scale in mm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9162"/>
            <a:ext cx="6629400" cy="3729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915" y="4957665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5"/>
              </a:rPr>
              <a:t>Reference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1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Photoconductors—Basic Physics: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://upload.wikimedia.org/wikipedia/commons/4/45/Sheet_resistanc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990600"/>
            <a:ext cx="3295650" cy="933450"/>
          </a:xfrm>
          <a:prstGeom prst="rect">
            <a:avLst/>
          </a:prstGeom>
          <a:noFill/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914400" y="2057400"/>
          <a:ext cx="59436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8" name="Equation" r:id="rId7" imgW="4127400" imgH="393480" progId="Equation.DSMT4">
                  <p:embed/>
                </p:oleObj>
              </mc:Choice>
              <mc:Fallback>
                <p:oleObj name="Equation" r:id="rId7" imgW="41274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59436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914400" y="2819400"/>
          <a:ext cx="6716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9" name="Equation" r:id="rId9" imgW="4660560" imgH="634680" progId="Equation.DSMT4">
                  <p:embed/>
                </p:oleObj>
              </mc:Choice>
              <mc:Fallback>
                <p:oleObj name="Equation" r:id="rId9" imgW="466056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67167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441960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 semiconductor material used for detection of </a:t>
            </a:r>
          </a:p>
          <a:p>
            <a:r>
              <a:rPr lang="en-US" dirty="0" smtClean="0"/>
              <a:t>visible light is </a:t>
            </a:r>
            <a:r>
              <a:rPr lang="en-US" dirty="0" err="1" smtClean="0"/>
              <a:t>CdS</a:t>
            </a:r>
            <a:r>
              <a:rPr lang="en-US" dirty="0" smtClean="0"/>
              <a:t> (also </a:t>
            </a:r>
            <a:r>
              <a:rPr lang="en-US" dirty="0" err="1" smtClean="0"/>
              <a:t>CdSe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Photoconductors—Physical Construction: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PP_PhotocellIntroduction pg5.jpg"/>
          <p:cNvPicPr>
            <a:picLocks noChangeAspect="1"/>
          </p:cNvPicPr>
          <p:nvPr/>
        </p:nvPicPr>
        <p:blipFill>
          <a:blip r:embed="rId4" cstate="print"/>
          <a:srcRect l="2648"/>
          <a:stretch>
            <a:fillRect/>
          </a:stretch>
        </p:blipFill>
        <p:spPr>
          <a:xfrm>
            <a:off x="5120640" y="1143000"/>
            <a:ext cx="3361944" cy="3888478"/>
          </a:xfrm>
          <a:prstGeom prst="rect">
            <a:avLst/>
          </a:prstGeom>
        </p:spPr>
      </p:pic>
      <p:pic>
        <p:nvPicPr>
          <p:cNvPr id="6" name="Picture 4" descr="Photo cell (CdS photoresistor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143000"/>
            <a:ext cx="3756618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5257800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Ref: “</a:t>
            </a:r>
            <a:r>
              <a:rPr lang="en-US" sz="1400" dirty="0" smtClean="0">
                <a:hlinkClick r:id="rId7"/>
              </a:rPr>
              <a:t>Photoconductive Cells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Photoconductors—Current-Voltage </a:t>
            </a:r>
            <a:r>
              <a:rPr lang="en-US" sz="1800" dirty="0" smtClean="0">
                <a:solidFill>
                  <a:srgbClr val="0000FF"/>
                </a:solidFill>
              </a:rPr>
              <a:t>(I-V) Characteristics</a:t>
            </a:r>
            <a:r>
              <a:rPr lang="en-US" sz="1800" dirty="0" smtClean="0">
                <a:solidFill>
                  <a:srgbClr val="0000FF"/>
                </a:solidFill>
              </a:rPr>
              <a:t>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PP_PhotocellIntroduction p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914400"/>
            <a:ext cx="4457700" cy="3602736"/>
          </a:xfrm>
          <a:prstGeom prst="rect">
            <a:avLst/>
          </a:prstGeom>
        </p:spPr>
      </p:pic>
      <p:graphicFrame>
        <p:nvGraphicFramePr>
          <p:cNvPr id="126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5811"/>
              </p:ext>
            </p:extLst>
          </p:nvPr>
        </p:nvGraphicFramePr>
        <p:xfrm>
          <a:off x="428625" y="3242819"/>
          <a:ext cx="4262438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" name="Equation" r:id="rId6" imgW="2958840" imgH="1498320" progId="Equation.DSMT4">
                  <p:embed/>
                </p:oleObj>
              </mc:Choice>
              <mc:Fallback>
                <p:oleObj name="Equation" r:id="rId6" imgW="2958840" imgH="1498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242819"/>
                        <a:ext cx="4262438" cy="221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625" y="566743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resistance is the </a:t>
            </a:r>
            <a:r>
              <a:rPr lang="en-US" i="1" u="sng" dirty="0" smtClean="0">
                <a:solidFill>
                  <a:srgbClr val="0000FF"/>
                </a:solidFill>
              </a:rPr>
              <a:t>inverse</a:t>
            </a:r>
            <a:r>
              <a:rPr lang="en-US" dirty="0" smtClean="0">
                <a:solidFill>
                  <a:srgbClr val="0000FF"/>
                </a:solidFill>
              </a:rPr>
              <a:t> of the slope of </a:t>
            </a:r>
            <a:r>
              <a:rPr lang="en-US" dirty="0" smtClean="0">
                <a:solidFill>
                  <a:srgbClr val="0000FF"/>
                </a:solidFill>
              </a:rPr>
              <a:t>the I-V </a:t>
            </a:r>
            <a:r>
              <a:rPr lang="en-US" dirty="0" smtClean="0">
                <a:solidFill>
                  <a:srgbClr val="0000FF"/>
                </a:solidFill>
              </a:rPr>
              <a:t>curve.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134473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where: fc </a:t>
            </a:r>
            <a:r>
              <a:rPr lang="en-US" sz="16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≡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“foot-candles” is a measure of the amount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         of visible light per unit area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Photoconductors—Use in an Electrical Circuit: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990600"/>
            <a:ext cx="74295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650468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5"/>
              </a:rPr>
              <a:t>Reference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Photoconductors—Use in an Electrical Circuit: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592627"/>
              </p:ext>
            </p:extLst>
          </p:nvPr>
        </p:nvGraphicFramePr>
        <p:xfrm>
          <a:off x="5164138" y="840498"/>
          <a:ext cx="3930650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Equation" r:id="rId5" imgW="2730240" imgH="3644640" progId="Equation.DSMT4">
                  <p:embed/>
                </p:oleObj>
              </mc:Choice>
              <mc:Fallback>
                <p:oleObj name="Equation" r:id="rId5" imgW="2730240" imgH="364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840498"/>
                        <a:ext cx="3930650" cy="538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8934" y="4218672"/>
            <a:ext cx="456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How does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out</a:t>
            </a:r>
            <a:r>
              <a:rPr lang="en-US" i="1" dirty="0" smtClean="0"/>
              <a:t> vary with the amount of light</a:t>
            </a:r>
          </a:p>
          <a:p>
            <a:r>
              <a:rPr lang="en-US" i="1" dirty="0" smtClean="0"/>
              <a:t>falling on the photoconductor?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4994"/>
            <a:ext cx="46958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/>
              <a:t>Basics of Electrical Measurements: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/>
              <a:t> Voltage, Current, Resistance</a:t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	- Voltage (EMF) is the force that causes electrons to flow in a </a:t>
            </a:r>
            <a:br>
              <a:rPr lang="en-US" sz="1800" b="0" dirty="0" smtClean="0"/>
            </a:br>
            <a:r>
              <a:rPr lang="en-US" sz="1800" b="0" dirty="0" smtClean="0"/>
              <a:t>	circuit.  It has units of </a:t>
            </a:r>
            <a:r>
              <a:rPr lang="en-US" sz="1800" u="sng" dirty="0" smtClean="0"/>
              <a:t>volts</a:t>
            </a:r>
            <a:r>
              <a:rPr lang="en-US" sz="1800" dirty="0" smtClean="0"/>
              <a:t>  </a:t>
            </a:r>
            <a:r>
              <a:rPr lang="en-US" sz="1800" b="0" dirty="0" smtClean="0"/>
              <a:t>[V, mV, </a:t>
            </a:r>
            <a:r>
              <a:rPr lang="el-GR" sz="1800" b="0" dirty="0" smtClean="0"/>
              <a:t>μ</a:t>
            </a:r>
            <a:r>
              <a:rPr lang="en-US" sz="1800" b="0" dirty="0" smtClean="0"/>
              <a:t>V, kV, MV, etc.].</a:t>
            </a:r>
            <a:br>
              <a:rPr lang="en-US" sz="1800" b="0" dirty="0" smtClean="0"/>
            </a:br>
            <a:r>
              <a:rPr lang="en-US" sz="1800" b="0" dirty="0" smtClean="0"/>
              <a:t>	</a:t>
            </a:r>
            <a:r>
              <a:rPr lang="en-US" sz="1800" i="1" dirty="0" smtClean="0">
                <a:solidFill>
                  <a:srgbClr val="FF0000"/>
                </a:solidFill>
              </a:rPr>
              <a:t>It is the equivalent to the water pressure in a garden hose.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	- Current is the flow of electrons per second, past any given point 	in an electrical circuit.  It has units of </a:t>
            </a:r>
            <a:r>
              <a:rPr lang="en-US" sz="1800" u="sng" dirty="0" smtClean="0"/>
              <a:t>amperes</a:t>
            </a:r>
            <a:r>
              <a:rPr lang="en-US" sz="1800" b="0" dirty="0" smtClean="0"/>
              <a:t>.  [A, </a:t>
            </a:r>
            <a:r>
              <a:rPr lang="en-US" sz="1800" b="0" dirty="0" err="1" smtClean="0"/>
              <a:t>mA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uA</a:t>
            </a:r>
            <a:r>
              <a:rPr lang="en-US" sz="1800" b="0" dirty="0" smtClean="0"/>
              <a:t>, etc.]</a:t>
            </a:r>
            <a:br>
              <a:rPr lang="en-US" sz="1800" b="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	It is the equivalent to how much water flows out of the 	garden hose per second.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b="0" dirty="0" smtClean="0"/>
              <a:t>     </a:t>
            </a:r>
            <a:br>
              <a:rPr lang="en-US" sz="1800" b="0" dirty="0" smtClean="0"/>
            </a:br>
            <a:r>
              <a:rPr lang="en-US" sz="1800" b="0" dirty="0" smtClean="0"/>
              <a:t>	- Resistance is what restricts the flow of electrons in an electrical 	circuit.  It has units of </a:t>
            </a:r>
            <a:r>
              <a:rPr lang="en-US" sz="1800" u="sng" dirty="0" smtClean="0"/>
              <a:t>ohms</a:t>
            </a:r>
            <a:r>
              <a:rPr lang="en-US" sz="1800" b="0" dirty="0" smtClean="0"/>
              <a:t>.  </a:t>
            </a:r>
            <a:r>
              <a:rPr lang="en-US" sz="1800" b="0" dirty="0" smtClean="0">
                <a:latin typeface="+mn-lt"/>
              </a:rPr>
              <a:t>[</a:t>
            </a:r>
            <a:r>
              <a:rPr lang="el-GR" sz="1800" b="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800" b="0" dirty="0" smtClean="0">
                <a:latin typeface="+mn-lt"/>
                <a:cs typeface="Times New Roman" pitchFamily="18" charset="0"/>
              </a:rPr>
              <a:t>, m</a:t>
            </a:r>
            <a:r>
              <a:rPr lang="el-GR" sz="1800" b="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800" b="0" dirty="0" smtClean="0">
                <a:latin typeface="+mn-lt"/>
                <a:cs typeface="Times New Roman" pitchFamily="18" charset="0"/>
              </a:rPr>
              <a:t>, k</a:t>
            </a:r>
            <a:r>
              <a:rPr lang="el-GR" sz="1800" b="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800" b="0" dirty="0" smtClean="0">
                <a:latin typeface="+mn-lt"/>
                <a:cs typeface="Times New Roman" pitchFamily="18" charset="0"/>
              </a:rPr>
              <a:t>, M</a:t>
            </a:r>
            <a:r>
              <a:rPr lang="el-GR" sz="1800" b="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800" b="0" dirty="0" smtClean="0">
                <a:latin typeface="+mn-lt"/>
                <a:cs typeface="Times New Roman" pitchFamily="18" charset="0"/>
              </a:rPr>
              <a:t>, etc.]</a:t>
            </a:r>
            <a:br>
              <a:rPr lang="en-US" sz="1800" b="0" dirty="0" smtClean="0">
                <a:latin typeface="+mn-lt"/>
                <a:cs typeface="Times New Roman" pitchFamily="18" charset="0"/>
              </a:rPr>
            </a:br>
            <a:r>
              <a:rPr lang="en-US" sz="1800" b="0" dirty="0" smtClean="0">
                <a:latin typeface="+mn-lt"/>
                <a:cs typeface="Times New Roman" pitchFamily="18" charset="0"/>
              </a:rPr>
              <a:t>	</a:t>
            </a:r>
            <a:r>
              <a:rPr lang="en-US" sz="1800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It is the equivalent to a restriction in the garden hose that 	limits the flow of water (the diameter of the hose, a kink in it, 	etc.)</a:t>
            </a: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/>
              <a:t>Basics of Electrical Measurements: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 </a:t>
            </a:r>
            <a:r>
              <a:rPr lang="en-US" sz="1800" dirty="0" smtClean="0">
                <a:solidFill>
                  <a:srgbClr val="FF0000"/>
                </a:solidFill>
                <a:cs typeface="Times New Roman"/>
              </a:rPr>
              <a:t>DC ≡ “Direct Current”     (also DCV for “DC” voltage)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  </a:t>
            </a:r>
            <a:r>
              <a:rPr lang="en-US" sz="1800" b="0" dirty="0" smtClean="0">
                <a:latin typeface="Times New Roman"/>
                <a:cs typeface="Times New Roman"/>
              </a:rPr>
              <a:t> </a:t>
            </a:r>
            <a:r>
              <a:rPr lang="en-US" sz="1800" b="0" dirty="0" smtClean="0">
                <a:cs typeface="Times New Roman"/>
              </a:rPr>
              <a:t>DC circuit ≡ an electrical circuit where the voltage (and therefore the 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    current) is </a:t>
            </a:r>
            <a:r>
              <a:rPr lang="en-US" sz="1800" b="0" u="sng" dirty="0" smtClean="0">
                <a:cs typeface="Times New Roman"/>
              </a:rPr>
              <a:t>constant</a:t>
            </a:r>
            <a:r>
              <a:rPr lang="en-US" sz="1800" b="0" dirty="0" smtClean="0">
                <a:cs typeface="Times New Roman"/>
              </a:rPr>
              <a:t> as a function of time: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• batteries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• a power supply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• the +5V supplied by a USB computer connector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•  …?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</a:t>
            </a:r>
            <a:r>
              <a:rPr lang="en-US" sz="1800" b="0" dirty="0" smtClean="0"/>
              <a:t> </a:t>
            </a:r>
            <a:r>
              <a:rPr lang="en-US" sz="1800" b="0" dirty="0" smtClean="0">
                <a:latin typeface="Times New Roman"/>
                <a:cs typeface="Times New Roman"/>
              </a:rPr>
              <a:t>● </a:t>
            </a:r>
            <a:r>
              <a:rPr lang="en-US" sz="1800" dirty="0" smtClean="0">
                <a:solidFill>
                  <a:srgbClr val="FF0000"/>
                </a:solidFill>
                <a:cs typeface="Times New Roman"/>
              </a:rPr>
              <a:t>AC ≡ “Alternating Current”     (also ACV for “AC” voltage)</a:t>
            </a: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/>
              <a:t>       </a:t>
            </a:r>
            <a:r>
              <a:rPr lang="en-US" sz="1800" b="0" dirty="0" smtClean="0">
                <a:latin typeface="Times New Roman"/>
                <a:cs typeface="Times New Roman"/>
              </a:rPr>
              <a:t> </a:t>
            </a:r>
            <a:r>
              <a:rPr lang="en-US" sz="1800" b="0" dirty="0" smtClean="0">
                <a:cs typeface="Times New Roman"/>
              </a:rPr>
              <a:t>AC circuit ≡ an electrical circuit where the voltage (and therefore the 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    current) </a:t>
            </a:r>
            <a:r>
              <a:rPr lang="en-US" sz="1800" b="0" u="sng" dirty="0" smtClean="0">
                <a:cs typeface="Times New Roman"/>
              </a:rPr>
              <a:t>varies</a:t>
            </a:r>
            <a:r>
              <a:rPr lang="en-US" sz="1800" b="0" dirty="0" smtClean="0">
                <a:cs typeface="Times New Roman"/>
              </a:rPr>
              <a:t> with time: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• the 120VAC supplied by your power company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• the output of a transformer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 • the output of a DC-AC converter (a power inverter)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•  …?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</a:t>
            </a:r>
            <a:r>
              <a:rPr lang="en-US" sz="1800" b="0" dirty="0" smtClean="0"/>
              <a:t> →</a:t>
            </a:r>
            <a:r>
              <a:rPr lang="en-US" sz="1800" b="0" dirty="0" smtClean="0">
                <a:latin typeface="Times New Roman"/>
                <a:cs typeface="Times New Roman"/>
              </a:rPr>
              <a:t> </a:t>
            </a:r>
            <a:r>
              <a:rPr lang="en-US" sz="1800" b="0" dirty="0" smtClean="0">
                <a:cs typeface="Times New Roman"/>
              </a:rPr>
              <a:t>Wall “plug-in” transformers (“a.k.a. wall-warts) can supply either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     an AC or a DC voltage…!?!</a:t>
            </a:r>
            <a:r>
              <a:rPr lang="en-US" sz="1800" b="0" dirty="0" smtClean="0">
                <a:latin typeface="Times New Roman"/>
                <a:cs typeface="Times New Roman"/>
              </a:rPr>
              <a:t/>
            </a:r>
            <a:br>
              <a:rPr lang="en-US" sz="1800" b="0" dirty="0" smtClean="0">
                <a:latin typeface="Times New Roman"/>
                <a:cs typeface="Times New Roman"/>
              </a:rPr>
            </a:br>
            <a:endParaRPr lang="en-US" sz="1800" i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/>
              <a:t>Basics of Electrical Measurements: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 </a:t>
            </a:r>
            <a:r>
              <a:rPr lang="en-US" sz="1800" dirty="0" smtClean="0">
                <a:solidFill>
                  <a:srgbClr val="FF0000"/>
                </a:solidFill>
                <a:cs typeface="Times New Roman"/>
              </a:rPr>
              <a:t>Some AC waveforms:</a:t>
            </a: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1800" i="1" dirty="0" smtClean="0">
                <a:solidFill>
                  <a:schemeClr val="tx1"/>
                </a:solidFill>
                <a:cs typeface="Times New Roman"/>
              </a:rPr>
              <a:t>NOTE:</a:t>
            </a:r>
            <a:r>
              <a:rPr lang="en-US" sz="1800" b="0" dirty="0" smtClean="0">
                <a:solidFill>
                  <a:schemeClr val="tx1"/>
                </a:solidFill>
                <a:cs typeface="Times New Roman"/>
              </a:rPr>
              <a:t>  A photoconductor can be used to measure time-varying optical signals (producing an AC voltage), or a constant level of light (producing a DC voltage.  In our lab, we will only work with constant light levels.)</a:t>
            </a:r>
            <a:br>
              <a:rPr lang="en-US" sz="1800" b="0" dirty="0" smtClean="0">
                <a:solidFill>
                  <a:schemeClr val="tx1"/>
                </a:solidFill>
                <a:cs typeface="Times New Roman"/>
              </a:rPr>
            </a:br>
            <a:endParaRPr lang="en-US" sz="1800" i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Waveform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066800"/>
            <a:ext cx="4648200" cy="400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/>
              <a:t>Basics of Electrical Measurements: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 </a:t>
            </a:r>
            <a:r>
              <a:rPr lang="en-US" sz="1800" b="0" dirty="0" smtClean="0">
                <a:cs typeface="Times New Roman"/>
              </a:rPr>
              <a:t>Ohm’s Law: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    Connects voltage, current, and resistance at any point in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    an electrical circuit: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                                        also:     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>	- applies (as written) to DC circuits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/>
              <a:t> </a:t>
            </a:r>
            <a:r>
              <a:rPr lang="en-US" sz="1800" b="0" dirty="0" smtClean="0">
                <a:latin typeface="Times New Roman"/>
                <a:cs typeface="Times New Roman"/>
              </a:rPr>
              <a:t>● </a:t>
            </a:r>
            <a:r>
              <a:rPr lang="en-US" sz="1800" b="0" dirty="0" smtClean="0">
                <a:cs typeface="Times New Roman"/>
              </a:rPr>
              <a:t>Ohm’s Law for AC circuits:</a:t>
            </a:r>
            <a:br>
              <a:rPr lang="en-US" sz="1800" b="0" dirty="0" smtClean="0">
                <a:cs typeface="Times New Roman"/>
              </a:rPr>
            </a:br>
            <a:r>
              <a:rPr lang="en-US" sz="1800" b="0" dirty="0" smtClean="0">
                <a:cs typeface="Times New Roman"/>
              </a:rPr>
              <a:t/>
            </a:r>
            <a:br>
              <a:rPr lang="en-US" sz="1800" b="0" dirty="0" smtClean="0">
                <a:cs typeface="Times New Roman"/>
              </a:rPr>
            </a:br>
            <a:endParaRPr lang="en-US" sz="1800" i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343400" y="4114800"/>
          <a:ext cx="32051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3205162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295400" y="2286000"/>
          <a:ext cx="15386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1538697" cy="457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295400" y="4114800"/>
          <a:ext cx="24542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9" imgW="952200" imgH="228600" progId="Equation.DSMT4">
                  <p:embed/>
                </p:oleObj>
              </mc:Choice>
              <mc:Fallback>
                <p:oleObj name="Equation" r:id="rId9" imgW="952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2454275" cy="5889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343400" y="2133600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11" imgW="1295280" imgH="393480" progId="Equation.DSMT4">
                  <p:embed/>
                </p:oleObj>
              </mc:Choice>
              <mc:Fallback>
                <p:oleObj name="Equation" r:id="rId11" imgW="12952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0"/>
                        <a:ext cx="2286000" cy="695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9" name="Picture 7" descr="http://upload.wikimedia.org/wikipedia/commons/thumb/2/26/Resistor%2C_Rheostat_%28variable_resistor%29%2C_and_Potentiometer_symbols.svg/120px-Resistor%2C_Rheostat_%28variable_resistor%29%2C_and_Potentiometer_symbols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5181600"/>
            <a:ext cx="2000250" cy="533400"/>
          </a:xfrm>
          <a:prstGeom prst="rect">
            <a:avLst/>
          </a:prstGeom>
          <a:noFill/>
        </p:spPr>
      </p:pic>
      <p:pic>
        <p:nvPicPr>
          <p:cNvPr id="44041" name="Picture 9" descr="http://upload.wikimedia.org/wikipedia/commons/thumb/e/e3/3_Resistors.jpg/220px-3_Resistor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5105400"/>
            <a:ext cx="1866900" cy="1383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339966"/>
                </a:solidFill>
              </a:rPr>
              <a:t>Basic Electronic Instrumentation: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Digital </a:t>
            </a:r>
            <a:r>
              <a:rPr lang="en-US" sz="1800" b="0" u="sng" dirty="0" err="1" smtClean="0">
                <a:cs typeface="Times New Roman"/>
              </a:rPr>
              <a:t>Multimeter</a:t>
            </a:r>
            <a:r>
              <a:rPr lang="en-US" sz="1800" b="0" dirty="0" smtClean="0">
                <a:cs typeface="Times New Roman"/>
              </a:rPr>
              <a:t> (DMM)</a:t>
            </a:r>
            <a:br>
              <a:rPr lang="en-US" sz="1800" b="0" dirty="0" smtClean="0">
                <a:cs typeface="Times New Roman"/>
              </a:rPr>
            </a:b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28607" y="1943593"/>
            <a:ext cx="5436394" cy="261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4800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339966"/>
                </a:solidFill>
              </a:rPr>
              <a:t>Basic Electronic Instrumentation: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an </a:t>
            </a:r>
            <a:r>
              <a:rPr lang="en-US" sz="1800" b="0" u="sng" dirty="0" smtClean="0">
                <a:cs typeface="Times New Roman"/>
              </a:rPr>
              <a:t>Oscilloscope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https://instruct1.cit.cornell.edu/courses/bionb440/labs/f2005/lab1tds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057400"/>
            <a:ext cx="8544406" cy="3886200"/>
          </a:xfrm>
          <a:prstGeom prst="rect">
            <a:avLst/>
          </a:prstGeom>
          <a:noFill/>
        </p:spPr>
      </p:pic>
      <p:pic>
        <p:nvPicPr>
          <p:cNvPr id="64520" name="Picture 8" descr="http://www.testequipmentconnection.com/images/products/TEKTRONIX_TDS10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28600"/>
            <a:ext cx="274690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62600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339966"/>
                </a:solidFill>
              </a:rPr>
              <a:t>Basic Electronic Instrumentation: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    </a:t>
            </a:r>
            <a:r>
              <a:rPr lang="en-US" sz="1800" b="0" dirty="0" smtClean="0">
                <a:latin typeface="Times New Roman"/>
                <a:cs typeface="Times New Roman"/>
              </a:rPr>
              <a:t>●</a:t>
            </a:r>
            <a:r>
              <a:rPr lang="en-US" sz="1800" b="0" dirty="0" smtClean="0">
                <a:cs typeface="Times New Roman"/>
              </a:rPr>
              <a:t> How to use a </a:t>
            </a:r>
            <a:r>
              <a:rPr lang="en-US" sz="1800" b="0" u="sng" dirty="0" smtClean="0">
                <a:cs typeface="Times New Roman"/>
              </a:rPr>
              <a:t>Function Generator</a:t>
            </a:r>
            <a:r>
              <a:rPr lang="en-US" sz="1800" b="0" dirty="0" smtClean="0">
                <a:cs typeface="Times New Roman"/>
              </a:rPr>
              <a:t>:</a:t>
            </a:r>
            <a:endParaRPr lang="en-US" sz="18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438400" cy="533400"/>
          </a:xfrm>
          <a:noFill/>
        </p:spPr>
        <p:txBody>
          <a:bodyPr/>
          <a:lstStyle/>
          <a:p>
            <a:pPr algn="r"/>
            <a:r>
              <a:rPr lang="en-US" sz="1000" dirty="0" smtClean="0">
                <a:cs typeface="Arial" charset="0"/>
              </a:rPr>
              <a:t>Dr. Mike Nofziger   </a:t>
            </a:r>
            <a:r>
              <a:rPr lang="en-US" sz="1000" dirty="0" smtClean="0">
                <a:cs typeface="Arial" charset="0"/>
              </a:rPr>
              <a:t>2015</a:t>
            </a:r>
            <a:endParaRPr lang="en-US" sz="1000" dirty="0" smtClean="0">
              <a:cs typeface="Arial" charset="0"/>
            </a:endParaRPr>
          </a:p>
          <a:p>
            <a:pPr lvl="0" algn="r"/>
            <a:r>
              <a:rPr lang="en-US" sz="1000" dirty="0" smtClean="0">
                <a:cs typeface="Arial" charset="0"/>
              </a:rPr>
              <a:t>Lecture 11</a:t>
            </a:r>
          </a:p>
          <a:p>
            <a:pPr algn="r"/>
            <a:endParaRPr lang="en-US" sz="1000" dirty="0" smtClean="0">
              <a:cs typeface="Arial" charset="0"/>
            </a:endParaRPr>
          </a:p>
        </p:txBody>
      </p:sp>
      <p:pic>
        <p:nvPicPr>
          <p:cNvPr id="10245" name="Picture 8" descr="OSCLogoForPrintLandscape at 300 Lowercase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7036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05000"/>
            <a:ext cx="7696200" cy="35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29922</TotalTime>
  <Words>459</Words>
  <Application>Microsoft Office PowerPoint</Application>
  <PresentationFormat>On-screen Show (4:3)</PresentationFormat>
  <Paragraphs>132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Default Design</vt:lpstr>
      <vt:lpstr>Equation</vt:lpstr>
      <vt:lpstr>MathType 6.0 Equation</vt:lpstr>
      <vt:lpstr>OPTI 202L Lab #11 – Photoconductors and Basic Electrical Measurements</vt:lpstr>
      <vt:lpstr>Lecture  #11 Outline:       ● Basics of Electrical Measurements  - Voltage, Current, Resistance   - DC vs. AC  - Ohm’s Law       ● Basic Electronic Instrumentation  - How to use a Digital Multimeter       ● Basic Circuit Construction  - How to use a breadboard (the electrical kind!)       ● Build Simple Electronic Circuits—Resistive Divider       ● Photoconductors  - V   </vt:lpstr>
      <vt:lpstr>Basics of Electrical Measurements:       ● Voltage, Current, Resistance   - Voltage (EMF) is the force that causes electrons to flow in a   circuit.  It has units of volts  [V, mV, μV, kV, MV, etc.].  It is the equivalent to the water pressure in a garden hose.   - Current is the flow of electrons per second, past any given point  in an electrical circuit.  It has units of amperes.  [A, mA, uA, etc.]  It is the equivalent to how much water flows out of the  garden hose per second.        - Resistance is what restricts the flow of electrons in an electrical  circuit.  It has units of ohms.  [Ω, mΩ, kΩ, MΩ, etc.]  It is the equivalent to a restriction in the garden hose that  limits the flow of water (the diameter of the hose, a kink in it,  etc.)</vt:lpstr>
      <vt:lpstr>Basics of Electrical Measurements:       ● DC ≡ “Direct Current”     (also DCV for “DC” voltage)         DC circuit ≡ an electrical circuit where the voltage (and therefore the          current) is constant as a function of time:  • batteries  • a power supply  • the +5V supplied by a USB computer connector  •  …?       ● AC ≡ “Alternating Current”     (also ACV for “AC” voltage)         AC circuit ≡ an electrical circuit where the voltage (and therefore the          current) varies with time:  • the 120VAC supplied by your power company  • the output of a transformer   • the output of a DC-AC converter (a power inverter)  •  …?       → Wall “plug-in” transformers (“a.k.a. wall-warts) can supply either          an AC or a DC voltage…!?! </vt:lpstr>
      <vt:lpstr>Basics of Electrical Measurements:      ● Some AC waveforms:                NOTE:  A photoconductor can be used to measure time-varying optical signals (producing an AC voltage), or a constant level of light (producing a DC voltage.  In our lab, we will only work with constant light levels.) </vt:lpstr>
      <vt:lpstr>Basics of Electrical Measurements:       ● Ohm’s Law:          Connects voltage, current, and resistance at any point in         an electrical circuit:                                          also:        - applies (as written) to DC circuits   ● Ohm’s Law for AC circuits:  </vt:lpstr>
      <vt:lpstr>Basic Electronic Instrumentation:       ● How to use a Digital Multimeter (DMM) </vt:lpstr>
      <vt:lpstr>Basic Electronic Instrumentation:       ● How to use an Oscilloscope:</vt:lpstr>
      <vt:lpstr>Basic Electronic Instrumentation:       ● How to use a Function Generator:</vt:lpstr>
      <vt:lpstr>Basic Electronic Instrumentation:       ● How to use a Power Supply: </vt:lpstr>
      <vt:lpstr>Basic Electronic Instrumentation:       ● How to read the resistor code: </vt:lpstr>
      <vt:lpstr>Basic Circuit Construction:       ● Layout of an electronic Breadboard:</vt:lpstr>
      <vt:lpstr>Basic Circuit Construction:       ● Layout of an electronic Breadboard:</vt:lpstr>
      <vt:lpstr>Basic Circuit Construction:       ● How to use a Breadboard:</vt:lpstr>
      <vt:lpstr>Basic Circuit Construction:       ● How to use a Breadboard:</vt:lpstr>
      <vt:lpstr>Basic Circuit Construction:       ● How to use a Breadboard:</vt:lpstr>
      <vt:lpstr>Basic Circuit Construction:       ● How to use a Breadboard:</vt:lpstr>
      <vt:lpstr>Basic Circuit Construction:       ● How to use a Breadboard:</vt:lpstr>
      <vt:lpstr>Basic Circuit Construction:       ● How to use a Breadboard:</vt:lpstr>
      <vt:lpstr>Basic Circuit Construction:       ● How to use a Breadboard:</vt:lpstr>
      <vt:lpstr>Basic Circuit Construction:       ● How to use a Breadboard:</vt:lpstr>
      <vt:lpstr>Basic Circuit Construction:       ● How to use a Breadboard:</vt:lpstr>
      <vt:lpstr>Photoconductors—Physical Construction:  </vt:lpstr>
      <vt:lpstr>Photoconductors—Physical Construction:  </vt:lpstr>
      <vt:lpstr>Photoconductors—Basic Physics:  </vt:lpstr>
      <vt:lpstr>Photoconductors—Physical Construction:  </vt:lpstr>
      <vt:lpstr>Photoconductors—Current-Voltage (I-V) Characteristics:  </vt:lpstr>
      <vt:lpstr>Photoconductors—Use in an Electrical Circuit:  </vt:lpstr>
      <vt:lpstr>Photoconductors—Use in an Electrical Circuit:  </vt:lpstr>
    </vt:vector>
  </TitlesOfParts>
  <Company>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Mike Nofziger</dc:creator>
  <cp:lastModifiedBy>Mike Nofziger</cp:lastModifiedBy>
  <cp:revision>775</cp:revision>
  <dcterms:created xsi:type="dcterms:W3CDTF">2009-07-27T14:59:45Z</dcterms:created>
  <dcterms:modified xsi:type="dcterms:W3CDTF">2015-04-10T20:48:34Z</dcterms:modified>
</cp:coreProperties>
</file>